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75.xml.rels" ContentType="application/vnd.openxmlformats-package.relationships+xml"/>
  <Override PartName="/ppt/notesSlides/_rels/notesSlide71.xml.rels" ContentType="application/vnd.openxmlformats-package.relationships+xml"/>
  <Override PartName="/ppt/notesSlides/_rels/notesSlide70.xml.rels" ContentType="application/vnd.openxmlformats-package.relationships+xml"/>
  <Override PartName="/ppt/notesSlides/_rels/notesSlide69.xml.rels" ContentType="application/vnd.openxmlformats-package.relationships+xml"/>
  <Override PartName="/ppt/notesSlides/_rels/notesSlide64.xml.rels" ContentType="application/vnd.openxmlformats-package.relationships+xml"/>
  <Override PartName="/ppt/notesSlides/_rels/notesSlide63.xml.rels" ContentType="application/vnd.openxmlformats-package.relationships+xml"/>
  <Override PartName="/ppt/notesSlides/_rels/notesSlide62.xml.rels" ContentType="application/vnd.openxmlformats-package.relationships+xml"/>
  <Override PartName="/ppt/notesSlides/_rels/notesSlide58.xml.rels" ContentType="application/vnd.openxmlformats-package.relationships+xml"/>
  <Override PartName="/ppt/notesSlides/_rels/notesSlide18.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21.xml.rels" ContentType="application/vnd.openxmlformats-package.relationships+xml"/>
  <Override PartName="/ppt/notesSlides/_rels/notesSlide19.xml.rels" ContentType="application/vnd.openxmlformats-package.relationships+xml"/>
  <Override PartName="/ppt/notesSlides/_rels/notesSlide72.xml.rels" ContentType="application/vnd.openxmlformats-package.relationships+xml"/>
  <Override PartName="/ppt/notesSlides/_rels/notesSlide6.xml.rels" ContentType="application/vnd.openxmlformats-package.relationships+xml"/>
  <Override PartName="/ppt/notesSlides/_rels/notesSlide34.xml.rels" ContentType="application/vnd.openxmlformats-package.relationships+xml"/>
  <Override PartName="/ppt/notesSlides/_rels/notesSlide73.xml.rels" ContentType="application/vnd.openxmlformats-package.relationships+xml"/>
  <Override PartName="/ppt/notesSlides/_rels/notesSlide7.xml.rels" ContentType="application/vnd.openxmlformats-package.relationships+xml"/>
  <Override PartName="/ppt/notesSlides/_rels/notesSlide35.xml.rels" ContentType="application/vnd.openxmlformats-package.relationships+xml"/>
  <Override PartName="/ppt/notesSlides/_rels/notesSlide74.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36.xml.rels" ContentType="application/vnd.openxmlformats-package.relationships+xml"/>
  <Override PartName="/ppt/notesSlides/_rels/notesSlide26.xml.rels" ContentType="application/vnd.openxmlformats-package.relationships+xml"/>
  <Override PartName="/ppt/notesSlides/_rels/notesSlide31.xml.rels" ContentType="application/vnd.openxmlformats-package.relationships+xml"/>
  <Override PartName="/ppt/notesSlides/_rels/notesSlide2.xml.rels" ContentType="application/vnd.openxmlformats-package.relationships+xml"/>
  <Override PartName="/ppt/notesSlides/_rels/notesSlide33.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14.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_rels/notesSlide44.xml.rels" ContentType="application/vnd.openxmlformats-package.relationships+xml"/>
  <Override PartName="/ppt/notesSlides/_rels/notesSlide15.xml.rels" ContentType="application/vnd.openxmlformats-package.relationships+xml"/>
  <Override PartName="/ppt/notesSlides/_rels/notesSlide50.xml.rels" ContentType="application/vnd.openxmlformats-package.relationships+xml"/>
  <Override PartName="/ppt/notesSlides/_rels/notesSlide46.xml.rels" ContentType="application/vnd.openxmlformats-package.relationships+xml"/>
  <Override PartName="/ppt/notesSlides/_rels/notesSlide16.xml.rels" ContentType="application/vnd.openxmlformats-package.relationships+xml"/>
  <Override PartName="/ppt/notesSlides/_rels/notesSlide51.xml.rels" ContentType="application/vnd.openxmlformats-package.relationships+xml"/>
  <Override PartName="/ppt/notesSlides/_rels/notesSlide49.xml.rels" ContentType="application/vnd.openxmlformats-package.relationships+xml"/>
  <Override PartName="/ppt/notesSlides/_rels/notesSlide52.xml.rels" ContentType="application/vnd.openxmlformats-package.relationships+xml"/>
  <Override PartName="/ppt/notesSlides/_rels/notesSlide25.xml.rels" ContentType="application/vnd.openxmlformats-package.relationships+xml"/>
  <Override PartName="/ppt/notesSlides/_rels/notesSlide53.xml.rels" ContentType="application/vnd.openxmlformats-package.relationships+xml"/>
  <Override PartName="/ppt/notesSlides/notesSlide69.xml" ContentType="application/vnd.openxmlformats-officedocument.presentationml.notesSlide+xml"/>
  <Override PartName="/ppt/notesSlides/notesSlide64.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75.xml" ContentType="application/vnd.openxmlformats-officedocument.presentationml.notesSlide+xml"/>
  <Override PartName="/ppt/notesSlides/notesSlide15.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31.xml" ContentType="application/vnd.openxmlformats-officedocument.presentationml.notesSlide+xml"/>
  <Override PartName="/ppt/notesSlides/notesSlide58.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70.xml" ContentType="application/vnd.openxmlformats-officedocument.presentationml.notesSlide+xml"/>
  <Override PartName="/ppt/notesSlides/notesSlide10.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11.xml" ContentType="application/vnd.openxmlformats-officedocument.presentationml.notesSlide+xml"/>
  <Override PartName="/ppt/notesSlides/notesSlide36.xml" ContentType="application/vnd.openxmlformats-officedocument.presentationml.notesSlide+xml"/>
  <Override PartName="/ppt/notesSlides/notesSlide72.xml" ContentType="application/vnd.openxmlformats-officedocument.presentationml.notesSlide+xml"/>
  <Override PartName="/ppt/notesSlides/notesSlide12.xml" ContentType="application/vnd.openxmlformats-officedocument.presentationml.notesSlide+xml"/>
  <Override PartName="/ppt/notesSlides/notesSlide37.xml" ContentType="application/vnd.openxmlformats-officedocument.presentationml.notesSlide+xml"/>
  <Override PartName="/ppt/notesSlides/notesSlide73.xml" ContentType="application/vnd.openxmlformats-officedocument.presentationml.notesSlide+xml"/>
  <Override PartName="/ppt/notesSlides/notesSlide13.xml" ContentType="application/vnd.openxmlformats-officedocument.presentationml.notesSlide+xml"/>
  <Override PartName="/ppt/notesSlides/notesSlide38.xml" ContentType="application/vnd.openxmlformats-officedocument.presentationml.notesSlide+xml"/>
  <Override PartName="/ppt/notesSlides/notesSlide74.xml" ContentType="application/vnd.openxmlformats-officedocument.presentationml.notesSlide+xml"/>
  <Override PartName="/ppt/notesSlides/notesSlide14.xml" ContentType="application/vnd.openxmlformats-officedocument.presentationml.notesSlide+xml"/>
  <Override PartName="/ppt/notesSlides/notesSlide39.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3.xml" ContentType="application/vnd.openxmlformats-officedocument.presentationml.notesSlide+xml"/>
  <Override PartName="/ppt/notesSlides/notesSlide21.xml" ContentType="application/vnd.openxmlformats-officedocument.presentationml.notesSlide+xml"/>
  <Override PartName="/ppt/notesSlides/notesSlide46.xml" ContentType="application/vnd.openxmlformats-officedocument.presentationml.notesSlide+xml"/>
  <Override PartName="/ppt/notesSlides/notesSlide2.xml" ContentType="application/vnd.openxmlformats-officedocument.presentationml.notesSlide+xml"/>
  <Override PartName="/ppt/notesSlides/notesSlide63.xml" ContentType="application/vnd.openxmlformats-officedocument.presentationml.notesSlide+xml"/>
  <Override PartName="/ppt/notesSlides/notesSlide9.xml" ContentType="application/vnd.openxmlformats-officedocument.presentationml.notesSlide+xml"/>
  <Override PartName="/ppt/notesSlides/notesSlide25.xml" ContentType="application/vnd.openxmlformats-officedocument.presentationml.notesSlide+xml"/>
  <Override PartName="/ppt/notesSlides/notesSlide6.xml" ContentType="application/vnd.openxmlformats-officedocument.presentationml.notesSlide+xml"/>
  <Override PartName="/ppt/notesSlides/notesSlide26.xml" ContentType="application/vnd.openxmlformats-officedocument.presentationml.notesSlide+xml"/>
  <Override PartName="/ppt/notesSlides/notesSlide7.xml" ContentType="application/vnd.openxmlformats-officedocument.presentationml.notesSlide+xml"/>
  <Override PartName="/ppt/notesSlides/notesSlide62.xml" ContentType="application/vnd.openxmlformats-officedocument.presentationml.notesSlide+xml"/>
  <Override PartName="/ppt/notesSlides/notesSlide8.xml" ContentType="application/vnd.openxmlformats-officedocument.presentationml.notesSlide+xml"/>
  <Override PartName="/ppt/media/image52.jpeg" ContentType="image/jpeg"/>
  <Override PartName="/ppt/media/image50.jpeg" ContentType="image/jpeg"/>
  <Override PartName="/ppt/media/image49.jpeg" ContentType="image/jpeg"/>
  <Override PartName="/ppt/media/image47.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jpeg" ContentType="image/jpeg"/>
  <Override PartName="/ppt/media/image38.jpeg" ContentType="image/jpeg"/>
  <Override PartName="/ppt/media/image16.png" ContentType="image/png"/>
  <Override PartName="/ppt/media/image37.png" ContentType="image/png"/>
  <Override PartName="/ppt/media/image12.png" ContentType="image/png"/>
  <Override PartName="/ppt/media/image2.jpeg" ContentType="image/jpeg"/>
  <Override PartName="/ppt/media/image15.png" ContentType="image/png"/>
  <Override PartName="/ppt/media/image39.png" ContentType="image/png"/>
  <Override PartName="/ppt/media/image14.png" ContentType="image/png"/>
  <Override PartName="/ppt/media/image4.jpeg" ContentType="image/jpeg"/>
  <Override PartName="/ppt/media/image17.png" ContentType="image/png"/>
  <Override PartName="/ppt/media/image19.png" ContentType="image/png"/>
  <Override PartName="/ppt/media/image48.png" ContentType="image/png"/>
  <Override PartName="/ppt/media/image23.png" ContentType="image/png"/>
  <Override PartName="/ppt/media/image24.png" ContentType="image/png"/>
  <Override PartName="/ppt/media/image25.png" ContentType="image/png"/>
  <Override PartName="/ppt/media/image28.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13.jpeg" ContentType="image/jpeg"/>
  <Override PartName="/ppt/media/image27.png" ContentType="image/png"/>
  <Override PartName="/ppt/media/image18.jpeg" ContentType="image/jpeg"/>
  <Override PartName="/ppt/media/image51.jpeg" ContentType="image/jpeg"/>
  <Override PartName="/ppt/media/image9.png" ContentType="image/png"/>
  <Override PartName="/ppt/media/image8.png" ContentType="image/png"/>
  <Override PartName="/ppt/media/image7.png" ContentType="image/png"/>
  <Override PartName="/ppt/media/image40.jpeg" ContentType="image/jpeg"/>
  <Override PartName="/ppt/media/image1.png" ContentType="image/png"/>
  <Override PartName="/ppt/media/image3.png" ContentType="image/png"/>
  <Override PartName="/ppt/media/image5.png" ContentType="image/png"/>
  <Override PartName="/ppt/media/image6.png" ContentType="image/png"/>
  <Override PartName="/ppt/media/image53.jpeg" ContentType="image/jpeg"/>
  <Override PartName="/ppt/media/image20.jpeg" ContentType="image/jpeg"/>
  <Override PartName="/ppt/media/image54.jpeg" ContentType="image/jpeg"/>
  <Override PartName="/ppt/media/image21.jpeg" ContentType="image/jpeg"/>
  <Override PartName="/ppt/media/image22.jpeg" ContentType="image/jpeg"/>
  <Override PartName="/ppt/media/image26.png" ContentType="image/png"/>
  <Override PartName="/ppt/media/image29.jpeg" ContentType="image/jpe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76.xml" ContentType="application/vnd.openxmlformats-officedocument.presentationml.slide+xml"/>
  <Override PartName="/ppt/slides/slide51.xml" ContentType="application/vnd.openxmlformats-officedocument.presentationml.slide+xml"/>
  <Override PartName="/ppt/slides/slide75.xml" ContentType="application/vnd.openxmlformats-officedocument.presentationml.slide+xml"/>
  <Override PartName="/ppt/slides/slide50.xml" ContentType="application/vnd.openxmlformats-officedocument.presentationml.slide+xml"/>
  <Override PartName="/ppt/slides/slide69.xml" ContentType="application/vnd.openxmlformats-officedocument.presentationml.slide+xml"/>
  <Override PartName="/ppt/slides/slide44.xml" ContentType="application/vnd.openxmlformats-officedocument.presentationml.slide+xml"/>
  <Override PartName="/ppt/slides/slide68.xml" ContentType="application/vnd.openxmlformats-officedocument.presentationml.slide+xml"/>
  <Override PartName="/ppt/slides/slide43.xml" ContentType="application/vnd.openxmlformats-officedocument.presentationml.slide+xml"/>
  <Override PartName="/ppt/slides/slide67.xml" ContentType="application/vnd.openxmlformats-officedocument.presentationml.slide+xml"/>
  <Override PartName="/ppt/slides/slide42.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68.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72.xml.rels" ContentType="application/vnd.openxmlformats-package.relationships+xml"/>
  <Override PartName="/ppt/slides/_rels/slide44.xml.rels" ContentType="application/vnd.openxmlformats-package.relationships+xml"/>
  <Override PartName="/ppt/slides/_rels/slide71.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6.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7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70.xml.rels" ContentType="application/vnd.openxmlformats-package.relationships+xml"/>
  <Override PartName="/ppt/slides/_rels/slide35.xml.rels" ContentType="application/vnd.openxmlformats-package.relationships+xml"/>
  <Override PartName="/ppt/slides/_rels/slide74.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75.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sldImg"/>
          </p:nvPr>
        </p:nvSpPr>
        <p:spPr>
          <a:xfrm>
            <a:off x="216000" y="812520"/>
            <a:ext cx="7127280" cy="4008960"/>
          </a:xfrm>
          <a:prstGeom prst="rect">
            <a:avLst/>
          </a:prstGeom>
        </p:spPr>
        <p:txBody>
          <a:bodyPr lIns="0" rIns="0" tIns="0" bIns="0" anchor="ctr"/>
          <a:p>
            <a:pPr algn="ctr"/>
            <a:r>
              <a:rPr b="0" lang="en-GB" sz="4400" spc="-1" strike="noStrike">
                <a:latin typeface="Arial"/>
              </a:rPr>
              <a:t>Click to move the slide</a:t>
            </a:r>
            <a:endParaRPr b="0" lang="en-GB" sz="4400" spc="-1" strike="noStrike">
              <a:latin typeface="Arial"/>
            </a:endParaRPr>
          </a:p>
        </p:txBody>
      </p:sp>
      <p:sp>
        <p:nvSpPr>
          <p:cNvPr id="80" name="PlaceHolder 2"/>
          <p:cNvSpPr>
            <a:spLocks noGrp="1"/>
          </p:cNvSpPr>
          <p:nvPr>
            <p:ph type="body"/>
          </p:nvPr>
        </p:nvSpPr>
        <p:spPr>
          <a:xfrm>
            <a:off x="756000" y="5078520"/>
            <a:ext cx="6047640" cy="4811040"/>
          </a:xfrm>
          <a:prstGeom prst="rect">
            <a:avLst/>
          </a:prstGeom>
        </p:spPr>
        <p:txBody>
          <a:bodyPr lIns="0" rIns="0" tIns="0" bIns="0"/>
          <a:p>
            <a:r>
              <a:rPr b="0" lang="en-GB" sz="2000" spc="-1" strike="noStrike">
                <a:latin typeface="Arial"/>
              </a:rPr>
              <a:t>Click to edit the notes format</a:t>
            </a:r>
            <a:endParaRPr b="0" lang="en-GB" sz="2000" spc="-1" strike="noStrike">
              <a:latin typeface="Arial"/>
            </a:endParaRPr>
          </a:p>
        </p:txBody>
      </p:sp>
      <p:sp>
        <p:nvSpPr>
          <p:cNvPr id="81" name="PlaceHolder 3"/>
          <p:cNvSpPr>
            <a:spLocks noGrp="1"/>
          </p:cNvSpPr>
          <p:nvPr>
            <p:ph type="hdr"/>
          </p:nvPr>
        </p:nvSpPr>
        <p:spPr>
          <a:xfrm>
            <a:off x="0" y="0"/>
            <a:ext cx="3280680" cy="534240"/>
          </a:xfrm>
          <a:prstGeom prst="rect">
            <a:avLst/>
          </a:prstGeom>
        </p:spPr>
        <p:txBody>
          <a:bodyPr lIns="0" rIns="0" tIns="0" bIns="0"/>
          <a:p>
            <a:r>
              <a:rPr b="0" lang="en-GB" sz="1400" spc="-1" strike="noStrike">
                <a:latin typeface="Times New Roman"/>
              </a:rPr>
              <a:t>&lt;header&gt;</a:t>
            </a:r>
            <a:endParaRPr b="0" lang="en-GB" sz="1400" spc="-1" strike="noStrike">
              <a:latin typeface="Times New Roman"/>
            </a:endParaRPr>
          </a:p>
        </p:txBody>
      </p:sp>
      <p:sp>
        <p:nvSpPr>
          <p:cNvPr id="82" name="PlaceHolder 4"/>
          <p:cNvSpPr>
            <a:spLocks noGrp="1"/>
          </p:cNvSpPr>
          <p:nvPr>
            <p:ph type="dt"/>
          </p:nvPr>
        </p:nvSpPr>
        <p:spPr>
          <a:xfrm>
            <a:off x="4278960" y="0"/>
            <a:ext cx="3280680" cy="534240"/>
          </a:xfrm>
          <a:prstGeom prst="rect">
            <a:avLst/>
          </a:prstGeom>
        </p:spPr>
        <p:txBody>
          <a:bodyPr lIns="0" rIns="0" tIns="0" bIns="0"/>
          <a:p>
            <a:pPr algn="r"/>
            <a:r>
              <a:rPr b="0" lang="en-GB" sz="1400" spc="-1" strike="noStrike">
                <a:latin typeface="Times New Roman"/>
              </a:rPr>
              <a:t>&lt;date/time&gt;</a:t>
            </a:r>
            <a:endParaRPr b="0" lang="en-GB" sz="1400" spc="-1" strike="noStrike">
              <a:latin typeface="Times New Roman"/>
            </a:endParaRPr>
          </a:p>
        </p:txBody>
      </p:sp>
      <p:sp>
        <p:nvSpPr>
          <p:cNvPr id="83" name="PlaceHolder 5"/>
          <p:cNvSpPr>
            <a:spLocks noGrp="1"/>
          </p:cNvSpPr>
          <p:nvPr>
            <p:ph type="ftr"/>
          </p:nvPr>
        </p:nvSpPr>
        <p:spPr>
          <a:xfrm>
            <a:off x="0" y="10157400"/>
            <a:ext cx="3280680" cy="534240"/>
          </a:xfrm>
          <a:prstGeom prst="rect">
            <a:avLst/>
          </a:prstGeom>
        </p:spPr>
        <p:txBody>
          <a:bodyPr lIns="0" rIns="0" tIns="0" bIns="0" anchor="b"/>
          <a:p>
            <a:r>
              <a:rPr b="0" lang="en-GB" sz="1400" spc="-1" strike="noStrike">
                <a:latin typeface="Times New Roman"/>
              </a:rPr>
              <a:t>&lt;footer&gt;</a:t>
            </a:r>
            <a:endParaRPr b="0" lang="en-GB" sz="1400" spc="-1" strike="noStrike">
              <a:latin typeface="Times New Roman"/>
            </a:endParaRPr>
          </a:p>
        </p:txBody>
      </p:sp>
      <p:sp>
        <p:nvSpPr>
          <p:cNvPr id="84" name="PlaceHolder 6"/>
          <p:cNvSpPr>
            <a:spLocks noGrp="1"/>
          </p:cNvSpPr>
          <p:nvPr>
            <p:ph type="sldNum"/>
          </p:nvPr>
        </p:nvSpPr>
        <p:spPr>
          <a:xfrm>
            <a:off x="4278960" y="10157400"/>
            <a:ext cx="3280680" cy="534240"/>
          </a:xfrm>
          <a:prstGeom prst="rect">
            <a:avLst/>
          </a:prstGeom>
        </p:spPr>
        <p:txBody>
          <a:bodyPr lIns="0" rIns="0" tIns="0" bIns="0" anchor="b"/>
          <a:p>
            <a:pPr algn="r"/>
            <a:fld id="{66E5872B-068B-45AB-A063-040B3D0201B3}" type="slidenum">
              <a:rPr b="0" lang="en-GB" sz="1400" spc="-1" strike="noStrike">
                <a:latin typeface="Times New Roman"/>
              </a:rPr>
              <a:t>&lt;number&gt;</a:t>
            </a:fld>
            <a:endParaRPr b="0" lang="en-GB"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PlaceHolder 1"/>
          <p:cNvSpPr>
            <a:spLocks noGrp="1"/>
          </p:cNvSpPr>
          <p:nvPr>
            <p:ph type="sldImg"/>
          </p:nvPr>
        </p:nvSpPr>
        <p:spPr>
          <a:xfrm>
            <a:off x="685800" y="1143000"/>
            <a:ext cx="5485680" cy="3085560"/>
          </a:xfrm>
          <a:prstGeom prst="rect">
            <a:avLst/>
          </a:prstGeom>
        </p:spPr>
      </p:sp>
      <p:sp>
        <p:nvSpPr>
          <p:cNvPr id="710"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Visuals:</a:t>
            </a:r>
            <a:endParaRPr b="0" lang="en-GB" sz="2000" spc="-1" strike="noStrike">
              <a:latin typeface="Arial"/>
            </a:endParaRPr>
          </a:p>
          <a:p>
            <a:pPr marL="216000" indent="-215640">
              <a:lnSpc>
                <a:spcPct val="100000"/>
              </a:lnSpc>
            </a:pPr>
            <a:endParaRPr b="0" lang="en-GB" sz="2000" spc="-1" strike="noStrike">
              <a:latin typeface="Arial"/>
            </a:endParaRPr>
          </a:p>
          <a:p>
            <a:pPr marL="216000" indent="-215640">
              <a:lnSpc>
                <a:spcPct val="100000"/>
              </a:lnSpc>
            </a:pPr>
            <a:r>
              <a:rPr b="0" lang="en-GB" sz="2000" spc="-1" strike="noStrike">
                <a:latin typeface="Arial"/>
              </a:rPr>
              <a:t>The origin of the element is going to depend on the previous link it is attached to. For the moment lets leave it to origin.  </a:t>
            </a:r>
            <a:endParaRPr b="0" lang="en-GB" sz="2000" spc="-1" strike="noStrike">
              <a:latin typeface="Arial"/>
            </a:endParaRPr>
          </a:p>
          <a:p>
            <a:pPr marL="216000" indent="-215640">
              <a:lnSpc>
                <a:spcPct val="100000"/>
              </a:lnSpc>
            </a:pPr>
            <a:endParaRPr b="0" lang="en-GB" sz="2000" spc="-1" strike="noStrike">
              <a:latin typeface="Arial"/>
            </a:endParaRPr>
          </a:p>
        </p:txBody>
      </p:sp>
      <p:sp>
        <p:nvSpPr>
          <p:cNvPr id="71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8043FAD5-AB0D-4406-B665-BA0CEEBE10A8}" type="slidenum">
              <a:rPr b="0" lang="en-GB" sz="1200" spc="-1" strike="noStrike">
                <a:latin typeface="Times New Roman"/>
              </a:rPr>
              <a:t>&lt;number&gt;</a:t>
            </a:fld>
            <a:endParaRPr b="0" lang="en-GB"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PlaceHolder 1"/>
          <p:cNvSpPr>
            <a:spLocks noGrp="1"/>
          </p:cNvSpPr>
          <p:nvPr>
            <p:ph type="sldImg"/>
          </p:nvPr>
        </p:nvSpPr>
        <p:spPr>
          <a:xfrm>
            <a:off x="685800" y="1143000"/>
            <a:ext cx="5485680" cy="3085560"/>
          </a:xfrm>
          <a:prstGeom prst="rect">
            <a:avLst/>
          </a:prstGeom>
        </p:spPr>
      </p:sp>
      <p:sp>
        <p:nvSpPr>
          <p:cNvPr id="713"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Basic shapes are the simplest and most common way to start modelling a robot.</a:t>
            </a:r>
            <a:endParaRPr b="0" lang="en-GB" sz="2000" spc="-1" strike="noStrike">
              <a:latin typeface="Arial"/>
            </a:endParaRPr>
          </a:p>
          <a:p>
            <a:pPr marL="216000" indent="-215640">
              <a:lnSpc>
                <a:spcPct val="100000"/>
              </a:lnSpc>
            </a:pPr>
            <a:endParaRPr b="0" lang="en-GB" sz="2000" spc="-1" strike="noStrike">
              <a:latin typeface="Arial"/>
            </a:endParaRPr>
          </a:p>
          <a:p>
            <a:pPr marL="216000" indent="-215640">
              <a:lnSpc>
                <a:spcPct val="100000"/>
              </a:lnSpc>
            </a:pPr>
            <a:r>
              <a:rPr b="0" lang="en-GB" sz="2000" spc="-1" strike="noStrike">
                <a:latin typeface="Arial"/>
              </a:rPr>
              <a:t> </a:t>
            </a:r>
            <a:endParaRPr b="0" lang="en-GB" sz="2000" spc="-1" strike="noStrike">
              <a:latin typeface="Arial"/>
            </a:endParaRPr>
          </a:p>
          <a:p>
            <a:pPr marL="216000" indent="-215640">
              <a:lnSpc>
                <a:spcPct val="100000"/>
              </a:lnSpc>
            </a:pPr>
            <a:endParaRPr b="0" lang="en-GB" sz="2000" spc="-1" strike="noStrike">
              <a:latin typeface="Arial"/>
            </a:endParaRPr>
          </a:p>
        </p:txBody>
      </p:sp>
      <p:sp>
        <p:nvSpPr>
          <p:cNvPr id="71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ED2C8563-26E6-4859-90D9-DBF6849E8008}" type="slidenum">
              <a:rPr b="0" lang="en-GB" sz="1200" spc="-1" strike="noStrike">
                <a:latin typeface="Times New Roman"/>
              </a:rPr>
              <a:t>&lt;number&gt;</a:t>
            </a:fld>
            <a:endParaRPr b="0" lang="en-GB"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sldImg"/>
          </p:nvPr>
        </p:nvSpPr>
        <p:spPr>
          <a:xfrm>
            <a:off x="685800" y="1143000"/>
            <a:ext cx="5485680" cy="3085560"/>
          </a:xfrm>
          <a:prstGeom prst="rect">
            <a:avLst/>
          </a:prstGeom>
        </p:spPr>
      </p:sp>
      <p:sp>
        <p:nvSpPr>
          <p:cNvPr id="716"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3D representation made with Collada or 3d software dae or stl . </a:t>
            </a:r>
            <a:endParaRPr b="0" lang="en-GB" sz="2000" spc="-1" strike="noStrike">
              <a:latin typeface="Arial"/>
            </a:endParaRPr>
          </a:p>
          <a:p>
            <a:pPr marL="216000" indent="-215640">
              <a:lnSpc>
                <a:spcPct val="100000"/>
              </a:lnSpc>
            </a:pPr>
            <a:endParaRPr b="0" lang="en-GB" sz="2000" spc="-1" strike="noStrike">
              <a:latin typeface="Arial"/>
            </a:endParaRPr>
          </a:p>
        </p:txBody>
      </p:sp>
      <p:sp>
        <p:nvSpPr>
          <p:cNvPr id="71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2DF7CF0B-8126-4A18-AEA0-20A454E06680}" type="slidenum">
              <a:rPr b="0" lang="en-GB" sz="1200" spc="-1" strike="noStrike">
                <a:latin typeface="Times New Roman"/>
              </a:rPr>
              <a:t>&lt;number&gt;</a:t>
            </a:fld>
            <a:endParaRPr b="0" lang="en-GB"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PlaceHolder 1"/>
          <p:cNvSpPr>
            <a:spLocks noGrp="1"/>
          </p:cNvSpPr>
          <p:nvPr>
            <p:ph type="sldImg"/>
          </p:nvPr>
        </p:nvSpPr>
        <p:spPr>
          <a:xfrm>
            <a:off x="685800" y="1143000"/>
            <a:ext cx="5485680" cy="3085560"/>
          </a:xfrm>
          <a:prstGeom prst="rect">
            <a:avLst/>
          </a:prstGeom>
        </p:spPr>
      </p:sp>
      <p:sp>
        <p:nvSpPr>
          <p:cNvPr id="719"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3D representation made with Collada or 3d software dae or . </a:t>
            </a:r>
            <a:endParaRPr b="0" lang="en-GB" sz="2000" spc="-1" strike="noStrike">
              <a:latin typeface="Arial"/>
            </a:endParaRPr>
          </a:p>
          <a:p>
            <a:pPr marL="216000" indent="-215640">
              <a:lnSpc>
                <a:spcPct val="100000"/>
              </a:lnSpc>
            </a:pPr>
            <a:endParaRPr b="0" lang="en-GB" sz="2000" spc="-1" strike="noStrike">
              <a:latin typeface="Arial"/>
            </a:endParaRPr>
          </a:p>
        </p:txBody>
      </p:sp>
      <p:sp>
        <p:nvSpPr>
          <p:cNvPr id="72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9C46F74F-D2E3-41C4-A2D1-BE7B66EA90E3}" type="slidenum">
              <a:rPr b="0" lang="en-GB" sz="1200" spc="-1" strike="noStrike">
                <a:latin typeface="Times New Roman"/>
              </a:rPr>
              <a:t>&lt;number&gt;</a:t>
            </a:fld>
            <a:endParaRPr b="0" lang="en-GB"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PlaceHolder 1"/>
          <p:cNvSpPr>
            <a:spLocks noGrp="1"/>
          </p:cNvSpPr>
          <p:nvPr>
            <p:ph type="sldImg"/>
          </p:nvPr>
        </p:nvSpPr>
        <p:spPr>
          <a:xfrm>
            <a:off x="685800" y="1143000"/>
            <a:ext cx="5485680" cy="3085560"/>
          </a:xfrm>
          <a:prstGeom prst="rect">
            <a:avLst/>
          </a:prstGeom>
        </p:spPr>
      </p:sp>
      <p:sp>
        <p:nvSpPr>
          <p:cNvPr id="722"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This usually stays as geometric shapes, but can be exactly the same as the visual description. </a:t>
            </a:r>
            <a:endParaRPr b="0" lang="en-GB" sz="2000" spc="-1" strike="noStrike">
              <a:latin typeface="Arial"/>
            </a:endParaRPr>
          </a:p>
        </p:txBody>
      </p:sp>
      <p:sp>
        <p:nvSpPr>
          <p:cNvPr id="72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E8C8B3A2-2350-4EFB-B419-8F9DA9500B12}" type="slidenum">
              <a:rPr b="0" lang="en-GB" sz="1200" spc="-1" strike="noStrike">
                <a:latin typeface="Times New Roman"/>
              </a:rPr>
              <a:t>&lt;number&gt;</a:t>
            </a:fld>
            <a:endParaRPr b="0" lang="en-GB"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PlaceHolder 1"/>
          <p:cNvSpPr>
            <a:spLocks noGrp="1"/>
          </p:cNvSpPr>
          <p:nvPr>
            <p:ph type="sldImg"/>
          </p:nvPr>
        </p:nvSpPr>
        <p:spPr>
          <a:xfrm>
            <a:off x="685800" y="1143000"/>
            <a:ext cx="5485680" cy="3085560"/>
          </a:xfrm>
          <a:prstGeom prst="rect">
            <a:avLst/>
          </a:prstGeom>
        </p:spPr>
      </p:sp>
      <p:sp>
        <p:nvSpPr>
          <p:cNvPr id="725"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For just a basic visualisation, with no simulation of dynamics. Inertia could be negligible, but for gazebo it </a:t>
            </a:r>
            <a:r>
              <a:rPr b="0" lang="en-GB" sz="2000" spc="-1" strike="noStrike" u="sng">
                <a:uFillTx/>
                <a:latin typeface="Arial"/>
              </a:rPr>
              <a:t>must</a:t>
            </a:r>
            <a:r>
              <a:rPr b="0" lang="en-GB" sz="2000" spc="-1" strike="noStrike">
                <a:latin typeface="Arial"/>
              </a:rPr>
              <a:t> to be added </a:t>
            </a:r>
            <a:endParaRPr b="0" lang="en-GB" sz="2000" spc="-1" strike="noStrike">
              <a:latin typeface="Arial"/>
            </a:endParaRPr>
          </a:p>
        </p:txBody>
      </p:sp>
      <p:sp>
        <p:nvSpPr>
          <p:cNvPr id="72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BDDE8D6B-4089-475E-B1F5-A0C4449FE290}" type="slidenum">
              <a:rPr b="0" lang="en-GB" sz="1200" spc="-1" strike="noStrike">
                <a:latin typeface="Times New Roman"/>
              </a:rPr>
              <a:t>&lt;number&gt;</a:t>
            </a:fld>
            <a:endParaRPr b="0" lang="en-GB"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type="sldImg"/>
          </p:nvPr>
        </p:nvSpPr>
        <p:spPr>
          <a:xfrm>
            <a:off x="685800" y="1143000"/>
            <a:ext cx="5485680" cy="3085560"/>
          </a:xfrm>
          <a:prstGeom prst="rect">
            <a:avLst/>
          </a:prstGeom>
        </p:spPr>
      </p:sp>
      <p:sp>
        <p:nvSpPr>
          <p:cNvPr id="728"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Xacro comes from the  XML Macro, and it is useful to simplify </a:t>
            </a:r>
            <a:endParaRPr b="0" lang="en-GB" sz="2000" spc="-1" strike="noStrike">
              <a:latin typeface="Arial"/>
            </a:endParaRPr>
          </a:p>
        </p:txBody>
      </p:sp>
      <p:sp>
        <p:nvSpPr>
          <p:cNvPr id="72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4C3F45F7-0E41-462F-8AF0-3AB791BEF8B6}" type="slidenum">
              <a:rPr b="0" lang="en-GB" sz="1200" spc="-1" strike="noStrike">
                <a:latin typeface="Times New Roman"/>
              </a:rPr>
              <a:t>&lt;number&gt;</a:t>
            </a:fld>
            <a:endParaRPr b="0" lang="en-GB"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PlaceHolder 1"/>
          <p:cNvSpPr>
            <a:spLocks noGrp="1"/>
          </p:cNvSpPr>
          <p:nvPr>
            <p:ph type="sldImg"/>
          </p:nvPr>
        </p:nvSpPr>
        <p:spPr>
          <a:xfrm>
            <a:off x="685800" y="1143000"/>
            <a:ext cx="5485680" cy="3085560"/>
          </a:xfrm>
          <a:prstGeom prst="rect">
            <a:avLst/>
          </a:prstGeom>
        </p:spPr>
      </p:sp>
      <p:sp>
        <p:nvSpPr>
          <p:cNvPr id="731"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Xacro comes from the  XML Macro, and it is useful to simplify </a:t>
            </a:r>
            <a:endParaRPr b="0" lang="en-GB" sz="2000" spc="-1" strike="noStrike">
              <a:latin typeface="Arial"/>
            </a:endParaRPr>
          </a:p>
        </p:txBody>
      </p:sp>
      <p:sp>
        <p:nvSpPr>
          <p:cNvPr id="73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4140BB3F-3702-4A33-A4B8-B1691A286840}" type="slidenum">
              <a:rPr b="0" lang="en-GB" sz="1200" spc="-1" strike="noStrike">
                <a:latin typeface="Times New Roman"/>
              </a:rPr>
              <a:t>&lt;number&gt;</a:t>
            </a:fld>
            <a:endParaRPr b="0" lang="en-GB"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PlaceHolder 1"/>
          <p:cNvSpPr>
            <a:spLocks noGrp="1"/>
          </p:cNvSpPr>
          <p:nvPr>
            <p:ph type="sldImg"/>
          </p:nvPr>
        </p:nvSpPr>
        <p:spPr>
          <a:xfrm>
            <a:off x="685800" y="1143000"/>
            <a:ext cx="5485680" cy="3085560"/>
          </a:xfrm>
          <a:prstGeom prst="rect">
            <a:avLst/>
          </a:prstGeom>
        </p:spPr>
      </p:sp>
      <p:sp>
        <p:nvSpPr>
          <p:cNvPr id="734"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Xacro comes from the  XML Macro, and it is useful to simplify </a:t>
            </a:r>
            <a:endParaRPr b="0" lang="en-GB" sz="2000" spc="-1" strike="noStrike">
              <a:latin typeface="Arial"/>
            </a:endParaRPr>
          </a:p>
        </p:txBody>
      </p:sp>
      <p:sp>
        <p:nvSpPr>
          <p:cNvPr id="73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67EB0AB9-75D8-47EB-B406-08B04BC573A7}" type="slidenum">
              <a:rPr b="0" lang="en-GB" sz="1200" spc="-1" strike="noStrike">
                <a:latin typeface="Times New Roman"/>
              </a:rPr>
              <a:t>&lt;number&gt;</a:t>
            </a:fld>
            <a:endParaRPr b="0" lang="en-GB" sz="12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PlaceHolder 1"/>
          <p:cNvSpPr>
            <a:spLocks noGrp="1"/>
          </p:cNvSpPr>
          <p:nvPr>
            <p:ph type="sldImg"/>
          </p:nvPr>
        </p:nvSpPr>
        <p:spPr>
          <a:xfrm>
            <a:off x="685800" y="1143000"/>
            <a:ext cx="5485680" cy="3085560"/>
          </a:xfrm>
          <a:prstGeom prst="rect">
            <a:avLst/>
          </a:prstGeom>
        </p:spPr>
      </p:sp>
      <p:sp>
        <p:nvSpPr>
          <p:cNvPr id="737"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Xacro comes from the  XML Macro, and it is useful to simplify </a:t>
            </a:r>
            <a:endParaRPr b="0" lang="en-GB" sz="2000" spc="-1" strike="noStrike">
              <a:latin typeface="Arial"/>
            </a:endParaRPr>
          </a:p>
        </p:txBody>
      </p:sp>
      <p:sp>
        <p:nvSpPr>
          <p:cNvPr id="73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7768F338-B3ED-4F67-BF26-C7D1B98F0CB3}" type="slidenum">
              <a:rPr b="0" lang="en-GB" sz="1200" spc="-1" strike="noStrike">
                <a:latin typeface="Times New Roman"/>
              </a:rPr>
              <a:t>&lt;number&gt;</a:t>
            </a:fld>
            <a:endParaRPr b="0" lang="en-GB"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PlaceHolder 1"/>
          <p:cNvSpPr>
            <a:spLocks noGrp="1"/>
          </p:cNvSpPr>
          <p:nvPr>
            <p:ph type="sldImg"/>
          </p:nvPr>
        </p:nvSpPr>
        <p:spPr>
          <a:xfrm>
            <a:off x="685800" y="1143000"/>
            <a:ext cx="5485680" cy="3085560"/>
          </a:xfrm>
          <a:prstGeom prst="rect">
            <a:avLst/>
          </a:prstGeom>
        </p:spPr>
      </p:sp>
      <p:sp>
        <p:nvSpPr>
          <p:cNvPr id="692" name="PlaceHolder 2"/>
          <p:cNvSpPr>
            <a:spLocks noGrp="1"/>
          </p:cNvSpPr>
          <p:nvPr>
            <p:ph type="body"/>
          </p:nvPr>
        </p:nvSpPr>
        <p:spPr>
          <a:xfrm>
            <a:off x="685800" y="4400640"/>
            <a:ext cx="5485680" cy="3599640"/>
          </a:xfrm>
          <a:prstGeom prst="rect">
            <a:avLst/>
          </a:prstGeom>
        </p:spPr>
        <p:txBody>
          <a:bodyPr lIns="0" rIns="0" tIns="0" bIns="0"/>
          <a:p>
            <a:endParaRPr b="0" lang="en-GB" sz="2000" spc="-1" strike="noStrike">
              <a:latin typeface="Arial"/>
            </a:endParaRPr>
          </a:p>
        </p:txBody>
      </p:sp>
      <p:sp>
        <p:nvSpPr>
          <p:cNvPr id="69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E724A72B-5ED0-49C3-AD74-A09438E8E04D}" type="slidenum">
              <a:rPr b="0" lang="en-GB" sz="1200" spc="-1" strike="noStrike">
                <a:latin typeface="Times New Roman"/>
              </a:rPr>
              <a:t>&lt;number&gt;</a:t>
            </a:fld>
            <a:endParaRPr b="0" lang="en-GB"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PlaceHolder 1"/>
          <p:cNvSpPr>
            <a:spLocks noGrp="1"/>
          </p:cNvSpPr>
          <p:nvPr>
            <p:ph type="sldImg"/>
          </p:nvPr>
        </p:nvSpPr>
        <p:spPr>
          <a:xfrm>
            <a:off x="685800" y="1143000"/>
            <a:ext cx="5485680" cy="3085560"/>
          </a:xfrm>
          <a:prstGeom prst="rect">
            <a:avLst/>
          </a:prstGeom>
        </p:spPr>
      </p:sp>
      <p:sp>
        <p:nvSpPr>
          <p:cNvPr id="740"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solidFill>
                  <a:srgbClr val="333333"/>
                </a:solidFill>
                <a:latin typeface="Helvetica Neue"/>
              </a:rPr>
              <a:t>The joint element describes the kinematics and dynamics of the joint and also specifies the </a:t>
            </a:r>
            <a:r>
              <a:rPr b="0" lang="en-GB" sz="2000" spc="-1" strike="noStrike">
                <a:solidFill>
                  <a:srgbClr val="2b7fcf"/>
                </a:solidFill>
                <a:latin typeface="Helvetica Neue"/>
              </a:rPr>
              <a:t>safety limits </a:t>
            </a:r>
            <a:r>
              <a:rPr b="0" lang="en-GB" sz="2000" spc="-1" strike="noStrike">
                <a:solidFill>
                  <a:srgbClr val="333333"/>
                </a:solidFill>
                <a:latin typeface="Helvetica Neue"/>
              </a:rPr>
              <a:t>of the joint.</a:t>
            </a:r>
            <a:endParaRPr b="0" lang="en-GB" sz="2000" spc="-1" strike="noStrike">
              <a:latin typeface="Arial"/>
            </a:endParaRPr>
          </a:p>
          <a:p>
            <a:pPr marL="216000" indent="-215640">
              <a:lnSpc>
                <a:spcPct val="100000"/>
              </a:lnSpc>
            </a:pPr>
            <a:endParaRPr b="0" lang="en-GB" sz="2000" spc="-1" strike="noStrike">
              <a:latin typeface="Arial"/>
            </a:endParaRPr>
          </a:p>
          <a:p>
            <a:pPr marL="216000" indent="-215640">
              <a:lnSpc>
                <a:spcPct val="100000"/>
              </a:lnSpc>
            </a:pPr>
            <a:r>
              <a:rPr b="0" lang="en-GB" sz="2000" spc="-1" strike="noStrike">
                <a:solidFill>
                  <a:srgbClr val="333333"/>
                </a:solidFill>
                <a:latin typeface="Helvetica Neue"/>
              </a:rPr>
              <a:t>Add how parent link interacts with the world (known as base link) .</a:t>
            </a:r>
            <a:endParaRPr b="0" lang="en-GB" sz="2000" spc="-1" strike="noStrike">
              <a:latin typeface="Arial"/>
            </a:endParaRPr>
          </a:p>
          <a:p>
            <a:pPr marL="216000" indent="-215640">
              <a:lnSpc>
                <a:spcPct val="100000"/>
              </a:lnSpc>
            </a:pPr>
            <a:endParaRPr b="0" lang="en-GB" sz="2000" spc="-1" strike="noStrike">
              <a:latin typeface="Arial"/>
            </a:endParaRPr>
          </a:p>
          <a:p>
            <a:pPr marL="216000" indent="-215640">
              <a:lnSpc>
                <a:spcPct val="100000"/>
              </a:lnSpc>
            </a:pPr>
            <a:r>
              <a:rPr b="0" lang="en-GB" sz="2000" spc="-1" strike="noStrike">
                <a:solidFill>
                  <a:srgbClr val="333333"/>
                </a:solidFill>
                <a:latin typeface="Helvetica Neue"/>
              </a:rPr>
              <a:t>The importance of names, depending in which software you are using. </a:t>
            </a:r>
            <a:endParaRPr b="0" lang="en-GB" sz="2000" spc="-1" strike="noStrike">
              <a:latin typeface="Arial"/>
            </a:endParaRPr>
          </a:p>
        </p:txBody>
      </p:sp>
      <p:sp>
        <p:nvSpPr>
          <p:cNvPr id="74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0625F90D-7A06-4696-B098-996456BD2BB8}" type="slidenum">
              <a:rPr b="0" lang="en-GB" sz="1200" spc="-1" strike="noStrike">
                <a:latin typeface="Times New Roman"/>
              </a:rPr>
              <a:t>&lt;number&gt;</a:t>
            </a:fld>
            <a:endParaRPr b="0" lang="en-GB"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2" name="PlaceHolder 1"/>
          <p:cNvSpPr>
            <a:spLocks noGrp="1"/>
          </p:cNvSpPr>
          <p:nvPr>
            <p:ph type="sldImg"/>
          </p:nvPr>
        </p:nvSpPr>
        <p:spPr>
          <a:xfrm>
            <a:off x="685800" y="1143000"/>
            <a:ext cx="5485680" cy="3085560"/>
          </a:xfrm>
          <a:prstGeom prst="rect">
            <a:avLst/>
          </a:prstGeom>
        </p:spPr>
      </p:sp>
      <p:sp>
        <p:nvSpPr>
          <p:cNvPr id="743"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Add extras planar </a:t>
            </a:r>
            <a:endParaRPr b="0" lang="en-GB" sz="2000" spc="-1" strike="noStrike">
              <a:latin typeface="Arial"/>
            </a:endParaRPr>
          </a:p>
        </p:txBody>
      </p:sp>
      <p:sp>
        <p:nvSpPr>
          <p:cNvPr id="74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9D9E5724-D756-4C0C-BBD8-ED7BB51CD984}" type="slidenum">
              <a:rPr b="0" lang="en-GB" sz="1200" spc="-1" strike="noStrike">
                <a:latin typeface="Times New Roman"/>
              </a:rPr>
              <a:t>&lt;number&gt;</a:t>
            </a:fld>
            <a:endParaRPr b="0" lang="en-GB" sz="12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 name="PlaceHolder 1"/>
          <p:cNvSpPr>
            <a:spLocks noGrp="1"/>
          </p:cNvSpPr>
          <p:nvPr>
            <p:ph type="sldImg"/>
          </p:nvPr>
        </p:nvSpPr>
        <p:spPr>
          <a:xfrm>
            <a:off x="685800" y="1143000"/>
            <a:ext cx="5485680" cy="3085560"/>
          </a:xfrm>
          <a:prstGeom prst="rect">
            <a:avLst/>
          </a:prstGeom>
        </p:spPr>
      </p:sp>
      <p:sp>
        <p:nvSpPr>
          <p:cNvPr id="746"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solidFill>
                  <a:srgbClr val="333333"/>
                </a:solidFill>
                <a:latin typeface="Helvetica Neue"/>
              </a:rPr>
              <a:t>The joint element describes the kinematics and dynamics of the joint and also specifies the </a:t>
            </a:r>
            <a:r>
              <a:rPr b="0" lang="en-GB" sz="2000" spc="-1" strike="noStrike">
                <a:solidFill>
                  <a:srgbClr val="2b7fcf"/>
                </a:solidFill>
                <a:latin typeface="Helvetica Neue"/>
              </a:rPr>
              <a:t>safety limits </a:t>
            </a:r>
            <a:r>
              <a:rPr b="0" lang="en-GB" sz="2000" spc="-1" strike="noStrike">
                <a:solidFill>
                  <a:srgbClr val="333333"/>
                </a:solidFill>
                <a:latin typeface="Helvetica Neue"/>
              </a:rPr>
              <a:t>of the joint.</a:t>
            </a:r>
            <a:endParaRPr b="0" lang="en-GB" sz="2000" spc="-1" strike="noStrike">
              <a:latin typeface="Arial"/>
            </a:endParaRPr>
          </a:p>
          <a:p>
            <a:pPr marL="216000" indent="-215640">
              <a:lnSpc>
                <a:spcPct val="100000"/>
              </a:lnSpc>
            </a:pPr>
            <a:endParaRPr b="0" lang="en-GB" sz="2000" spc="-1" strike="noStrike">
              <a:latin typeface="Arial"/>
            </a:endParaRPr>
          </a:p>
          <a:p>
            <a:pPr marL="216000" indent="-215640">
              <a:lnSpc>
                <a:spcPct val="100000"/>
              </a:lnSpc>
            </a:pPr>
            <a:r>
              <a:rPr b="0" lang="en-GB" sz="2000" spc="-1" strike="noStrike">
                <a:solidFill>
                  <a:srgbClr val="333333"/>
                </a:solidFill>
                <a:latin typeface="Helvetica Neue"/>
              </a:rPr>
              <a:t>Add how parent link interacts with the world (known as base link) .</a:t>
            </a:r>
            <a:endParaRPr b="0" lang="en-GB" sz="2000" spc="-1" strike="noStrike">
              <a:latin typeface="Arial"/>
            </a:endParaRPr>
          </a:p>
          <a:p>
            <a:pPr marL="216000" indent="-215640">
              <a:lnSpc>
                <a:spcPct val="100000"/>
              </a:lnSpc>
            </a:pPr>
            <a:endParaRPr b="0" lang="en-GB" sz="2000" spc="-1" strike="noStrike">
              <a:latin typeface="Arial"/>
            </a:endParaRPr>
          </a:p>
          <a:p>
            <a:pPr marL="216000" indent="-215640">
              <a:lnSpc>
                <a:spcPct val="100000"/>
              </a:lnSpc>
            </a:pPr>
            <a:r>
              <a:rPr b="0" lang="en-GB" sz="2000" spc="-1" strike="noStrike">
                <a:solidFill>
                  <a:srgbClr val="333333"/>
                </a:solidFill>
                <a:latin typeface="Helvetica Neue"/>
              </a:rPr>
              <a:t>The importance of names, depending in which software you are using. </a:t>
            </a:r>
            <a:endParaRPr b="0" lang="en-GB" sz="2000" spc="-1" strike="noStrike">
              <a:latin typeface="Arial"/>
            </a:endParaRPr>
          </a:p>
        </p:txBody>
      </p:sp>
      <p:sp>
        <p:nvSpPr>
          <p:cNvPr id="74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B260C0D4-B4CA-486C-BDA2-0B041CE30D9A}" type="slidenum">
              <a:rPr b="0" lang="en-GB" sz="1200" spc="-1" strike="noStrike">
                <a:latin typeface="Times New Roman"/>
              </a:rPr>
              <a:t>&lt;number&gt;</a:t>
            </a:fld>
            <a:endParaRPr b="0" lang="en-GB"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sldImg"/>
          </p:nvPr>
        </p:nvSpPr>
        <p:spPr>
          <a:xfrm>
            <a:off x="685800" y="1143000"/>
            <a:ext cx="5485680" cy="3085560"/>
          </a:xfrm>
          <a:prstGeom prst="rect">
            <a:avLst/>
          </a:prstGeom>
        </p:spPr>
      </p:sp>
      <p:sp>
        <p:nvSpPr>
          <p:cNvPr id="695" name="PlaceHolder 2"/>
          <p:cNvSpPr>
            <a:spLocks noGrp="1"/>
          </p:cNvSpPr>
          <p:nvPr>
            <p:ph type="body"/>
          </p:nvPr>
        </p:nvSpPr>
        <p:spPr>
          <a:xfrm>
            <a:off x="685800" y="4400640"/>
            <a:ext cx="5485680" cy="3599640"/>
          </a:xfrm>
          <a:prstGeom prst="rect">
            <a:avLst/>
          </a:prstGeom>
        </p:spPr>
        <p:txBody>
          <a:bodyPr lIns="0" rIns="0" tIns="0" bIns="0"/>
          <a:p>
            <a:endParaRPr b="0" lang="en-GB" sz="2000" spc="-1" strike="noStrike">
              <a:latin typeface="Arial"/>
            </a:endParaRPr>
          </a:p>
        </p:txBody>
      </p:sp>
      <p:sp>
        <p:nvSpPr>
          <p:cNvPr id="69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2BEE9D71-3E11-4B11-A019-438E86F8657F}" type="slidenum">
              <a:rPr b="0" lang="en-GB" sz="1200" spc="-1" strike="noStrike">
                <a:latin typeface="Times New Roman"/>
              </a:rPr>
              <a:t>&lt;number&gt;</a:t>
            </a:fld>
            <a:endParaRPr b="0" lang="en-GB"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PlaceHolder 1"/>
          <p:cNvSpPr>
            <a:spLocks noGrp="1"/>
          </p:cNvSpPr>
          <p:nvPr>
            <p:ph type="sldImg"/>
          </p:nvPr>
        </p:nvSpPr>
        <p:spPr>
          <a:xfrm>
            <a:off x="685800" y="1143000"/>
            <a:ext cx="5485680" cy="3085560"/>
          </a:xfrm>
          <a:prstGeom prst="rect">
            <a:avLst/>
          </a:prstGeom>
        </p:spPr>
      </p:sp>
      <p:sp>
        <p:nvSpPr>
          <p:cNvPr id="749" name="PlaceHolder 2"/>
          <p:cNvSpPr>
            <a:spLocks noGrp="1"/>
          </p:cNvSpPr>
          <p:nvPr>
            <p:ph type="body"/>
          </p:nvPr>
        </p:nvSpPr>
        <p:spPr>
          <a:xfrm>
            <a:off x="685800" y="4400640"/>
            <a:ext cx="5485680" cy="3599640"/>
          </a:xfrm>
          <a:prstGeom prst="rect">
            <a:avLst/>
          </a:prstGeom>
        </p:spPr>
        <p:txBody>
          <a:bodyPr lIns="0" rIns="0" tIns="0" bIns="0"/>
          <a:p>
            <a:endParaRPr b="0" lang="en-GB" sz="2000" spc="-1" strike="noStrike">
              <a:latin typeface="Arial"/>
            </a:endParaRPr>
          </a:p>
        </p:txBody>
      </p:sp>
      <p:sp>
        <p:nvSpPr>
          <p:cNvPr id="75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0B7AF45F-8B35-402F-A21E-3D27155AD5A9}" type="slidenum">
              <a:rPr b="0" lang="en-GB" sz="1200" spc="-1" strike="noStrike">
                <a:latin typeface="Times New Roman"/>
              </a:rPr>
              <a:t>&lt;number&gt;</a:t>
            </a:fld>
            <a:endParaRPr b="0" lang="en-GB" sz="12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PlaceHolder 1"/>
          <p:cNvSpPr>
            <a:spLocks noGrp="1"/>
          </p:cNvSpPr>
          <p:nvPr>
            <p:ph type="sldImg"/>
          </p:nvPr>
        </p:nvSpPr>
        <p:spPr>
          <a:xfrm>
            <a:off x="685800" y="1143000"/>
            <a:ext cx="5485680" cy="3085560"/>
          </a:xfrm>
          <a:prstGeom prst="rect">
            <a:avLst/>
          </a:prstGeom>
        </p:spPr>
      </p:sp>
      <p:sp>
        <p:nvSpPr>
          <p:cNvPr id="752"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This tags are still xml tags. </a:t>
            </a:r>
            <a:endParaRPr b="0" lang="en-GB" sz="2000" spc="-1" strike="noStrike">
              <a:latin typeface="Arial"/>
            </a:endParaRPr>
          </a:p>
        </p:txBody>
      </p:sp>
      <p:sp>
        <p:nvSpPr>
          <p:cNvPr id="75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61532D7E-6327-46C9-BE8F-E09F35CDA061}" type="slidenum">
              <a:rPr b="0" lang="en-GB" sz="1200" spc="-1" strike="noStrike">
                <a:latin typeface="Times New Roman"/>
              </a:rPr>
              <a:t>&lt;number&gt;</a:t>
            </a:fld>
            <a:endParaRPr b="0" lang="en-GB" sz="12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PlaceHolder 1"/>
          <p:cNvSpPr>
            <a:spLocks noGrp="1"/>
          </p:cNvSpPr>
          <p:nvPr>
            <p:ph type="sldImg"/>
          </p:nvPr>
        </p:nvSpPr>
        <p:spPr>
          <a:xfrm>
            <a:off x="685800" y="1143000"/>
            <a:ext cx="5485680" cy="3085560"/>
          </a:xfrm>
          <a:prstGeom prst="rect">
            <a:avLst/>
          </a:prstGeom>
        </p:spPr>
      </p:sp>
      <p:sp>
        <p:nvSpPr>
          <p:cNvPr id="755"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This tags are still xml tags.  This are diferences to </a:t>
            </a:r>
            <a:endParaRPr b="0" lang="en-GB" sz="2000" spc="-1" strike="noStrike">
              <a:latin typeface="Arial"/>
            </a:endParaRPr>
          </a:p>
        </p:txBody>
      </p:sp>
      <p:sp>
        <p:nvSpPr>
          <p:cNvPr id="75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B3368B28-5C32-4DDF-9365-43F12E9715EE}" type="slidenum">
              <a:rPr b="0" lang="en-GB" sz="1200" spc="-1" strike="noStrike">
                <a:latin typeface="Times New Roman"/>
              </a:rPr>
              <a:t>&lt;number&gt;</a:t>
            </a:fld>
            <a:endParaRPr b="0" lang="en-GB"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 name="PlaceHolder 1"/>
          <p:cNvSpPr>
            <a:spLocks noGrp="1"/>
          </p:cNvSpPr>
          <p:nvPr>
            <p:ph type="sldImg"/>
          </p:nvPr>
        </p:nvSpPr>
        <p:spPr>
          <a:xfrm>
            <a:off x="685800" y="1143000"/>
            <a:ext cx="5485680" cy="3085560"/>
          </a:xfrm>
          <a:prstGeom prst="rect">
            <a:avLst/>
          </a:prstGeom>
        </p:spPr>
      </p:sp>
      <p:sp>
        <p:nvSpPr>
          <p:cNvPr id="758" name="PlaceHolder 2"/>
          <p:cNvSpPr>
            <a:spLocks noGrp="1"/>
          </p:cNvSpPr>
          <p:nvPr>
            <p:ph type="body"/>
          </p:nvPr>
        </p:nvSpPr>
        <p:spPr>
          <a:xfrm>
            <a:off x="685800" y="4400640"/>
            <a:ext cx="5485680" cy="3599640"/>
          </a:xfrm>
          <a:prstGeom prst="rect">
            <a:avLst/>
          </a:prstGeom>
        </p:spPr>
        <p:txBody>
          <a:bodyPr lIns="0" rIns="0" tIns="0" bIns="0"/>
          <a:p>
            <a:endParaRPr b="0" lang="en-GB" sz="2000" spc="-1" strike="noStrike">
              <a:latin typeface="Arial"/>
            </a:endParaRPr>
          </a:p>
        </p:txBody>
      </p:sp>
      <p:sp>
        <p:nvSpPr>
          <p:cNvPr id="75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63710898-0201-4950-B694-B1CE994AAB26}" type="slidenum">
              <a:rPr b="0" lang="en-GB" sz="1200" spc="-1" strike="noStrike">
                <a:latin typeface="Times New Roman"/>
              </a:rPr>
              <a:t>&lt;number&gt;</a:t>
            </a:fld>
            <a:endParaRPr b="0" lang="en-GB" sz="12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PlaceHolder 1"/>
          <p:cNvSpPr>
            <a:spLocks noGrp="1"/>
          </p:cNvSpPr>
          <p:nvPr>
            <p:ph type="sldImg"/>
          </p:nvPr>
        </p:nvSpPr>
        <p:spPr>
          <a:xfrm>
            <a:off x="685800" y="1143000"/>
            <a:ext cx="5485680" cy="3085560"/>
          </a:xfrm>
          <a:prstGeom prst="rect">
            <a:avLst/>
          </a:prstGeom>
        </p:spPr>
      </p:sp>
      <p:sp>
        <p:nvSpPr>
          <p:cNvPr id="761"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This tags are still xml tags. </a:t>
            </a:r>
            <a:endParaRPr b="0" lang="en-GB" sz="2000" spc="-1" strike="noStrike">
              <a:latin typeface="Arial"/>
            </a:endParaRPr>
          </a:p>
        </p:txBody>
      </p:sp>
      <p:sp>
        <p:nvSpPr>
          <p:cNvPr id="76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6F44F492-1EAF-4A51-97EC-5F4D69ACA60F}" type="slidenum">
              <a:rPr b="0" lang="en-GB" sz="1200" spc="-1" strike="noStrike">
                <a:latin typeface="Times New Roman"/>
              </a:rPr>
              <a:t>&lt;number&gt;</a:t>
            </a:fld>
            <a:endParaRPr b="0" lang="en-GB"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PlaceHolder 1"/>
          <p:cNvSpPr>
            <a:spLocks noGrp="1"/>
          </p:cNvSpPr>
          <p:nvPr>
            <p:ph type="sldImg"/>
          </p:nvPr>
        </p:nvSpPr>
        <p:spPr>
          <a:xfrm>
            <a:off x="685800" y="1143000"/>
            <a:ext cx="5485680" cy="3085560"/>
          </a:xfrm>
          <a:prstGeom prst="rect">
            <a:avLst/>
          </a:prstGeom>
        </p:spPr>
      </p:sp>
      <p:sp>
        <p:nvSpPr>
          <p:cNvPr id="764"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This tags are still xml tags. </a:t>
            </a:r>
            <a:endParaRPr b="0" lang="en-GB" sz="2000" spc="-1" strike="noStrike">
              <a:latin typeface="Arial"/>
            </a:endParaRPr>
          </a:p>
        </p:txBody>
      </p:sp>
      <p:sp>
        <p:nvSpPr>
          <p:cNvPr id="76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840F5822-3AE2-410E-852D-2DC90BA916C2}" type="slidenum">
              <a:rPr b="0" lang="en-GB" sz="1200" spc="-1" strike="noStrike">
                <a:latin typeface="Times New Roman"/>
              </a:rPr>
              <a:t>&lt;number&gt;</a:t>
            </a:fld>
            <a:endParaRPr b="0" lang="en-GB" sz="12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PlaceHolder 1"/>
          <p:cNvSpPr>
            <a:spLocks noGrp="1"/>
          </p:cNvSpPr>
          <p:nvPr>
            <p:ph type="sldImg"/>
          </p:nvPr>
        </p:nvSpPr>
        <p:spPr>
          <a:xfrm>
            <a:off x="685800" y="1143000"/>
            <a:ext cx="5485680" cy="3085560"/>
          </a:xfrm>
          <a:prstGeom prst="rect">
            <a:avLst/>
          </a:prstGeom>
        </p:spPr>
      </p:sp>
      <p:sp>
        <p:nvSpPr>
          <p:cNvPr id="767"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This tags are still xml tags. </a:t>
            </a:r>
            <a:endParaRPr b="0" lang="en-GB" sz="2000" spc="-1" strike="noStrike">
              <a:latin typeface="Arial"/>
            </a:endParaRPr>
          </a:p>
        </p:txBody>
      </p:sp>
      <p:sp>
        <p:nvSpPr>
          <p:cNvPr id="76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EB08FA0B-32A4-4E99-AAC1-4A1EE33B6DEE}" type="slidenum">
              <a:rPr b="0" lang="en-GB" sz="1200" spc="-1" strike="noStrike">
                <a:latin typeface="Times New Roman"/>
              </a:rPr>
              <a:t>&lt;number&gt;</a:t>
            </a:fld>
            <a:endParaRPr b="0" lang="en-GB" sz="12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PlaceHolder 1"/>
          <p:cNvSpPr>
            <a:spLocks noGrp="1"/>
          </p:cNvSpPr>
          <p:nvPr>
            <p:ph type="sldImg"/>
          </p:nvPr>
        </p:nvSpPr>
        <p:spPr>
          <a:xfrm>
            <a:off x="685800" y="1143000"/>
            <a:ext cx="5485680" cy="3085560"/>
          </a:xfrm>
          <a:prstGeom prst="rect">
            <a:avLst/>
          </a:prstGeom>
        </p:spPr>
      </p:sp>
      <p:sp>
        <p:nvSpPr>
          <p:cNvPr id="770"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This tags are still xml tags. </a:t>
            </a:r>
            <a:endParaRPr b="0" lang="en-GB" sz="2000" spc="-1" strike="noStrike">
              <a:latin typeface="Arial"/>
            </a:endParaRPr>
          </a:p>
        </p:txBody>
      </p:sp>
      <p:sp>
        <p:nvSpPr>
          <p:cNvPr id="77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46CF0105-5B3B-4290-9EFF-6413BC7B369E}" type="slidenum">
              <a:rPr b="0" lang="en-GB" sz="1200" spc="-1" strike="noStrike">
                <a:latin typeface="Times New Roman"/>
              </a:rPr>
              <a:t>&lt;number&gt;</a:t>
            </a:fld>
            <a:endParaRPr b="0" lang="en-GB"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PlaceHolder 1"/>
          <p:cNvSpPr>
            <a:spLocks noGrp="1"/>
          </p:cNvSpPr>
          <p:nvPr>
            <p:ph type="sldImg"/>
          </p:nvPr>
        </p:nvSpPr>
        <p:spPr>
          <a:xfrm>
            <a:off x="685800" y="1143000"/>
            <a:ext cx="5485680" cy="3085560"/>
          </a:xfrm>
          <a:prstGeom prst="rect">
            <a:avLst/>
          </a:prstGeom>
        </p:spPr>
      </p:sp>
      <p:sp>
        <p:nvSpPr>
          <p:cNvPr id="773"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Talk through the purpose of tf2 </a:t>
            </a:r>
            <a:endParaRPr b="0" lang="en-GB" sz="2000" spc="-1" strike="noStrike">
              <a:latin typeface="Arial"/>
            </a:endParaRPr>
          </a:p>
        </p:txBody>
      </p:sp>
      <p:sp>
        <p:nvSpPr>
          <p:cNvPr id="77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7F7F12CC-DA81-4F31-8A47-198D420D9666}" type="slidenum">
              <a:rPr b="0" lang="en-GB" sz="1200" spc="-1" strike="noStrike">
                <a:latin typeface="Times New Roman"/>
              </a:rPr>
              <a:t>&lt;number&gt;</a:t>
            </a:fld>
            <a:endParaRPr b="0" lang="en-GB" sz="12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5" name="PlaceHolder 1"/>
          <p:cNvSpPr>
            <a:spLocks noGrp="1"/>
          </p:cNvSpPr>
          <p:nvPr>
            <p:ph type="sldImg"/>
          </p:nvPr>
        </p:nvSpPr>
        <p:spPr>
          <a:xfrm>
            <a:off x="685800" y="1143000"/>
            <a:ext cx="5485680" cy="3085560"/>
          </a:xfrm>
          <a:prstGeom prst="rect">
            <a:avLst/>
          </a:prstGeom>
        </p:spPr>
      </p:sp>
      <p:sp>
        <p:nvSpPr>
          <p:cNvPr id="776"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Relate to a real scenario </a:t>
            </a:r>
            <a:endParaRPr b="0" lang="en-GB" sz="2000" spc="-1" strike="noStrike">
              <a:latin typeface="Arial"/>
            </a:endParaRPr>
          </a:p>
        </p:txBody>
      </p:sp>
      <p:sp>
        <p:nvSpPr>
          <p:cNvPr id="77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9FBC26F7-0CB7-4620-9131-0189665A317B}" type="slidenum">
              <a:rPr b="0" lang="en-GB" sz="1200" spc="-1" strike="noStrike">
                <a:latin typeface="Times New Roman"/>
              </a:rPr>
              <a:t>&lt;number&gt;</a:t>
            </a:fld>
            <a:endParaRPr b="0" lang="en-GB" sz="12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PlaceHolder 1"/>
          <p:cNvSpPr>
            <a:spLocks noGrp="1"/>
          </p:cNvSpPr>
          <p:nvPr>
            <p:ph type="sldImg"/>
          </p:nvPr>
        </p:nvSpPr>
        <p:spPr>
          <a:xfrm>
            <a:off x="685800" y="1143000"/>
            <a:ext cx="5485680" cy="3085560"/>
          </a:xfrm>
          <a:prstGeom prst="rect">
            <a:avLst/>
          </a:prstGeom>
        </p:spPr>
      </p:sp>
      <p:sp>
        <p:nvSpPr>
          <p:cNvPr id="779"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Explain different types of transform </a:t>
            </a:r>
            <a:endParaRPr b="0" lang="en-GB" sz="2000" spc="-1" strike="noStrike">
              <a:latin typeface="Arial"/>
            </a:endParaRPr>
          </a:p>
        </p:txBody>
      </p:sp>
      <p:sp>
        <p:nvSpPr>
          <p:cNvPr id="78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4FF8D29A-9311-42D3-90DF-A3C9D8BB6A05}" type="slidenum">
              <a:rPr b="0" lang="en-GB" sz="1200" spc="-1" strike="noStrike">
                <a:latin typeface="Times New Roman"/>
              </a:rPr>
              <a:t>&lt;number&gt;</a:t>
            </a:fld>
            <a:endParaRPr b="0" lang="en-GB"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PlaceHolder 1"/>
          <p:cNvSpPr>
            <a:spLocks noGrp="1"/>
          </p:cNvSpPr>
          <p:nvPr>
            <p:ph type="sldImg"/>
          </p:nvPr>
        </p:nvSpPr>
        <p:spPr>
          <a:xfrm>
            <a:off x="685800" y="1143000"/>
            <a:ext cx="5485680" cy="3085560"/>
          </a:xfrm>
          <a:prstGeom prst="rect">
            <a:avLst/>
          </a:prstGeom>
        </p:spPr>
      </p:sp>
      <p:sp>
        <p:nvSpPr>
          <p:cNvPr id="782" name="PlaceHolder 2"/>
          <p:cNvSpPr>
            <a:spLocks noGrp="1"/>
          </p:cNvSpPr>
          <p:nvPr>
            <p:ph type="body"/>
          </p:nvPr>
        </p:nvSpPr>
        <p:spPr>
          <a:xfrm>
            <a:off x="685800" y="4400640"/>
            <a:ext cx="5485680" cy="3599640"/>
          </a:xfrm>
          <a:prstGeom prst="rect">
            <a:avLst/>
          </a:prstGeom>
        </p:spPr>
        <p:txBody>
          <a:bodyPr lIns="0" rIns="0" tIns="0" bIns="0"/>
          <a:p>
            <a:endParaRPr b="0" lang="en-GB" sz="2000" spc="-1" strike="noStrike">
              <a:latin typeface="Arial"/>
            </a:endParaRPr>
          </a:p>
        </p:txBody>
      </p:sp>
      <p:sp>
        <p:nvSpPr>
          <p:cNvPr id="78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371ECAEC-B6B8-412B-9CFA-15BDC67D2EFD}" type="slidenum">
              <a:rPr b="0" lang="en-GB" sz="1200" spc="-1" strike="noStrike">
                <a:latin typeface="Times New Roman"/>
              </a:rPr>
              <a:t>&lt;number&gt;</a:t>
            </a:fld>
            <a:endParaRPr b="0" lang="en-GB" sz="12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PlaceHolder 1"/>
          <p:cNvSpPr>
            <a:spLocks noGrp="1"/>
          </p:cNvSpPr>
          <p:nvPr>
            <p:ph type="sldImg"/>
          </p:nvPr>
        </p:nvSpPr>
        <p:spPr>
          <a:xfrm>
            <a:off x="685800" y="1143000"/>
            <a:ext cx="5485680" cy="3085560"/>
          </a:xfrm>
          <a:prstGeom prst="rect">
            <a:avLst/>
          </a:prstGeom>
        </p:spPr>
      </p:sp>
      <p:sp>
        <p:nvSpPr>
          <p:cNvPr id="785"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Relate to a real scenario </a:t>
            </a:r>
            <a:endParaRPr b="0" lang="en-GB" sz="2000" spc="-1" strike="noStrike">
              <a:latin typeface="Arial"/>
            </a:endParaRPr>
          </a:p>
        </p:txBody>
      </p:sp>
      <p:sp>
        <p:nvSpPr>
          <p:cNvPr id="78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3C02C291-8C0B-494E-9E3F-D7A197B80CBE}" type="slidenum">
              <a:rPr b="0" lang="en-GB" sz="1200" spc="-1" strike="noStrike">
                <a:latin typeface="Times New Roman"/>
              </a:rPr>
              <a:t>&lt;number&gt;</a:t>
            </a:fld>
            <a:endParaRPr b="0" lang="en-GB" sz="12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PlaceHolder 1"/>
          <p:cNvSpPr>
            <a:spLocks noGrp="1"/>
          </p:cNvSpPr>
          <p:nvPr>
            <p:ph type="sldImg"/>
          </p:nvPr>
        </p:nvSpPr>
        <p:spPr>
          <a:xfrm>
            <a:off x="685800" y="1143000"/>
            <a:ext cx="5485680" cy="3085560"/>
          </a:xfrm>
          <a:prstGeom prst="rect">
            <a:avLst/>
          </a:prstGeom>
        </p:spPr>
      </p:sp>
      <p:sp>
        <p:nvSpPr>
          <p:cNvPr id="788" name="PlaceHolder 2"/>
          <p:cNvSpPr>
            <a:spLocks noGrp="1"/>
          </p:cNvSpPr>
          <p:nvPr>
            <p:ph type="body"/>
          </p:nvPr>
        </p:nvSpPr>
        <p:spPr>
          <a:xfrm>
            <a:off x="685800" y="4400640"/>
            <a:ext cx="5485680" cy="3599640"/>
          </a:xfrm>
          <a:prstGeom prst="rect">
            <a:avLst/>
          </a:prstGeom>
        </p:spPr>
        <p:txBody>
          <a:bodyPr lIns="0" rIns="0" tIns="0" bIns="0"/>
          <a:p>
            <a:endParaRPr b="0" lang="en-GB" sz="2000" spc="-1" strike="noStrike">
              <a:latin typeface="Arial"/>
            </a:endParaRPr>
          </a:p>
        </p:txBody>
      </p:sp>
      <p:sp>
        <p:nvSpPr>
          <p:cNvPr id="78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32759E53-39EA-411D-B427-E3398F6F3A36}" type="slidenum">
              <a:rPr b="0" lang="en-GB" sz="1200" spc="-1" strike="noStrike">
                <a:latin typeface="Times New Roman"/>
              </a:rPr>
              <a:t>&lt;number&gt;</a:t>
            </a:fld>
            <a:endParaRPr b="0" lang="en-GB" sz="12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PlaceHolder 1"/>
          <p:cNvSpPr>
            <a:spLocks noGrp="1"/>
          </p:cNvSpPr>
          <p:nvPr>
            <p:ph type="sldImg"/>
          </p:nvPr>
        </p:nvSpPr>
        <p:spPr>
          <a:xfrm>
            <a:off x="685800" y="1143000"/>
            <a:ext cx="5485680" cy="3085560"/>
          </a:xfrm>
          <a:prstGeom prst="rect">
            <a:avLst/>
          </a:prstGeom>
        </p:spPr>
      </p:sp>
      <p:sp>
        <p:nvSpPr>
          <p:cNvPr id="791"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Source: https://www.mathworks.com/discovery/inverse-kinematics.html</a:t>
            </a:r>
            <a:endParaRPr b="0" lang="en-GB" sz="2000" spc="-1" strike="noStrike">
              <a:latin typeface="Arial"/>
            </a:endParaRPr>
          </a:p>
        </p:txBody>
      </p:sp>
      <p:sp>
        <p:nvSpPr>
          <p:cNvPr id="79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AD5B64FC-A5AF-4284-A5D4-CD08E49D237F}" type="slidenum">
              <a:rPr b="0" lang="en-GB" sz="1200" spc="-1" strike="noStrike">
                <a:latin typeface="Times New Roman"/>
              </a:rPr>
              <a:t>&lt;number&gt;</a:t>
            </a:fld>
            <a:endParaRPr b="0" lang="en-GB" sz="12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PlaceHolder 1"/>
          <p:cNvSpPr>
            <a:spLocks noGrp="1"/>
          </p:cNvSpPr>
          <p:nvPr>
            <p:ph type="sldImg"/>
          </p:nvPr>
        </p:nvSpPr>
        <p:spPr>
          <a:xfrm>
            <a:off x="685800" y="1143000"/>
            <a:ext cx="5485680" cy="3085560"/>
          </a:xfrm>
          <a:prstGeom prst="rect">
            <a:avLst/>
          </a:prstGeom>
        </p:spPr>
      </p:sp>
      <p:sp>
        <p:nvSpPr>
          <p:cNvPr id="794"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https://sebastianwallkoetter.wordpress.com/2020/03/08/franka-emika-panda-in-gazebo-with-ros-and-docker/</a:t>
            </a:r>
            <a:endParaRPr b="0" lang="en-GB" sz="2000" spc="-1" strike="noStrike">
              <a:latin typeface="Arial"/>
            </a:endParaRPr>
          </a:p>
          <a:p>
            <a:pPr marL="216000" indent="-215640">
              <a:lnSpc>
                <a:spcPct val="100000"/>
              </a:lnSpc>
            </a:pPr>
            <a:r>
              <a:rPr b="0" lang="en-GB" sz="2000" spc="-1" strike="noStrike">
                <a:latin typeface="Arial"/>
              </a:rPr>
              <a:t>https://www.theconstructsim.com/ros-movelt/</a:t>
            </a:r>
            <a:endParaRPr b="0" lang="en-GB" sz="2000" spc="-1" strike="noStrike">
              <a:latin typeface="Arial"/>
            </a:endParaRPr>
          </a:p>
          <a:p>
            <a:pPr marL="216000" indent="-215640">
              <a:lnSpc>
                <a:spcPct val="100000"/>
              </a:lnSpc>
            </a:pPr>
            <a:r>
              <a:rPr b="0" lang="en-GB" sz="2000" spc="-1" strike="noStrike">
                <a:latin typeface="Arial"/>
              </a:rPr>
              <a:t>It is better to go through the wizard with screen sharing, this slides are only a resource so that they have a written description of all the available options.</a:t>
            </a:r>
            <a:endParaRPr b="0" lang="en-GB" sz="2000" spc="-1" strike="noStrike">
              <a:latin typeface="Arial"/>
            </a:endParaRPr>
          </a:p>
        </p:txBody>
      </p:sp>
      <p:sp>
        <p:nvSpPr>
          <p:cNvPr id="79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B5F6E8DC-F1D4-405D-B4B7-869F2E66CDE3}" type="slidenum">
              <a:rPr b="0" lang="en-GB" sz="1200" spc="-1" strike="noStrike">
                <a:latin typeface="Times New Roman"/>
              </a:rPr>
              <a:t>&lt;number&gt;</a:t>
            </a:fld>
            <a:endParaRPr b="0" lang="en-GB" sz="12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PlaceHolder 1"/>
          <p:cNvSpPr>
            <a:spLocks noGrp="1"/>
          </p:cNvSpPr>
          <p:nvPr>
            <p:ph type="sldImg"/>
          </p:nvPr>
        </p:nvSpPr>
        <p:spPr>
          <a:xfrm>
            <a:off x="685800" y="1143000"/>
            <a:ext cx="5485680" cy="3085560"/>
          </a:xfrm>
          <a:prstGeom prst="rect">
            <a:avLst/>
          </a:prstGeom>
        </p:spPr>
      </p:sp>
      <p:sp>
        <p:nvSpPr>
          <p:cNvPr id="797"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https://sebastianwallkoetter.wordpress.com/2020/03/08/franka-emika-panda-in-gazebo-with-ros-and-docker/</a:t>
            </a:r>
            <a:endParaRPr b="0" lang="en-GB" sz="2000" spc="-1" strike="noStrike">
              <a:latin typeface="Arial"/>
            </a:endParaRPr>
          </a:p>
          <a:p>
            <a:pPr marL="216000" indent="-215640">
              <a:lnSpc>
                <a:spcPct val="100000"/>
              </a:lnSpc>
            </a:pPr>
            <a:r>
              <a:rPr b="0" lang="en-GB" sz="2000" spc="-1" strike="noStrike">
                <a:latin typeface="Arial"/>
              </a:rPr>
              <a:t>https://www.theconstructsim.com/ros-movelt/</a:t>
            </a:r>
            <a:endParaRPr b="0" lang="en-GB" sz="2000" spc="-1" strike="noStrike">
              <a:latin typeface="Arial"/>
            </a:endParaRPr>
          </a:p>
        </p:txBody>
      </p:sp>
      <p:sp>
        <p:nvSpPr>
          <p:cNvPr id="79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65FFC48A-6F1C-4333-9549-921818CDAEE0}" type="slidenum">
              <a:rPr b="0" lang="en-GB" sz="1200" spc="-1" strike="noStrike">
                <a:latin typeface="Times New Roman"/>
              </a:rPr>
              <a:t>&lt;number&gt;</a:t>
            </a:fld>
            <a:endParaRPr b="0" lang="en-GB" sz="12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sldImg"/>
          </p:nvPr>
        </p:nvSpPr>
        <p:spPr>
          <a:xfrm>
            <a:off x="685800" y="1143000"/>
            <a:ext cx="5485680" cy="3085560"/>
          </a:xfrm>
          <a:prstGeom prst="rect">
            <a:avLst/>
          </a:prstGeom>
        </p:spPr>
      </p:sp>
      <p:sp>
        <p:nvSpPr>
          <p:cNvPr id="800"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https://sebastianwallkoetter.wordpress.com/2020/03/08/franka-emika-panda-in-gazebo-with-ros-and-docker/</a:t>
            </a:r>
            <a:endParaRPr b="0" lang="en-GB" sz="2000" spc="-1" strike="noStrike">
              <a:latin typeface="Arial"/>
            </a:endParaRPr>
          </a:p>
          <a:p>
            <a:pPr marL="216000" indent="-215640">
              <a:lnSpc>
                <a:spcPct val="100000"/>
              </a:lnSpc>
            </a:pPr>
            <a:r>
              <a:rPr b="0" lang="en-GB" sz="2000" spc="-1" strike="noStrike">
                <a:latin typeface="Arial"/>
              </a:rPr>
              <a:t>https://www.theconstructsim.com/ros-movelt/</a:t>
            </a:r>
            <a:endParaRPr b="0" lang="en-GB" sz="2000" spc="-1" strike="noStrike">
              <a:latin typeface="Arial"/>
            </a:endParaRPr>
          </a:p>
        </p:txBody>
      </p:sp>
      <p:sp>
        <p:nvSpPr>
          <p:cNvPr id="80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FAAC5BCC-4A80-474C-95D5-137DBB5AF68A}" type="slidenum">
              <a:rPr b="0" lang="en-GB" sz="1200" spc="-1" strike="noStrike">
                <a:latin typeface="Times New Roman"/>
              </a:rPr>
              <a:t>&lt;number&gt;</a:t>
            </a:fld>
            <a:endParaRPr b="0" lang="en-GB"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sldImg"/>
          </p:nvPr>
        </p:nvSpPr>
        <p:spPr>
          <a:xfrm>
            <a:off x="685800" y="1143000"/>
            <a:ext cx="5485680" cy="3085560"/>
          </a:xfrm>
          <a:prstGeom prst="rect">
            <a:avLst/>
          </a:prstGeom>
        </p:spPr>
      </p:sp>
      <p:sp>
        <p:nvSpPr>
          <p:cNvPr id="698"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00000"/>
              </a:lnSpc>
            </a:pPr>
            <a:r>
              <a:rPr b="0" lang="en-GB" sz="2000" spc="-1" strike="noStrike">
                <a:latin typeface="Arial"/>
                <a:ea typeface="+mn-lt"/>
              </a:rPr>
              <a:t>What’s is Robot modelling?</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ea typeface="+mn-lt"/>
              </a:rPr>
              <a:t>Its an abstraction or, a description, of the kinematics of a robot. </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ea typeface="+mn-lt"/>
              </a:rPr>
              <a:t>In ROS, this is done by using URDF. Unified Robotic Description Format URDF is an XML format for ROS models, but it can also be linked to Gazebo.  </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ea typeface="+mn-lt"/>
              </a:rPr>
              <a:t>URDF models describes properties of the model.</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ea typeface="+mn-lt"/>
              </a:rPr>
              <a:t>A model is comprised by objects represented by simple geometric shapes to create an abstraction of the real robot. </a:t>
            </a:r>
            <a:endParaRPr b="0" lang="en-GB" sz="2000" spc="-1" strike="noStrike">
              <a:latin typeface="Arial"/>
            </a:endParaRPr>
          </a:p>
        </p:txBody>
      </p:sp>
      <p:sp>
        <p:nvSpPr>
          <p:cNvPr id="69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BA0CC0C1-F00A-400A-959B-49F67C5430DE}" type="slidenum">
              <a:rPr b="0" lang="en-GB" sz="1200" spc="-1" strike="noStrike">
                <a:latin typeface="Times New Roman"/>
              </a:rPr>
              <a:t>&lt;number&gt;</a:t>
            </a:fld>
            <a:endParaRPr b="0" lang="en-GB" sz="12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PlaceHolder 1"/>
          <p:cNvSpPr>
            <a:spLocks noGrp="1"/>
          </p:cNvSpPr>
          <p:nvPr>
            <p:ph type="sldImg"/>
          </p:nvPr>
        </p:nvSpPr>
        <p:spPr>
          <a:xfrm>
            <a:off x="685800" y="1143000"/>
            <a:ext cx="5485680" cy="3085560"/>
          </a:xfrm>
          <a:prstGeom prst="rect">
            <a:avLst/>
          </a:prstGeom>
        </p:spPr>
      </p:sp>
      <p:sp>
        <p:nvSpPr>
          <p:cNvPr id="803"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https://sebastianwallkoetter.wordpress.com/2020/03/08/franka-emika-panda-in-gazebo-with-ros-and-docker/</a:t>
            </a:r>
            <a:endParaRPr b="0" lang="en-GB" sz="2000" spc="-1" strike="noStrike">
              <a:latin typeface="Arial"/>
            </a:endParaRPr>
          </a:p>
          <a:p>
            <a:pPr marL="216000" indent="-215640">
              <a:lnSpc>
                <a:spcPct val="100000"/>
              </a:lnSpc>
            </a:pPr>
            <a:r>
              <a:rPr b="0" lang="en-GB" sz="2000" spc="-1" strike="noStrike">
                <a:latin typeface="Arial"/>
              </a:rPr>
              <a:t>https://www.theconstructsim.com/ros-movelt/</a:t>
            </a:r>
            <a:endParaRPr b="0" lang="en-GB" sz="2000" spc="-1" strike="noStrike">
              <a:latin typeface="Arial"/>
            </a:endParaRPr>
          </a:p>
          <a:p>
            <a:pPr marL="216000" indent="-215640">
              <a:lnSpc>
                <a:spcPct val="100000"/>
              </a:lnSpc>
            </a:pPr>
            <a:r>
              <a:rPr b="0" lang="en-GB" sz="2000" spc="-1" strike="noStrike">
                <a:latin typeface="Arial"/>
              </a:rPr>
              <a:t>It is better to go through the wizard with screen sharing, this slides are only a resource so that they have a written description of all the available options.</a:t>
            </a:r>
            <a:endParaRPr b="0" lang="en-GB" sz="2000" spc="-1" strike="noStrike">
              <a:latin typeface="Arial"/>
            </a:endParaRPr>
          </a:p>
        </p:txBody>
      </p:sp>
      <p:sp>
        <p:nvSpPr>
          <p:cNvPr id="80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41379590-6B16-4FEF-B054-3F4AE6E8D030}" type="slidenum">
              <a:rPr b="0" lang="en-GB" sz="1200" spc="-1" strike="noStrike">
                <a:latin typeface="Times New Roman"/>
              </a:rPr>
              <a:t>&lt;number&gt;</a:t>
            </a:fld>
            <a:endParaRPr b="0" lang="en-GB" sz="12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sldImg"/>
          </p:nvPr>
        </p:nvSpPr>
        <p:spPr>
          <a:xfrm>
            <a:off x="685800" y="1143000"/>
            <a:ext cx="5485680" cy="3085560"/>
          </a:xfrm>
          <a:prstGeom prst="rect">
            <a:avLst/>
          </a:prstGeom>
        </p:spPr>
      </p:sp>
      <p:sp>
        <p:nvSpPr>
          <p:cNvPr id="806"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https://sebastianwallkoetter.wordpress.com/2020/03/08/franka-emika-panda-in-gazebo-with-ros-and-docker/</a:t>
            </a:r>
            <a:endParaRPr b="0" lang="en-GB" sz="2000" spc="-1" strike="noStrike">
              <a:latin typeface="Arial"/>
            </a:endParaRPr>
          </a:p>
          <a:p>
            <a:pPr marL="216000" indent="-215640">
              <a:lnSpc>
                <a:spcPct val="100000"/>
              </a:lnSpc>
            </a:pPr>
            <a:r>
              <a:rPr b="0" lang="en-GB" sz="2000" spc="-1" strike="noStrike">
                <a:latin typeface="Arial"/>
              </a:rPr>
              <a:t>https://www.theconstructsim.com/ros-movelt/</a:t>
            </a:r>
            <a:endParaRPr b="0" lang="en-GB" sz="2000" spc="-1" strike="noStrike">
              <a:latin typeface="Arial"/>
            </a:endParaRPr>
          </a:p>
        </p:txBody>
      </p:sp>
      <p:sp>
        <p:nvSpPr>
          <p:cNvPr id="80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DF893FC2-C92C-4D68-A721-7FCDDFF681E4}" type="slidenum">
              <a:rPr b="0" lang="en-GB" sz="1200" spc="-1" strike="noStrike">
                <a:latin typeface="Times New Roman"/>
              </a:rPr>
              <a:t>&lt;number&gt;</a:t>
            </a:fld>
            <a:endParaRPr b="0" lang="en-GB" sz="12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sldImg"/>
          </p:nvPr>
        </p:nvSpPr>
        <p:spPr>
          <a:xfrm>
            <a:off x="685800" y="1143000"/>
            <a:ext cx="5485680" cy="3085560"/>
          </a:xfrm>
          <a:prstGeom prst="rect">
            <a:avLst/>
          </a:prstGeom>
        </p:spPr>
      </p:sp>
      <p:sp>
        <p:nvSpPr>
          <p:cNvPr id="809"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https://sebastianwallkoetter.wordpress.com/2020/03/08/franka-emika-panda-in-gazebo-with-ros-and-docker/</a:t>
            </a:r>
            <a:endParaRPr b="0" lang="en-GB" sz="2000" spc="-1" strike="noStrike">
              <a:latin typeface="Arial"/>
            </a:endParaRPr>
          </a:p>
          <a:p>
            <a:pPr marL="216000" indent="-215640">
              <a:lnSpc>
                <a:spcPct val="100000"/>
              </a:lnSpc>
            </a:pPr>
            <a:r>
              <a:rPr b="0" lang="en-GB" sz="2000" spc="-1" strike="noStrike">
                <a:latin typeface="Arial"/>
              </a:rPr>
              <a:t>https://www.theconstructsim.com/ros-movelt/</a:t>
            </a:r>
            <a:endParaRPr b="0" lang="en-GB" sz="2000" spc="-1" strike="noStrike">
              <a:latin typeface="Arial"/>
            </a:endParaRPr>
          </a:p>
        </p:txBody>
      </p:sp>
      <p:sp>
        <p:nvSpPr>
          <p:cNvPr id="81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4132CAF8-6DCE-4DB9-96D7-41B1D53B89A5}" type="slidenum">
              <a:rPr b="0" lang="en-GB" sz="1200" spc="-1" strike="noStrike">
                <a:latin typeface="Times New Roman"/>
              </a:rPr>
              <a:t>&lt;number&gt;</a:t>
            </a:fld>
            <a:endParaRPr b="0" lang="en-GB" sz="12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sldImg"/>
          </p:nvPr>
        </p:nvSpPr>
        <p:spPr>
          <a:xfrm>
            <a:off x="685800" y="1143000"/>
            <a:ext cx="5485680" cy="3085560"/>
          </a:xfrm>
          <a:prstGeom prst="rect">
            <a:avLst/>
          </a:prstGeom>
        </p:spPr>
      </p:sp>
      <p:sp>
        <p:nvSpPr>
          <p:cNvPr id="812"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https://sebastianwallkoetter.wordpress.com/2020/03/08/franka-emika-panda-in-gazebo-with-ros-and-docker/</a:t>
            </a:r>
            <a:endParaRPr b="0" lang="en-GB" sz="2000" spc="-1" strike="noStrike">
              <a:latin typeface="Arial"/>
            </a:endParaRPr>
          </a:p>
          <a:p>
            <a:pPr marL="216000" indent="-215640">
              <a:lnSpc>
                <a:spcPct val="100000"/>
              </a:lnSpc>
            </a:pPr>
            <a:r>
              <a:rPr b="0" lang="en-GB" sz="2000" spc="-1" strike="noStrike">
                <a:latin typeface="Arial"/>
              </a:rPr>
              <a:t>https://www.theconstructsim.com/ros-movelt/</a:t>
            </a:r>
            <a:endParaRPr b="0" lang="en-GB" sz="2000" spc="-1" strike="noStrike">
              <a:latin typeface="Arial"/>
            </a:endParaRPr>
          </a:p>
        </p:txBody>
      </p:sp>
      <p:sp>
        <p:nvSpPr>
          <p:cNvPr id="81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FCDB187B-39EB-4223-885D-FB2BB04E8637}" type="slidenum">
              <a:rPr b="0" lang="en-GB" sz="1200" spc="-1" strike="noStrike">
                <a:latin typeface="Times New Roman"/>
              </a:rPr>
              <a:t>&lt;number&gt;</a:t>
            </a:fld>
            <a:endParaRPr b="0" lang="en-GB"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PlaceHolder 1"/>
          <p:cNvSpPr>
            <a:spLocks noGrp="1"/>
          </p:cNvSpPr>
          <p:nvPr>
            <p:ph type="sldImg"/>
          </p:nvPr>
        </p:nvSpPr>
        <p:spPr>
          <a:xfrm>
            <a:off x="685800" y="1143000"/>
            <a:ext cx="5485680" cy="3085560"/>
          </a:xfrm>
          <a:prstGeom prst="rect">
            <a:avLst/>
          </a:prstGeom>
        </p:spPr>
      </p:sp>
      <p:sp>
        <p:nvSpPr>
          <p:cNvPr id="701"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00000"/>
              </a:lnSpc>
            </a:pPr>
            <a:r>
              <a:rPr b="0" lang="en-GB" sz="2000" spc="-1" strike="noStrike">
                <a:latin typeface="Arial"/>
                <a:ea typeface="+mn-lt"/>
              </a:rPr>
              <a:t>What’s is Robot modelling?</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ea typeface="+mn-lt"/>
              </a:rPr>
              <a:t>Its an abstraction or, a description, of the kinematics of a robot. </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ea typeface="+mn-lt"/>
              </a:rPr>
              <a:t>In ROS, this is done by using URDF. Unified Robotic Description Format URDF is an XML format for ROS models, but it can also be linked to Gazebo.  </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ea typeface="+mn-lt"/>
              </a:rPr>
              <a:t>URDF models describes properties of the model.</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ea typeface="+mn-lt"/>
              </a:rPr>
              <a:t>A model is comprised by objects represented by simple geometric shapes to create an abstraction of the real robot. </a:t>
            </a:r>
            <a:endParaRPr b="0" lang="en-GB" sz="2000" spc="-1" strike="noStrike">
              <a:latin typeface="Arial"/>
            </a:endParaRPr>
          </a:p>
        </p:txBody>
      </p:sp>
      <p:sp>
        <p:nvSpPr>
          <p:cNvPr id="70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8A8ADE48-77D9-4671-A44C-D33E10BFC4F1}" type="slidenum">
              <a:rPr b="0" lang="en-GB" sz="1200" spc="-1" strike="noStrike">
                <a:latin typeface="Times New Roman"/>
              </a:rPr>
              <a:t>&lt;number&gt;</a:t>
            </a:fld>
            <a:endParaRPr b="0" lang="en-GB" sz="1200" spc="-1" strike="noStrike">
              <a:latin typeface="Arial"/>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type="sldImg"/>
          </p:nvPr>
        </p:nvSpPr>
        <p:spPr>
          <a:xfrm>
            <a:off x="685800" y="1143000"/>
            <a:ext cx="5485680" cy="3085560"/>
          </a:xfrm>
          <a:prstGeom prst="rect">
            <a:avLst/>
          </a:prstGeom>
        </p:spPr>
      </p:sp>
      <p:sp>
        <p:nvSpPr>
          <p:cNvPr id="815"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https://sebastianwallkoetter.wordpress.com/2020/03/08/franka-emika-panda-in-gazebo-with-ros-and-docker/</a:t>
            </a:r>
            <a:endParaRPr b="0" lang="en-GB" sz="2000" spc="-1" strike="noStrike">
              <a:latin typeface="Arial"/>
            </a:endParaRPr>
          </a:p>
          <a:p>
            <a:pPr marL="216000" indent="-215640">
              <a:lnSpc>
                <a:spcPct val="100000"/>
              </a:lnSpc>
            </a:pPr>
            <a:r>
              <a:rPr b="0" lang="en-GB" sz="2000" spc="-1" strike="noStrike">
                <a:latin typeface="Arial"/>
              </a:rPr>
              <a:t>https://www.theconstructsim.com/ros-movelt/</a:t>
            </a:r>
            <a:endParaRPr b="0" lang="en-GB" sz="2000" spc="-1" strike="noStrike">
              <a:latin typeface="Arial"/>
            </a:endParaRPr>
          </a:p>
        </p:txBody>
      </p:sp>
      <p:sp>
        <p:nvSpPr>
          <p:cNvPr id="81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F16E3794-5C4F-4111-BBCB-2EFE768C9BE3}" type="slidenum">
              <a:rPr b="0" lang="en-GB" sz="1200" spc="-1" strike="noStrike">
                <a:latin typeface="Times New Roman"/>
              </a:rPr>
              <a:t>&lt;number&gt;</a:t>
            </a:fld>
            <a:endParaRPr b="0" lang="en-GB" sz="12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PlaceHolder 1"/>
          <p:cNvSpPr>
            <a:spLocks noGrp="1"/>
          </p:cNvSpPr>
          <p:nvPr>
            <p:ph type="sldImg"/>
          </p:nvPr>
        </p:nvSpPr>
        <p:spPr>
          <a:xfrm>
            <a:off x="685800" y="1143000"/>
            <a:ext cx="5485680" cy="3085560"/>
          </a:xfrm>
          <a:prstGeom prst="rect">
            <a:avLst/>
          </a:prstGeom>
        </p:spPr>
      </p:sp>
      <p:sp>
        <p:nvSpPr>
          <p:cNvPr id="818"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https://sebastianwallkoetter.wordpress.com/2020/03/08/franka-emika-panda-in-gazebo-with-ros-and-docker/</a:t>
            </a:r>
            <a:endParaRPr b="0" lang="en-GB" sz="2000" spc="-1" strike="noStrike">
              <a:latin typeface="Arial"/>
            </a:endParaRPr>
          </a:p>
          <a:p>
            <a:pPr marL="216000" indent="-215640">
              <a:lnSpc>
                <a:spcPct val="100000"/>
              </a:lnSpc>
            </a:pPr>
            <a:r>
              <a:rPr b="0" lang="en-GB" sz="2000" spc="-1" strike="noStrike">
                <a:latin typeface="Arial"/>
              </a:rPr>
              <a:t>https://www.theconstructsim.com/ros-movelt/</a:t>
            </a:r>
            <a:endParaRPr b="0" lang="en-GB" sz="2000" spc="-1" strike="noStrike">
              <a:latin typeface="Arial"/>
            </a:endParaRPr>
          </a:p>
        </p:txBody>
      </p:sp>
      <p:sp>
        <p:nvSpPr>
          <p:cNvPr id="81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047C0B20-722A-4574-A3AB-BF6AAB1CED9E}" type="slidenum">
              <a:rPr b="0" lang="en-GB" sz="1200" spc="-1" strike="noStrike">
                <a:latin typeface="Times New Roman"/>
              </a:rPr>
              <a:t>&lt;number&gt;</a:t>
            </a:fld>
            <a:endParaRPr b="0" lang="en-GB" sz="12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PlaceHolder 1"/>
          <p:cNvSpPr>
            <a:spLocks noGrp="1"/>
          </p:cNvSpPr>
          <p:nvPr>
            <p:ph type="sldImg"/>
          </p:nvPr>
        </p:nvSpPr>
        <p:spPr>
          <a:xfrm>
            <a:off x="685800" y="1143000"/>
            <a:ext cx="5485680" cy="3085560"/>
          </a:xfrm>
          <a:prstGeom prst="rect">
            <a:avLst/>
          </a:prstGeom>
        </p:spPr>
      </p:sp>
      <p:sp>
        <p:nvSpPr>
          <p:cNvPr id="821"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https://sebastianwallkoetter.wordpress.com/2020/03/08/franka-emika-panda-in-gazebo-with-ros-and-docker/</a:t>
            </a:r>
            <a:endParaRPr b="0" lang="en-GB" sz="2000" spc="-1" strike="noStrike">
              <a:latin typeface="Arial"/>
            </a:endParaRPr>
          </a:p>
          <a:p>
            <a:pPr marL="216000" indent="-215640">
              <a:lnSpc>
                <a:spcPct val="100000"/>
              </a:lnSpc>
            </a:pPr>
            <a:r>
              <a:rPr b="0" lang="en-GB" sz="2000" spc="-1" strike="noStrike">
                <a:latin typeface="Arial"/>
              </a:rPr>
              <a:t>https://www.theconstructsim.com/ros-movelt/</a:t>
            </a:r>
            <a:endParaRPr b="0" lang="en-GB" sz="2000" spc="-1" strike="noStrike">
              <a:latin typeface="Arial"/>
            </a:endParaRPr>
          </a:p>
        </p:txBody>
      </p:sp>
      <p:sp>
        <p:nvSpPr>
          <p:cNvPr id="82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966473FE-9636-48D2-B6D7-792ED2D2B892}" type="slidenum">
              <a:rPr b="0" lang="en-GB" sz="1200" spc="-1" strike="noStrike">
                <a:latin typeface="Times New Roman"/>
              </a:rPr>
              <a:t>&lt;number&gt;</a:t>
            </a:fld>
            <a:endParaRPr b="0" lang="en-GB" sz="12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PlaceHolder 1"/>
          <p:cNvSpPr>
            <a:spLocks noGrp="1"/>
          </p:cNvSpPr>
          <p:nvPr>
            <p:ph type="sldImg"/>
          </p:nvPr>
        </p:nvSpPr>
        <p:spPr>
          <a:xfrm>
            <a:off x="685800" y="1143000"/>
            <a:ext cx="5485680" cy="3085560"/>
          </a:xfrm>
          <a:prstGeom prst="rect">
            <a:avLst/>
          </a:prstGeom>
        </p:spPr>
      </p:sp>
      <p:sp>
        <p:nvSpPr>
          <p:cNvPr id="824"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https://sebastianwallkoetter.wordpress.com/2020/03/08/franka-emika-panda-in-gazebo-with-ros-and-docker/</a:t>
            </a:r>
            <a:endParaRPr b="0" lang="en-GB" sz="2000" spc="-1" strike="noStrike">
              <a:latin typeface="Arial"/>
            </a:endParaRPr>
          </a:p>
          <a:p>
            <a:pPr marL="216000" indent="-215640">
              <a:lnSpc>
                <a:spcPct val="100000"/>
              </a:lnSpc>
            </a:pPr>
            <a:r>
              <a:rPr b="0" lang="en-GB" sz="2000" spc="-1" strike="noStrike">
                <a:latin typeface="Arial"/>
              </a:rPr>
              <a:t>https://www.theconstructsim.com/ros-movelt/</a:t>
            </a:r>
            <a:endParaRPr b="0" lang="en-GB" sz="2000" spc="-1" strike="noStrike">
              <a:latin typeface="Arial"/>
            </a:endParaRPr>
          </a:p>
        </p:txBody>
      </p:sp>
      <p:sp>
        <p:nvSpPr>
          <p:cNvPr id="82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5E931E64-28F3-4F53-B07B-91AF25EBCEBC}" type="slidenum">
              <a:rPr b="0" lang="en-GB" sz="1200" spc="-1" strike="noStrike">
                <a:latin typeface="Times New Roman"/>
              </a:rPr>
              <a:t>&lt;number&gt;</a:t>
            </a:fld>
            <a:endParaRPr b="0" lang="en-GB" sz="12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PlaceHolder 1"/>
          <p:cNvSpPr>
            <a:spLocks noGrp="1"/>
          </p:cNvSpPr>
          <p:nvPr>
            <p:ph type="sldImg"/>
          </p:nvPr>
        </p:nvSpPr>
        <p:spPr>
          <a:xfrm>
            <a:off x="685800" y="1143000"/>
            <a:ext cx="5485680" cy="3085560"/>
          </a:xfrm>
          <a:prstGeom prst="rect">
            <a:avLst/>
          </a:prstGeom>
        </p:spPr>
      </p:sp>
      <p:sp>
        <p:nvSpPr>
          <p:cNvPr id="827"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https://sebastianwallkoetter.wordpress.com/2020/03/08/franka-emika-panda-in-gazebo-with-ros-and-docker/</a:t>
            </a:r>
            <a:endParaRPr b="0" lang="en-GB" sz="2000" spc="-1" strike="noStrike">
              <a:latin typeface="Arial"/>
            </a:endParaRPr>
          </a:p>
          <a:p>
            <a:pPr marL="216000" indent="-215640">
              <a:lnSpc>
                <a:spcPct val="100000"/>
              </a:lnSpc>
            </a:pPr>
            <a:r>
              <a:rPr b="0" lang="en-GB" sz="2000" spc="-1" strike="noStrike">
                <a:latin typeface="Arial"/>
              </a:rPr>
              <a:t>https://www.theconstructsim.com/ros-movelt/</a:t>
            </a:r>
            <a:endParaRPr b="0" lang="en-GB" sz="2000" spc="-1" strike="noStrike">
              <a:latin typeface="Arial"/>
            </a:endParaRPr>
          </a:p>
        </p:txBody>
      </p:sp>
      <p:sp>
        <p:nvSpPr>
          <p:cNvPr id="82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41CBDDC2-18F8-454B-ADA8-FD22DED300B6}" type="slidenum">
              <a:rPr b="0" lang="en-GB" sz="1200" spc="-1" strike="noStrike">
                <a:latin typeface="Times New Roman"/>
              </a:rPr>
              <a:t>&lt;number&gt;</a:t>
            </a:fld>
            <a:endParaRPr b="0" lang="en-GB" sz="12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PlaceHolder 1"/>
          <p:cNvSpPr>
            <a:spLocks noGrp="1"/>
          </p:cNvSpPr>
          <p:nvPr>
            <p:ph type="sldImg"/>
          </p:nvPr>
        </p:nvSpPr>
        <p:spPr>
          <a:xfrm>
            <a:off x="685800" y="1143000"/>
            <a:ext cx="5485680" cy="3085560"/>
          </a:xfrm>
          <a:prstGeom prst="rect">
            <a:avLst/>
          </a:prstGeom>
        </p:spPr>
      </p:sp>
      <p:sp>
        <p:nvSpPr>
          <p:cNvPr id="830" name="PlaceHolder 2"/>
          <p:cNvSpPr>
            <a:spLocks noGrp="1"/>
          </p:cNvSpPr>
          <p:nvPr>
            <p:ph type="body"/>
          </p:nvPr>
        </p:nvSpPr>
        <p:spPr>
          <a:xfrm>
            <a:off x="685800" y="4400640"/>
            <a:ext cx="5485680" cy="3599640"/>
          </a:xfrm>
          <a:prstGeom prst="rect">
            <a:avLst/>
          </a:prstGeom>
        </p:spPr>
        <p:txBody>
          <a:bodyPr lIns="0" rIns="0" tIns="0" bIns="0"/>
          <a:p>
            <a:pPr marL="216000" indent="-215640">
              <a:lnSpc>
                <a:spcPct val="100000"/>
              </a:lnSpc>
            </a:pPr>
            <a:r>
              <a:rPr b="0" lang="en-GB" sz="2000" spc="-1" strike="noStrike">
                <a:latin typeface="Arial"/>
              </a:rPr>
              <a:t>https://sebastianwallkoetter.wordpress.com/2020/03/08/franka-emika-panda-in-gazebo-with-ros-and-docker/</a:t>
            </a:r>
            <a:endParaRPr b="0" lang="en-GB" sz="2000" spc="-1" strike="noStrike">
              <a:latin typeface="Arial"/>
            </a:endParaRPr>
          </a:p>
          <a:p>
            <a:pPr marL="216000" indent="-215640">
              <a:lnSpc>
                <a:spcPct val="100000"/>
              </a:lnSpc>
            </a:pPr>
            <a:r>
              <a:rPr b="0" lang="en-GB" sz="2000" spc="-1" strike="noStrike">
                <a:latin typeface="Arial"/>
              </a:rPr>
              <a:t>https://www.theconstructsim.com/ros-movelt/</a:t>
            </a:r>
            <a:endParaRPr b="0" lang="en-GB" sz="2000" spc="-1" strike="noStrike">
              <a:latin typeface="Arial"/>
            </a:endParaRPr>
          </a:p>
        </p:txBody>
      </p:sp>
      <p:sp>
        <p:nvSpPr>
          <p:cNvPr id="83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1088C317-581A-4771-B7DA-9D49A489A8AA}" type="slidenum">
              <a:rPr b="0" lang="en-GB" sz="1200" spc="-1" strike="noStrike">
                <a:latin typeface="Times New Roman"/>
              </a:rPr>
              <a:t>&lt;number&gt;</a:t>
            </a:fld>
            <a:endParaRPr b="0" lang="en-GB"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type="sldImg"/>
          </p:nvPr>
        </p:nvSpPr>
        <p:spPr>
          <a:xfrm>
            <a:off x="685800" y="1143000"/>
            <a:ext cx="5485680" cy="3085560"/>
          </a:xfrm>
          <a:prstGeom prst="rect">
            <a:avLst/>
          </a:prstGeom>
        </p:spPr>
      </p:sp>
      <p:sp>
        <p:nvSpPr>
          <p:cNvPr id="704"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00000"/>
              </a:lnSpc>
            </a:pPr>
            <a:r>
              <a:rPr b="0" lang="en-GB" sz="2000" spc="-1" strike="noStrike">
                <a:latin typeface="Arial"/>
                <a:ea typeface="+mn-lt"/>
              </a:rPr>
              <a:t>Basic elements are links and joints </a:t>
            </a:r>
            <a:endParaRPr b="0" lang="en-GB" sz="2000" spc="-1" strike="noStrike">
              <a:latin typeface="Arial"/>
            </a:endParaRPr>
          </a:p>
        </p:txBody>
      </p:sp>
      <p:sp>
        <p:nvSpPr>
          <p:cNvPr id="70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9015DFA6-BCB3-4DDA-9D64-2732B5FC15A3}" type="slidenum">
              <a:rPr b="0" lang="en-GB" sz="1200" spc="-1" strike="noStrike">
                <a:latin typeface="Times New Roman"/>
              </a:rPr>
              <a:t>&lt;number&gt;</a:t>
            </a:fld>
            <a:endParaRPr b="0" lang="en-GB"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sldImg"/>
          </p:nvPr>
        </p:nvSpPr>
        <p:spPr>
          <a:xfrm>
            <a:off x="685800" y="1143000"/>
            <a:ext cx="5485680" cy="3085560"/>
          </a:xfrm>
          <a:prstGeom prst="rect">
            <a:avLst/>
          </a:prstGeom>
        </p:spPr>
      </p:sp>
      <p:sp>
        <p:nvSpPr>
          <p:cNvPr id="707" name="PlaceHolder 2"/>
          <p:cNvSpPr>
            <a:spLocks noGrp="1"/>
          </p:cNvSpPr>
          <p:nvPr>
            <p:ph type="body"/>
          </p:nvPr>
        </p:nvSpPr>
        <p:spPr>
          <a:xfrm>
            <a:off x="685800" y="4400640"/>
            <a:ext cx="5485680" cy="3599640"/>
          </a:xfrm>
          <a:prstGeom prst="rect">
            <a:avLst/>
          </a:prstGeom>
        </p:spPr>
        <p:txBody>
          <a:bodyPr lIns="0" rIns="0" tIns="0" bIns="0"/>
          <a:p>
            <a:pPr marL="216000" indent="-216000">
              <a:lnSpc>
                <a:spcPct val="100000"/>
              </a:lnSpc>
            </a:pPr>
            <a:r>
              <a:rPr b="0" lang="en-GB" sz="2000" spc="-1" strike="noStrike">
                <a:latin typeface="Arial"/>
              </a:rPr>
              <a:t>Each link is described using the following cathegories  :</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         </a:t>
            </a:r>
            <a:r>
              <a:rPr b="0" lang="en-GB" sz="2000" spc="-1" strike="noStrike">
                <a:latin typeface="Arial"/>
              </a:rPr>
              <a:t>- Visuals – what the user sees</a:t>
            </a:r>
            <a:endParaRPr b="0" lang="en-GB" sz="2000" spc="-1" strike="noStrike">
              <a:latin typeface="Arial"/>
            </a:endParaRPr>
          </a:p>
          <a:p>
            <a:pPr marL="216000" indent="-216000">
              <a:lnSpc>
                <a:spcPct val="100000"/>
              </a:lnSpc>
            </a:pPr>
            <a:r>
              <a:rPr b="0" lang="en-GB" sz="2000" spc="-1" strike="noStrike">
                <a:latin typeface="Arial"/>
              </a:rPr>
              <a:t>              </a:t>
            </a:r>
            <a:r>
              <a:rPr b="0" lang="en-GB" sz="2000" spc="-1" strike="noStrike">
                <a:latin typeface="Arial"/>
              </a:rPr>
              <a:t>-material</a:t>
            </a:r>
            <a:endParaRPr b="0" lang="en-GB" sz="2000" spc="-1" strike="noStrike">
              <a:latin typeface="Arial"/>
            </a:endParaRPr>
          </a:p>
          <a:p>
            <a:pPr marL="216000" indent="-216000">
              <a:lnSpc>
                <a:spcPct val="100000"/>
              </a:lnSpc>
            </a:pPr>
            <a:r>
              <a:rPr b="0" lang="en-GB" sz="2000" spc="-1" strike="noStrike">
                <a:latin typeface="Arial"/>
              </a:rPr>
              <a:t>                        </a:t>
            </a:r>
            <a:r>
              <a:rPr b="0" lang="en-GB" sz="2000" spc="-1" strike="noStrike">
                <a:latin typeface="Arial"/>
              </a:rPr>
              <a:t>-colours </a:t>
            </a:r>
            <a:endParaRPr b="0" lang="en-GB" sz="2000" spc="-1" strike="noStrike">
              <a:latin typeface="Arial"/>
            </a:endParaRPr>
          </a:p>
          <a:p>
            <a:pPr marL="216000" indent="-216000">
              <a:lnSpc>
                <a:spcPct val="100000"/>
              </a:lnSpc>
            </a:pPr>
            <a:r>
              <a:rPr b="0" lang="en-GB" sz="2000" spc="-1" strike="noStrike">
                <a:latin typeface="Arial"/>
              </a:rPr>
              <a:t>                        </a:t>
            </a:r>
            <a:r>
              <a:rPr b="0" lang="en-GB" sz="2000" spc="-1" strike="noStrike">
                <a:latin typeface="Arial"/>
              </a:rPr>
              <a:t>- textures </a:t>
            </a:r>
            <a:endParaRPr b="0" lang="en-GB" sz="2000" spc="-1" strike="noStrike">
              <a:latin typeface="Arial"/>
            </a:endParaRPr>
          </a:p>
          <a:p>
            <a:pPr marL="216000" indent="-216000">
              <a:lnSpc>
                <a:spcPct val="100000"/>
              </a:lnSpc>
            </a:pPr>
            <a:r>
              <a:rPr b="0" lang="en-GB" sz="2000" spc="-1" strike="noStrike">
                <a:latin typeface="Arial"/>
              </a:rPr>
              <a:t>                        </a:t>
            </a:r>
            <a:r>
              <a:rPr b="0" lang="en-GB" sz="2000" spc="-1" strike="noStrike">
                <a:latin typeface="Arial"/>
              </a:rPr>
              <a:t>- meshes: </a:t>
            </a:r>
            <a:endParaRPr b="0" lang="en-GB" sz="2000" spc="-1" strike="noStrike">
              <a:latin typeface="Arial"/>
            </a:endParaRPr>
          </a:p>
          <a:p>
            <a:pPr marL="216000" indent="-216000">
              <a:lnSpc>
                <a:spcPct val="100000"/>
              </a:lnSpc>
            </a:pPr>
            <a:r>
              <a:rPr b="0" lang="en-GB" sz="2000" spc="-1" strike="noStrike">
                <a:latin typeface="Arial"/>
              </a:rPr>
              <a:t>         </a:t>
            </a:r>
            <a:r>
              <a:rPr b="0" lang="en-GB" sz="2000" spc="-1" strike="noStrike">
                <a:latin typeface="Arial"/>
              </a:rPr>
              <a:t>- Collisions – this describes the physical space the object requires. This is usually based on simple geometric shapes.</a:t>
            </a:r>
            <a:endParaRPr b="0" lang="en-GB" sz="2000" spc="-1" strike="noStrike">
              <a:latin typeface="Arial"/>
            </a:endParaRPr>
          </a:p>
          <a:p>
            <a:pPr marL="216000" indent="-216000">
              <a:lnSpc>
                <a:spcPct val="100000"/>
              </a:lnSpc>
            </a:pPr>
            <a:r>
              <a:rPr b="0" lang="en-GB" sz="2000" spc="-1" strike="noStrike">
                <a:latin typeface="Arial"/>
              </a:rPr>
              <a:t>Links specifies union of object. Joint. </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This can be done by Rviz by ROS, or Gazebo, which as a more complex simulation, in which we`ll go later in further detail. </a:t>
            </a:r>
            <a:endParaRPr b="0" lang="en-GB" sz="2000" spc="-1" strike="noStrike">
              <a:latin typeface="Arial"/>
            </a:endParaRPr>
          </a:p>
          <a:p>
            <a:pPr marL="216000" indent="-216000">
              <a:lnSpc>
                <a:spcPct val="100000"/>
              </a:lnSpc>
            </a:pPr>
            <a:endParaRPr b="0" lang="en-GB" sz="2000" spc="-1" strike="noStrike">
              <a:latin typeface="Arial"/>
            </a:endParaRPr>
          </a:p>
        </p:txBody>
      </p:sp>
      <p:sp>
        <p:nvSpPr>
          <p:cNvPr id="70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p>
            <a:pPr algn="r">
              <a:lnSpc>
                <a:spcPct val="100000"/>
              </a:lnSpc>
            </a:pPr>
            <a:fld id="{39FDB951-8CBF-4455-84B0-CF49CF62F0BD}" type="slidenum">
              <a:rPr b="0" lang="en-GB" sz="1200" spc="-1" strike="noStrike">
                <a:latin typeface="Times New Roman"/>
              </a:rPr>
              <a:t>&lt;number&gt;</a:t>
            </a:fld>
            <a:endParaRPr b="0" lang="en-GB"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GB"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GB"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GB"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GB"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GB"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GB"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latin typeface="Arial"/>
            </a:endParaRPr>
          </a:p>
        </p:txBody>
      </p:sp>
      <p:sp>
        <p:nvSpPr>
          <p:cNvPr id="44"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latin typeface="Arial"/>
            </a:endParaRPr>
          </a:p>
        </p:txBody>
      </p:sp>
      <p:sp>
        <p:nvSpPr>
          <p:cNvPr id="4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GB"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latin typeface="Arial"/>
            </a:endParaRPr>
          </a:p>
        </p:txBody>
      </p:sp>
      <p:sp>
        <p:nvSpPr>
          <p:cNvPr id="48"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3200" spc="-1" strike="noStrike">
              <a:latin typeface="Arial"/>
            </a:endParaRPr>
          </a:p>
        </p:txBody>
      </p:sp>
      <p:sp>
        <p:nvSpPr>
          <p:cNvPr id="4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latin typeface="Arial"/>
            </a:endParaRPr>
          </a:p>
        </p:txBody>
      </p:sp>
      <p:sp>
        <p:nvSpPr>
          <p:cNvPr id="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Arial"/>
            </a:endParaRPr>
          </a:p>
        </p:txBody>
      </p:sp>
      <p:sp>
        <p:nvSpPr>
          <p:cNvPr id="5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3200" spc="-1" strike="noStrike">
              <a:latin typeface="Arial"/>
            </a:endParaRPr>
          </a:p>
        </p:txBody>
      </p:sp>
      <p:sp>
        <p:nvSpPr>
          <p:cNvPr id="55"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3200" spc="-1" strike="noStrike">
              <a:latin typeface="Arial"/>
            </a:endParaRPr>
          </a:p>
        </p:txBody>
      </p:sp>
      <p:sp>
        <p:nvSpPr>
          <p:cNvPr id="5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Arial"/>
            </a:endParaRPr>
          </a:p>
        </p:txBody>
      </p:sp>
      <p:sp>
        <p:nvSpPr>
          <p:cNvPr id="5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latin typeface="Arial"/>
            </a:endParaRPr>
          </a:p>
        </p:txBody>
      </p:sp>
      <p:sp>
        <p:nvSpPr>
          <p:cNvPr id="61"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Arial"/>
            </a:endParaRPr>
          </a:p>
        </p:txBody>
      </p:sp>
      <p:sp>
        <p:nvSpPr>
          <p:cNvPr id="6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Arial"/>
            </a:endParaRPr>
          </a:p>
        </p:txBody>
      </p:sp>
      <p:sp>
        <p:nvSpPr>
          <p:cNvPr id="6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latin typeface="Arial"/>
            </a:endParaRPr>
          </a:p>
        </p:txBody>
      </p:sp>
      <p:sp>
        <p:nvSpPr>
          <p:cNvPr id="6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GB" sz="3200" spc="-1" strike="noStrike">
              <a:latin typeface="Arial"/>
            </a:endParaRPr>
          </a:p>
        </p:txBody>
      </p:sp>
      <p:sp>
        <p:nvSpPr>
          <p:cNvPr id="6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latin typeface="Arial"/>
            </a:endParaRPr>
          </a:p>
        </p:txBody>
      </p:sp>
      <p:sp>
        <p:nvSpPr>
          <p:cNvPr id="68"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Arial"/>
            </a:endParaRPr>
          </a:p>
        </p:txBody>
      </p:sp>
      <p:sp>
        <p:nvSpPr>
          <p:cNvPr id="70"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3200" spc="-1" strike="noStrike">
              <a:latin typeface="Arial"/>
            </a:endParaRPr>
          </a:p>
        </p:txBody>
      </p:sp>
      <p:sp>
        <p:nvSpPr>
          <p:cNvPr id="7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latin typeface="Arial"/>
            </a:endParaRPr>
          </a:p>
        </p:txBody>
      </p:sp>
      <p:sp>
        <p:nvSpPr>
          <p:cNvPr id="73" name="PlaceHolder 2"/>
          <p:cNvSpPr>
            <a:spLocks noGrp="1"/>
          </p:cNvSpPr>
          <p:nvPr>
            <p:ph type="body"/>
          </p:nvPr>
        </p:nvSpPr>
        <p:spPr>
          <a:xfrm>
            <a:off x="609480" y="1604520"/>
            <a:ext cx="3533040" cy="1896840"/>
          </a:xfrm>
          <a:prstGeom prst="rect">
            <a:avLst/>
          </a:prstGeom>
        </p:spPr>
        <p:txBody>
          <a:bodyPr lIns="0" rIns="0" tIns="0" bIns="0">
            <a:normAutofit/>
          </a:bodyPr>
          <a:p>
            <a:endParaRPr b="0" lang="en-GB" sz="3200" spc="-1" strike="noStrike">
              <a:latin typeface="Arial"/>
            </a:endParaRPr>
          </a:p>
        </p:txBody>
      </p:sp>
      <p:sp>
        <p:nvSpPr>
          <p:cNvPr id="7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GB" sz="3200" spc="-1" strike="noStrike">
              <a:latin typeface="Arial"/>
            </a:endParaRPr>
          </a:p>
        </p:txBody>
      </p:sp>
      <p:sp>
        <p:nvSpPr>
          <p:cNvPr id="7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GB" sz="3200" spc="-1" strike="noStrike">
              <a:latin typeface="Arial"/>
            </a:endParaRPr>
          </a:p>
        </p:txBody>
      </p:sp>
      <p:sp>
        <p:nvSpPr>
          <p:cNvPr id="76" name="PlaceHolder 5"/>
          <p:cNvSpPr>
            <a:spLocks noGrp="1"/>
          </p:cNvSpPr>
          <p:nvPr>
            <p:ph type="body"/>
          </p:nvPr>
        </p:nvSpPr>
        <p:spPr>
          <a:xfrm>
            <a:off x="609480" y="3682080"/>
            <a:ext cx="3533040" cy="1896840"/>
          </a:xfrm>
          <a:prstGeom prst="rect">
            <a:avLst/>
          </a:prstGeom>
        </p:spPr>
        <p:txBody>
          <a:bodyPr lIns="0" rIns="0" tIns="0" bIns="0">
            <a:normAutofit/>
          </a:bodyPr>
          <a:p>
            <a:endParaRPr b="0" lang="en-GB" sz="3200" spc="-1" strike="noStrike">
              <a:latin typeface="Arial"/>
            </a:endParaRPr>
          </a:p>
        </p:txBody>
      </p:sp>
      <p:sp>
        <p:nvSpPr>
          <p:cNvPr id="7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GB" sz="3200" spc="-1" strike="noStrike">
              <a:latin typeface="Arial"/>
            </a:endParaRPr>
          </a:p>
        </p:txBody>
      </p:sp>
      <p:sp>
        <p:nvSpPr>
          <p:cNvPr id="7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GB"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GB"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GB"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GB"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GB"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GB"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GB"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GB"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97320" y="365040"/>
            <a:ext cx="7655760" cy="1324800"/>
          </a:xfrm>
          <a:prstGeom prst="rect">
            <a:avLst/>
          </a:prstGeom>
        </p:spPr>
        <p:txBody>
          <a:bodyPr lIns="0" rIns="0" tIns="0" bIns="0" anchor="ctr"/>
          <a:p>
            <a:r>
              <a:rPr b="0" lang="en-GB" sz="1800" spc="-1" strike="noStrike">
                <a:latin typeface="Arial"/>
              </a:rPr>
              <a:t>Click to edit the title text format</a:t>
            </a:r>
            <a:endParaRPr b="0" lang="en-GB" sz="18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8" name="Picture 7" descr=""/>
          <p:cNvPicPr/>
          <p:nvPr/>
        </p:nvPicPr>
        <p:blipFill>
          <a:blip r:embed="rId2"/>
          <a:stretch/>
        </p:blipFill>
        <p:spPr>
          <a:xfrm>
            <a:off x="9358920" y="1078920"/>
            <a:ext cx="1994040" cy="611280"/>
          </a:xfrm>
          <a:prstGeom prst="rect">
            <a:avLst/>
          </a:prstGeom>
          <a:ln>
            <a:noFill/>
          </a:ln>
        </p:spPr>
      </p:pic>
      <p:pic>
        <p:nvPicPr>
          <p:cNvPr id="39" name="Picture 13" descr=""/>
          <p:cNvPicPr/>
          <p:nvPr/>
        </p:nvPicPr>
        <p:blipFill>
          <a:blip r:embed="rId3"/>
          <a:srcRect l="0" t="27719" r="0" b="38597"/>
          <a:stretch/>
        </p:blipFill>
        <p:spPr>
          <a:xfrm>
            <a:off x="9358920" y="363600"/>
            <a:ext cx="2031120" cy="683640"/>
          </a:xfrm>
          <a:prstGeom prst="rect">
            <a:avLst/>
          </a:prstGeom>
          <a:ln>
            <a:noFill/>
          </a:ln>
        </p:spPr>
      </p:pic>
      <p:pic>
        <p:nvPicPr>
          <p:cNvPr id="40" name="Picture 15" descr=""/>
          <p:cNvPicPr/>
          <p:nvPr/>
        </p:nvPicPr>
        <p:blipFill>
          <a:blip r:embed="rId4"/>
          <a:stretch/>
        </p:blipFill>
        <p:spPr>
          <a:xfrm>
            <a:off x="204480" y="363600"/>
            <a:ext cx="1290960" cy="1330560"/>
          </a:xfrm>
          <a:prstGeom prst="rect">
            <a:avLst/>
          </a:prstGeom>
          <a:ln>
            <a:noFill/>
          </a:ln>
        </p:spPr>
      </p:pic>
      <p:sp>
        <p:nvSpPr>
          <p:cNvPr id="41" name="PlaceHolder 1"/>
          <p:cNvSpPr>
            <a:spLocks noGrp="1"/>
          </p:cNvSpPr>
          <p:nvPr>
            <p:ph type="title"/>
          </p:nvPr>
        </p:nvSpPr>
        <p:spPr>
          <a:xfrm>
            <a:off x="609480" y="273600"/>
            <a:ext cx="10972440" cy="1144800"/>
          </a:xfrm>
          <a:prstGeom prst="rect">
            <a:avLst/>
          </a:prstGeom>
        </p:spPr>
        <p:txBody>
          <a:bodyPr lIns="0" rIns="0" tIns="0" bIns="0" anchor="ctr"/>
          <a:p>
            <a:pPr algn="ctr"/>
            <a:r>
              <a:rPr b="0" lang="en-GB" sz="4400" spc="-1" strike="noStrike">
                <a:latin typeface="Arial"/>
              </a:rPr>
              <a:t>Click to edit the title text format</a:t>
            </a:r>
            <a:endParaRPr b="0" lang="en-GB" sz="4400" spc="-1" strike="noStrike">
              <a:latin typeface="Arial"/>
            </a:endParaRPr>
          </a:p>
        </p:txBody>
      </p:sp>
      <p:sp>
        <p:nvSpPr>
          <p:cNvPr id="42"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GB" sz="3200" spc="-1" strike="noStrike">
                <a:latin typeface="Arial"/>
              </a:rPr>
              <a:t>Click to edit the outline text format</a:t>
            </a:r>
            <a:endParaRPr b="0" lang="en-GB" sz="3200" spc="-1" strike="noStrike">
              <a:latin typeface="Arial"/>
            </a:endParaRPr>
          </a:p>
          <a:p>
            <a:pPr lvl="1" marL="864000" indent="-324000">
              <a:spcBef>
                <a:spcPts val="1134"/>
              </a:spcBef>
              <a:buClr>
                <a:srgbClr val="000000"/>
              </a:buClr>
              <a:buSzPct val="75000"/>
              <a:buFont typeface="Symbol" charset="2"/>
              <a:buChar char=""/>
            </a:pPr>
            <a:r>
              <a:rPr b="0" lang="en-GB" sz="2800" spc="-1" strike="noStrike">
                <a:latin typeface="Arial"/>
              </a:rPr>
              <a:t>Second Outline Level</a:t>
            </a:r>
            <a:endParaRPr b="0" lang="en-GB" sz="2800" spc="-1" strike="noStrike">
              <a:latin typeface="Arial"/>
            </a:endParaRPr>
          </a:p>
          <a:p>
            <a:pPr lvl="2" marL="1296000" indent="-288000">
              <a:spcBef>
                <a:spcPts val="850"/>
              </a:spcBef>
              <a:buClr>
                <a:srgbClr val="000000"/>
              </a:buClr>
              <a:buSzPct val="45000"/>
              <a:buFont typeface="Wingdings" charset="2"/>
              <a:buChar char=""/>
            </a:pPr>
            <a:r>
              <a:rPr b="0" lang="en-GB" sz="2400" spc="-1" strike="noStrike">
                <a:latin typeface="Arial"/>
              </a:rPr>
              <a:t>Third Outline Level</a:t>
            </a:r>
            <a:endParaRPr b="0" lang="en-GB" sz="2400" spc="-1" strike="noStrike">
              <a:latin typeface="Arial"/>
            </a:endParaRPr>
          </a:p>
          <a:p>
            <a:pPr lvl="3" marL="1728000" indent="-216000">
              <a:spcBef>
                <a:spcPts val="567"/>
              </a:spcBef>
              <a:buClr>
                <a:srgbClr val="000000"/>
              </a:buClr>
              <a:buSzPct val="75000"/>
              <a:buFont typeface="Symbol" charset="2"/>
              <a:buChar char=""/>
            </a:pPr>
            <a:r>
              <a:rPr b="0" lang="en-GB" sz="2000" spc="-1" strike="noStrike">
                <a:latin typeface="Arial"/>
              </a:rPr>
              <a:t>Fourth Outline Level</a:t>
            </a:r>
            <a:endParaRPr b="0" lang="en-GB" sz="2000" spc="-1" strike="noStrike">
              <a:latin typeface="Arial"/>
            </a:endParaRPr>
          </a:p>
          <a:p>
            <a:pPr lvl="4" marL="2160000" indent="-216000">
              <a:spcBef>
                <a:spcPts val="283"/>
              </a:spcBef>
              <a:buClr>
                <a:srgbClr val="000000"/>
              </a:buClr>
              <a:buSzPct val="45000"/>
              <a:buFont typeface="Wingdings" charset="2"/>
              <a:buChar char=""/>
            </a:pPr>
            <a:r>
              <a:rPr b="0" lang="en-GB" sz="2000" spc="-1" strike="noStrike">
                <a:latin typeface="Arial"/>
              </a:rPr>
              <a:t>Fifth Outline Level</a:t>
            </a:r>
            <a:endParaRPr b="0" lang="en-GB" sz="2000" spc="-1" strike="noStrike">
              <a:latin typeface="Arial"/>
            </a:endParaRPr>
          </a:p>
          <a:p>
            <a:pPr lvl="5" marL="2592000" indent="-216000">
              <a:spcBef>
                <a:spcPts val="283"/>
              </a:spcBef>
              <a:buClr>
                <a:srgbClr val="000000"/>
              </a:buClr>
              <a:buSzPct val="45000"/>
              <a:buFont typeface="Wingdings" charset="2"/>
              <a:buChar char=""/>
            </a:pPr>
            <a:r>
              <a:rPr b="0" lang="en-GB" sz="2000" spc="-1" strike="noStrike">
                <a:latin typeface="Arial"/>
              </a:rPr>
              <a:t>Sixth Outline Level</a:t>
            </a:r>
            <a:endParaRPr b="0" lang="en-GB" sz="2000" spc="-1" strike="noStrike">
              <a:latin typeface="Arial"/>
            </a:endParaRPr>
          </a:p>
          <a:p>
            <a:pPr lvl="6" marL="3024000" indent="-216000">
              <a:spcBef>
                <a:spcPts val="283"/>
              </a:spcBef>
              <a:buClr>
                <a:srgbClr val="000000"/>
              </a:buClr>
              <a:buSzPct val="45000"/>
              <a:buFont typeface="Wingdings" charset="2"/>
              <a:buChar char=""/>
            </a:pPr>
            <a:r>
              <a:rPr b="0" lang="en-GB" sz="2000" spc="-1" strike="noStrike">
                <a:latin typeface="Arial"/>
              </a:rPr>
              <a:t>Seventh Outline Level</a:t>
            </a:r>
            <a:endParaRPr b="0" lang="en-GB"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3.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jpeg"/><Relationship Id="rId3" Type="http://schemas.openxmlformats.org/officeDocument/2006/relationships/image" Target="../media/image22.jpeg"/><Relationship Id="rId4" Type="http://schemas.openxmlformats.org/officeDocument/2006/relationships/image" Target="../media/image23.png"/><Relationship Id="rId5" Type="http://schemas.openxmlformats.org/officeDocument/2006/relationships/slideLayout" Target="../slideLayouts/slideLayout13.xml"/><Relationship Id="rId6"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slideLayout" Target="../slideLayouts/slideLayout13.xml"/><Relationship Id="rId6"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13.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3.xml"/><Relationship Id="rId4"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jpeg"/><Relationship Id="rId3" Type="http://schemas.openxmlformats.org/officeDocument/2006/relationships/image" Target="../media/image41.jpe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slideLayout" Target="../slideLayouts/slideLayout13.xml"/><Relationship Id="rId7"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image" Target="../media/image50.jpeg"/><Relationship Id="rId3" Type="http://schemas.openxmlformats.org/officeDocument/2006/relationships/image" Target="../media/image51.jpeg"/><Relationship Id="rId4"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image" Target="../media/image53.jpeg"/><Relationship Id="rId3" Type="http://schemas.openxmlformats.org/officeDocument/2006/relationships/image" Target="../media/image54.jpeg"/><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5" name="Picture 2" descr=""/>
          <p:cNvPicPr/>
          <p:nvPr/>
        </p:nvPicPr>
        <p:blipFill>
          <a:blip r:embed="rId1"/>
          <a:stretch/>
        </p:blipFill>
        <p:spPr>
          <a:xfrm>
            <a:off x="4051800" y="1594440"/>
            <a:ext cx="3903840" cy="3903840"/>
          </a:xfrm>
          <a:prstGeom prst="rect">
            <a:avLst/>
          </a:prstGeom>
          <a:ln>
            <a:noFill/>
          </a:ln>
        </p:spPr>
      </p:pic>
      <p:sp>
        <p:nvSpPr>
          <p:cNvPr id="86" name="CustomShape 1"/>
          <p:cNvSpPr/>
          <p:nvPr/>
        </p:nvSpPr>
        <p:spPr>
          <a:xfrm>
            <a:off x="4279320" y="1370520"/>
            <a:ext cx="3827520" cy="878760"/>
          </a:xfrm>
          <a:prstGeom prst="rect">
            <a:avLst/>
          </a:prstGeom>
          <a:noFill/>
          <a:ln>
            <a:noFill/>
          </a:ln>
        </p:spPr>
        <p:style>
          <a:lnRef idx="0"/>
          <a:fillRef idx="0"/>
          <a:effectRef idx="0"/>
          <a:fontRef idx="minor"/>
        </p:style>
        <p:txBody>
          <a:bodyPr lIns="90000" rIns="90000" tIns="45000" bIns="45000" anchor="b">
            <a:normAutofit/>
          </a:bodyPr>
          <a:p>
            <a:pPr algn="ctr">
              <a:lnSpc>
                <a:spcPct val="90000"/>
              </a:lnSpc>
            </a:pPr>
            <a:r>
              <a:rPr b="0" lang="en-GB" sz="6000" spc="-1" strike="noStrike">
                <a:solidFill>
                  <a:srgbClr val="000000"/>
                </a:solidFill>
                <a:latin typeface="Calibri Light"/>
              </a:rPr>
              <a:t>      </a:t>
            </a:r>
            <a:endParaRPr b="0" lang="en-GB" sz="6000" spc="-1" strike="noStrike">
              <a:latin typeface="Arial"/>
            </a:endParaRPr>
          </a:p>
        </p:txBody>
      </p:sp>
      <p:pic>
        <p:nvPicPr>
          <p:cNvPr id="87" name="Picture 22" descr=""/>
          <p:cNvPicPr/>
          <p:nvPr/>
        </p:nvPicPr>
        <p:blipFill>
          <a:blip r:embed="rId2"/>
          <a:srcRect l="15665" t="27044" r="14834" b="37357"/>
          <a:stretch/>
        </p:blipFill>
        <p:spPr>
          <a:xfrm>
            <a:off x="7630920" y="356040"/>
            <a:ext cx="2048760" cy="676440"/>
          </a:xfrm>
          <a:prstGeom prst="rect">
            <a:avLst/>
          </a:prstGeom>
          <a:ln>
            <a:noFill/>
          </a:ln>
        </p:spPr>
      </p:pic>
      <p:pic>
        <p:nvPicPr>
          <p:cNvPr id="88" name="Picture 30" descr=""/>
          <p:cNvPicPr/>
          <p:nvPr/>
        </p:nvPicPr>
        <p:blipFill>
          <a:blip r:embed="rId3"/>
          <a:stretch/>
        </p:blipFill>
        <p:spPr>
          <a:xfrm>
            <a:off x="9921960" y="465480"/>
            <a:ext cx="1477800" cy="457560"/>
          </a:xfrm>
          <a:prstGeom prst="rect">
            <a:avLst/>
          </a:prstGeom>
          <a:ln>
            <a:noFill/>
          </a:ln>
        </p:spPr>
      </p:pic>
      <p:pic>
        <p:nvPicPr>
          <p:cNvPr id="89" name="Picture 4" descr=""/>
          <p:cNvPicPr/>
          <p:nvPr/>
        </p:nvPicPr>
        <p:blipFill>
          <a:blip r:embed="rId4"/>
          <a:stretch/>
        </p:blipFill>
        <p:spPr>
          <a:xfrm>
            <a:off x="200520" y="378000"/>
            <a:ext cx="1770120" cy="1770120"/>
          </a:xfrm>
          <a:prstGeom prst="rect">
            <a:avLst/>
          </a:prstGeom>
          <a:ln>
            <a:noFill/>
          </a:ln>
        </p:spPr>
      </p:pic>
      <p:sp>
        <p:nvSpPr>
          <p:cNvPr id="90" name="CustomShape 2"/>
          <p:cNvSpPr/>
          <p:nvPr/>
        </p:nvSpPr>
        <p:spPr>
          <a:xfrm>
            <a:off x="3900240" y="2251800"/>
            <a:ext cx="3950640" cy="546840"/>
          </a:xfrm>
          <a:prstGeom prst="rect">
            <a:avLst/>
          </a:prstGeom>
          <a:noFill/>
          <a:ln>
            <a:noFill/>
          </a:ln>
        </p:spPr>
        <p:style>
          <a:lnRef idx="0"/>
          <a:fillRef idx="0"/>
          <a:effectRef idx="0"/>
          <a:fontRef idx="minor"/>
        </p:style>
        <p:txBody>
          <a:bodyPr lIns="90000" rIns="90000" tIns="45000" bIns="45000"/>
          <a:p>
            <a:pPr>
              <a:lnSpc>
                <a:spcPct val="100000"/>
              </a:lnSpc>
            </a:pPr>
            <a:r>
              <a:rPr b="1" lang="en-GB" sz="3000" spc="-1" strike="noStrike">
                <a:solidFill>
                  <a:srgbClr val="595959"/>
                </a:solidFill>
                <a:latin typeface="Arial"/>
                <a:ea typeface="DejaVu Sans"/>
              </a:rPr>
              <a:t>Introduction to ROS</a:t>
            </a:r>
            <a:endParaRPr b="0" lang="en-GB" sz="3000" spc="-1" strike="noStrike">
              <a:latin typeface="Arial"/>
            </a:endParaRPr>
          </a:p>
        </p:txBody>
      </p:sp>
      <p:sp>
        <p:nvSpPr>
          <p:cNvPr id="91" name="CustomShape 3"/>
          <p:cNvSpPr/>
          <p:nvPr/>
        </p:nvSpPr>
        <p:spPr>
          <a:xfrm>
            <a:off x="3979800" y="3767400"/>
            <a:ext cx="3597120" cy="966960"/>
          </a:xfrm>
          <a:prstGeom prst="rect">
            <a:avLst/>
          </a:prstGeom>
          <a:noFill/>
          <a:ln>
            <a:noFill/>
          </a:ln>
        </p:spPr>
        <p:style>
          <a:lnRef idx="0"/>
          <a:fillRef idx="0"/>
          <a:effectRef idx="0"/>
          <a:fontRef idx="minor"/>
        </p:style>
        <p:txBody>
          <a:bodyPr lIns="90000" rIns="90000" tIns="45000" bIns="45000"/>
          <a:p>
            <a:pPr algn="ctr">
              <a:lnSpc>
                <a:spcPct val="120000"/>
              </a:lnSpc>
            </a:pPr>
            <a:r>
              <a:rPr b="0" lang="en-GB" sz="2400" spc="-1" strike="noStrike">
                <a:solidFill>
                  <a:srgbClr val="595959"/>
                </a:solidFill>
                <a:latin typeface="Calibri"/>
                <a:ea typeface="DejaVu Sans"/>
              </a:rPr>
              <a:t>How to use robot manipulators in ROS  </a:t>
            </a:r>
            <a:endParaRPr b="0" lang="en-GB" sz="2400" spc="-1" strike="noStrike">
              <a:latin typeface="Arial"/>
            </a:endParaRPr>
          </a:p>
        </p:txBody>
      </p:sp>
      <p:sp>
        <p:nvSpPr>
          <p:cNvPr id="92" name="Line 4"/>
          <p:cNvSpPr/>
          <p:nvPr/>
        </p:nvSpPr>
        <p:spPr>
          <a:xfrm>
            <a:off x="3058920" y="3136680"/>
            <a:ext cx="5438880" cy="360"/>
          </a:xfrm>
          <a:prstGeom prst="line">
            <a:avLst/>
          </a:prstGeom>
          <a:ln cap="rnd" w="25560">
            <a:solidFill>
              <a:srgbClr val="660066"/>
            </a:solidFill>
            <a:custDash>
              <a:ds d="100000" sp="300000"/>
            </a:custDash>
            <a:round/>
          </a:ln>
        </p:spPr>
        <p:style>
          <a:lnRef idx="0"/>
          <a:fillRef idx="0"/>
          <a:effectRef idx="0"/>
          <a:fontRef idx="minor"/>
        </p:style>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400" spc="-1" strike="noStrike">
                <a:solidFill>
                  <a:srgbClr val="000000"/>
                </a:solidFill>
                <a:latin typeface="Calibri Light"/>
              </a:rPr>
              <a:t>Robot modelling</a:t>
            </a:r>
            <a:br/>
            <a:r>
              <a:rPr b="0" lang="en-GB" sz="3600" spc="-1" strike="noStrike">
                <a:solidFill>
                  <a:srgbClr val="000000"/>
                </a:solidFill>
                <a:latin typeface="Calibri Light"/>
              </a:rPr>
              <a:t>URDF Model – </a:t>
            </a:r>
            <a:r>
              <a:rPr b="0" lang="en-GB" sz="3600" spc="-1" strike="noStrike">
                <a:solidFill>
                  <a:srgbClr val="000000"/>
                </a:solidFill>
                <a:latin typeface="Calibri Light"/>
                <a:ea typeface="Calibri Light"/>
              </a:rPr>
              <a:t>Visual – origin tag</a:t>
            </a:r>
            <a:endParaRPr b="0" lang="en-GB" sz="3600" spc="-1" strike="noStrike">
              <a:latin typeface="Arial"/>
            </a:endParaRPr>
          </a:p>
        </p:txBody>
      </p:sp>
      <p:sp>
        <p:nvSpPr>
          <p:cNvPr id="169" name="CustomShape 2"/>
          <p:cNvSpPr/>
          <p:nvPr/>
        </p:nvSpPr>
        <p:spPr>
          <a:xfrm>
            <a:off x="3543120" y="2141640"/>
            <a:ext cx="4863960" cy="43506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2400" spc="-1" strike="noStrike">
                <a:solidFill>
                  <a:srgbClr val="000000"/>
                </a:solidFill>
                <a:latin typeface="Calibri"/>
                <a:ea typeface="Calibri"/>
              </a:rPr>
              <a:t>&lt;link name=“base_link”&gt;</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Calibri"/>
              </a:rPr>
              <a:t>&lt;visual&gt;</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&lt;origin xyz="0 0 0" rpy="0 0 0" /&gt;</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&lt;geometry&gt;</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&lt;box size="1 1 1" /&gt;</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&lt;/geometry&gt;</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&lt;material name="Cyan"&gt;</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&lt;color rgba="0 1.0 1.0 1.0"/&gt;</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&lt;/material&gt;</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Calibri"/>
              </a:rPr>
              <a:t>&lt;/visual&gt;</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Calibri"/>
              </a:rPr>
              <a:t>&lt;/link&gt;</a:t>
            </a:r>
            <a:endParaRPr b="0" lang="en-GB" sz="2400" spc="-1" strike="noStrike">
              <a:latin typeface="Arial"/>
            </a:endParaRPr>
          </a:p>
          <a:p>
            <a:pPr>
              <a:lnSpc>
                <a:spcPct val="90000"/>
              </a:lnSpc>
              <a:spcBef>
                <a:spcPts val="1001"/>
              </a:spcBef>
            </a:pPr>
            <a:endParaRPr b="0" lang="en-GB" sz="2400" spc="-1" strike="noStrike">
              <a:latin typeface="Arial"/>
            </a:endParaRPr>
          </a:p>
        </p:txBody>
      </p:sp>
      <p:grpSp>
        <p:nvGrpSpPr>
          <p:cNvPr id="170" name="Group 3"/>
          <p:cNvGrpSpPr/>
          <p:nvPr/>
        </p:nvGrpSpPr>
        <p:grpSpPr>
          <a:xfrm>
            <a:off x="434880" y="3116160"/>
            <a:ext cx="2730600" cy="1531800"/>
            <a:chOff x="434880" y="3116160"/>
            <a:chExt cx="2730600" cy="1531800"/>
          </a:xfrm>
        </p:grpSpPr>
        <p:sp>
          <p:nvSpPr>
            <p:cNvPr id="171" name="CustomShape 4"/>
            <p:cNvSpPr/>
            <p:nvPr/>
          </p:nvSpPr>
          <p:spPr>
            <a:xfrm>
              <a:off x="434880" y="3116160"/>
              <a:ext cx="2730600" cy="1531800"/>
            </a:xfrm>
            <a:prstGeom prst="roundRect">
              <a:avLst>
                <a:gd name="adj" fmla="val 16667"/>
              </a:avLst>
            </a:prstGeom>
            <a:noFill/>
            <a:ln w="28440">
              <a:solidFill>
                <a:srgbClr val="7030a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endParaRPr b="0" lang="en-GB" sz="1800" spc="-1" strike="noStrike">
                <a:latin typeface="Arial"/>
              </a:endParaRPr>
            </a:p>
            <a:p>
              <a:pPr algn="ctr">
                <a:lnSpc>
                  <a:spcPct val="100000"/>
                </a:lnSpc>
              </a:pPr>
              <a:endParaRPr b="0" lang="en-GB" sz="1800" spc="-1" strike="noStrike">
                <a:latin typeface="Arial"/>
              </a:endParaRPr>
            </a:p>
            <a:p>
              <a:pPr algn="ctr">
                <a:lnSpc>
                  <a:spcPct val="100000"/>
                </a:lnSpc>
              </a:pPr>
              <a:endParaRPr b="0" lang="en-GB" sz="1800" spc="-1" strike="noStrike">
                <a:latin typeface="Arial"/>
              </a:endParaRPr>
            </a:p>
          </p:txBody>
        </p:sp>
        <p:sp>
          <p:nvSpPr>
            <p:cNvPr id="172" name="CustomShape 5"/>
            <p:cNvSpPr/>
            <p:nvPr/>
          </p:nvSpPr>
          <p:spPr>
            <a:xfrm>
              <a:off x="1264320" y="3167640"/>
              <a:ext cx="1159560" cy="456480"/>
            </a:xfrm>
            <a:prstGeom prst="rect">
              <a:avLst/>
            </a:prstGeom>
            <a:noFill/>
            <a:ln>
              <a:noFill/>
            </a:ln>
          </p:spPr>
          <p:style>
            <a:lnRef idx="0"/>
            <a:fillRef idx="0"/>
            <a:effectRef idx="0"/>
            <a:fontRef idx="minor"/>
          </p:style>
          <p:txBody>
            <a:bodyPr lIns="90000" rIns="90000" tIns="45000" bIns="45000"/>
            <a:p>
              <a:pPr>
                <a:lnSpc>
                  <a:spcPct val="100000"/>
                </a:lnSpc>
              </a:pPr>
              <a:r>
                <a:rPr b="0" lang="en-GB" sz="2400" spc="-1" strike="noStrike">
                  <a:solidFill>
                    <a:srgbClr val="000000"/>
                  </a:solidFill>
                  <a:latin typeface="Calibri"/>
                  <a:ea typeface="DejaVu Sans"/>
                </a:rPr>
                <a:t>VISUAL</a:t>
              </a:r>
              <a:endParaRPr b="0" lang="en-GB" sz="2400" spc="-1" strike="noStrike">
                <a:latin typeface="Arial"/>
              </a:endParaRPr>
            </a:p>
          </p:txBody>
        </p:sp>
        <p:sp>
          <p:nvSpPr>
            <p:cNvPr id="173" name="CustomShape 6"/>
            <p:cNvSpPr/>
            <p:nvPr/>
          </p:nvSpPr>
          <p:spPr>
            <a:xfrm>
              <a:off x="661320" y="3512520"/>
              <a:ext cx="2278080" cy="109692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000000"/>
                </a:buClr>
                <a:buFont typeface="Arial"/>
                <a:buChar char="•"/>
              </a:pPr>
              <a:r>
                <a:rPr b="0" lang="en-GB" sz="2200" spc="-1" strike="noStrike" u="sng">
                  <a:solidFill>
                    <a:srgbClr val="000000"/>
                  </a:solidFill>
                  <a:uFillTx/>
                  <a:latin typeface="Calibri"/>
                  <a:ea typeface="DejaVu Sans"/>
                </a:rPr>
                <a:t>Origin</a:t>
              </a:r>
              <a:endParaRPr b="0" lang="en-GB" sz="2200" spc="-1" strike="noStrike">
                <a:latin typeface="Arial"/>
              </a:endParaRPr>
            </a:p>
            <a:p>
              <a:pPr marL="343080" indent="-342360">
                <a:lnSpc>
                  <a:spcPct val="100000"/>
                </a:lnSpc>
                <a:buClr>
                  <a:srgbClr val="000000"/>
                </a:buClr>
                <a:buFont typeface="Arial"/>
                <a:buChar char="•"/>
              </a:pPr>
              <a:r>
                <a:rPr b="0" lang="en-GB" sz="2200" spc="-1" strike="noStrike">
                  <a:solidFill>
                    <a:srgbClr val="000000"/>
                  </a:solidFill>
                  <a:latin typeface="Calibri"/>
                  <a:ea typeface="DejaVu Sans"/>
                </a:rPr>
                <a:t>Geometry</a:t>
              </a:r>
              <a:endParaRPr b="0" lang="en-GB" sz="2200" spc="-1" strike="noStrike">
                <a:latin typeface="Arial"/>
              </a:endParaRPr>
            </a:p>
            <a:p>
              <a:pPr marL="343080" indent="-342360">
                <a:lnSpc>
                  <a:spcPct val="100000"/>
                </a:lnSpc>
                <a:buClr>
                  <a:srgbClr val="000000"/>
                </a:buClr>
                <a:buFont typeface="Arial"/>
                <a:buChar char="•"/>
              </a:pPr>
              <a:r>
                <a:rPr b="0" lang="en-GB" sz="2200" spc="-1" strike="noStrike">
                  <a:solidFill>
                    <a:srgbClr val="000000"/>
                  </a:solidFill>
                  <a:latin typeface="Calibri"/>
                  <a:ea typeface="DejaVu Sans"/>
                </a:rPr>
                <a:t>Material</a:t>
              </a:r>
              <a:endParaRPr b="0" lang="en-GB" sz="2200" spc="-1" strike="noStrike">
                <a:latin typeface="Arial"/>
              </a:endParaRPr>
            </a:p>
          </p:txBody>
        </p:sp>
      </p:grpSp>
      <p:sp>
        <p:nvSpPr>
          <p:cNvPr id="174" name="CustomShape 7"/>
          <p:cNvSpPr/>
          <p:nvPr/>
        </p:nvSpPr>
        <p:spPr>
          <a:xfrm>
            <a:off x="7560720" y="2859480"/>
            <a:ext cx="1271520" cy="568800"/>
          </a:xfrm>
          <a:prstGeom prst="rightBrace">
            <a:avLst>
              <a:gd name="adj1" fmla="val 8333"/>
              <a:gd name="adj2" fmla="val 50000"/>
            </a:avLst>
          </a:prstGeom>
          <a:noFill/>
          <a:ln w="38160">
            <a:solidFill>
              <a:srgbClr val="7030a0"/>
            </a:solidFill>
            <a:round/>
          </a:ln>
        </p:spPr>
        <p:style>
          <a:lnRef idx="1">
            <a:schemeClr val="accent1"/>
          </a:lnRef>
          <a:fillRef idx="0">
            <a:schemeClr val="accent1"/>
          </a:fillRef>
          <a:effectRef idx="0">
            <a:schemeClr val="accent1"/>
          </a:effectRef>
          <a:fontRef idx="minor"/>
        </p:style>
      </p:sp>
      <p:sp>
        <p:nvSpPr>
          <p:cNvPr id="175" name="CustomShape 8"/>
          <p:cNvSpPr/>
          <p:nvPr/>
        </p:nvSpPr>
        <p:spPr>
          <a:xfrm>
            <a:off x="8995320" y="2875320"/>
            <a:ext cx="3196080" cy="36432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Origin of the link </a:t>
            </a:r>
            <a:endParaRPr b="0" lang="en-GB" sz="1800" spc="-1" strike="noStrike">
              <a:latin typeface="Arial"/>
            </a:endParaRPr>
          </a:p>
        </p:txBody>
      </p:sp>
    </p:spTree>
  </p:cSld>
  <p:timing>
    <p:tnLst>
      <p:par>
        <p:cTn id="64" dur="indefinite" restart="never" nodeType="tmRoot">
          <p:childTnLst>
            <p:seq>
              <p:cTn id="65"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400" spc="-1" strike="noStrike">
                <a:solidFill>
                  <a:srgbClr val="000000"/>
                </a:solidFill>
                <a:latin typeface="Calibri Light"/>
              </a:rPr>
              <a:t>Robot modelling</a:t>
            </a:r>
            <a:br/>
            <a:r>
              <a:rPr b="0" lang="en-GB" sz="3600" spc="-1" strike="noStrike">
                <a:solidFill>
                  <a:srgbClr val="000000"/>
                </a:solidFill>
                <a:latin typeface="Calibri Light"/>
              </a:rPr>
              <a:t>URDF Model – </a:t>
            </a:r>
            <a:r>
              <a:rPr b="0" lang="en-GB" sz="3600" spc="-1" strike="noStrike">
                <a:solidFill>
                  <a:srgbClr val="000000"/>
                </a:solidFill>
                <a:latin typeface="Calibri Light"/>
                <a:ea typeface="Calibri Light"/>
              </a:rPr>
              <a:t>Visual – geometry tag</a:t>
            </a:r>
            <a:endParaRPr b="0" lang="en-GB" sz="3600" spc="-1" strike="noStrike">
              <a:latin typeface="Arial"/>
            </a:endParaRPr>
          </a:p>
        </p:txBody>
      </p:sp>
      <p:sp>
        <p:nvSpPr>
          <p:cNvPr id="177" name="CustomShape 2"/>
          <p:cNvSpPr/>
          <p:nvPr/>
        </p:nvSpPr>
        <p:spPr>
          <a:xfrm>
            <a:off x="3543120" y="2141640"/>
            <a:ext cx="4863960" cy="43506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2400" spc="-1" strike="noStrike">
                <a:solidFill>
                  <a:srgbClr val="000000"/>
                </a:solidFill>
                <a:latin typeface="Calibri"/>
                <a:ea typeface="Calibri"/>
              </a:rPr>
              <a:t>&lt;link name=“base_link”&gt;</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Calibri"/>
              </a:rPr>
              <a:t>&lt;visual&gt;</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&lt;origin xyz="0 0 0" rpy="0 0 0" /&gt;</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&lt;geometry&gt;</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&lt;box size="1 1 1" /&gt;</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&lt;/geometry&gt;</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&lt;material name="Cyan"&gt;</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&lt;color rgba="0 1.0 1.0 1.0"/&gt;</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&lt;/material&gt;</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Calibri"/>
              </a:rPr>
              <a:t>&lt;/visual&gt;</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Calibri"/>
              </a:rPr>
              <a:t>&lt;/link&gt;</a:t>
            </a:r>
            <a:endParaRPr b="0" lang="en-GB" sz="2400" spc="-1" strike="noStrike">
              <a:latin typeface="Arial"/>
            </a:endParaRPr>
          </a:p>
          <a:p>
            <a:pPr>
              <a:lnSpc>
                <a:spcPct val="90000"/>
              </a:lnSpc>
              <a:spcBef>
                <a:spcPts val="1001"/>
              </a:spcBef>
            </a:pPr>
            <a:endParaRPr b="0" lang="en-GB" sz="2400" spc="-1" strike="noStrike">
              <a:latin typeface="Arial"/>
            </a:endParaRPr>
          </a:p>
        </p:txBody>
      </p:sp>
      <p:sp>
        <p:nvSpPr>
          <p:cNvPr id="178" name="CustomShape 3"/>
          <p:cNvSpPr/>
          <p:nvPr/>
        </p:nvSpPr>
        <p:spPr>
          <a:xfrm>
            <a:off x="7160400" y="3503520"/>
            <a:ext cx="1271520" cy="913680"/>
          </a:xfrm>
          <a:prstGeom prst="rightBrace">
            <a:avLst>
              <a:gd name="adj1" fmla="val 8333"/>
              <a:gd name="adj2" fmla="val 50000"/>
            </a:avLst>
          </a:prstGeom>
          <a:noFill/>
          <a:ln w="38160">
            <a:solidFill>
              <a:srgbClr val="7030a0"/>
            </a:solidFill>
            <a:round/>
          </a:ln>
        </p:spPr>
        <p:style>
          <a:lnRef idx="1">
            <a:schemeClr val="accent1"/>
          </a:lnRef>
          <a:fillRef idx="0">
            <a:schemeClr val="accent1"/>
          </a:fillRef>
          <a:effectRef idx="0">
            <a:schemeClr val="accent1"/>
          </a:effectRef>
          <a:fontRef idx="minor"/>
        </p:style>
      </p:sp>
      <p:sp>
        <p:nvSpPr>
          <p:cNvPr id="179" name="CustomShape 4"/>
          <p:cNvSpPr/>
          <p:nvPr/>
        </p:nvSpPr>
        <p:spPr>
          <a:xfrm>
            <a:off x="8523360" y="3285000"/>
            <a:ext cx="3196080" cy="11865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Basic shapes such as:</a:t>
            </a:r>
            <a:endParaRPr b="0" lang="en-GB" sz="1800" spc="-1" strike="noStrike">
              <a:latin typeface="Arial"/>
            </a:endParaRPr>
          </a:p>
          <a:p>
            <a:pPr>
              <a:lnSpc>
                <a:spcPct val="100000"/>
              </a:lnSpc>
            </a:pPr>
            <a:r>
              <a:rPr b="0" lang="en-GB" sz="1800" spc="-1" strike="noStrike">
                <a:solidFill>
                  <a:srgbClr val="000000"/>
                </a:solidFill>
                <a:latin typeface="Calibri"/>
                <a:ea typeface="DejaVu Sans"/>
              </a:rPr>
              <a:t>Cylinder (radius, length)</a:t>
            </a:r>
            <a:endParaRPr b="0" lang="en-GB" sz="1800" spc="-1" strike="noStrike">
              <a:latin typeface="Arial"/>
            </a:endParaRPr>
          </a:p>
          <a:p>
            <a:pPr>
              <a:lnSpc>
                <a:spcPct val="100000"/>
              </a:lnSpc>
            </a:pPr>
            <a:r>
              <a:rPr b="0" lang="en-GB" sz="1800" spc="-1" strike="noStrike">
                <a:solidFill>
                  <a:srgbClr val="000000"/>
                </a:solidFill>
                <a:latin typeface="Calibri"/>
                <a:ea typeface="DejaVu Sans"/>
              </a:rPr>
              <a:t>Spheres (radius)</a:t>
            </a:r>
            <a:endParaRPr b="0" lang="en-GB" sz="1800" spc="-1" strike="noStrike">
              <a:latin typeface="Arial"/>
            </a:endParaRPr>
          </a:p>
          <a:p>
            <a:pPr>
              <a:lnSpc>
                <a:spcPct val="100000"/>
              </a:lnSpc>
            </a:pPr>
            <a:r>
              <a:rPr b="0" lang="en-GB" sz="1800" spc="-1" strike="noStrike">
                <a:solidFill>
                  <a:srgbClr val="000000"/>
                </a:solidFill>
                <a:latin typeface="Calibri"/>
                <a:ea typeface="DejaVu Sans"/>
              </a:rPr>
              <a:t>Boxex (length, width, depth)</a:t>
            </a:r>
            <a:endParaRPr b="0" lang="en-GB" sz="1800" spc="-1" strike="noStrike">
              <a:latin typeface="Arial"/>
            </a:endParaRPr>
          </a:p>
        </p:txBody>
      </p:sp>
      <p:grpSp>
        <p:nvGrpSpPr>
          <p:cNvPr id="180" name="Group 5"/>
          <p:cNvGrpSpPr/>
          <p:nvPr/>
        </p:nvGrpSpPr>
        <p:grpSpPr>
          <a:xfrm>
            <a:off x="405360" y="3115440"/>
            <a:ext cx="2730600" cy="1531800"/>
            <a:chOff x="405360" y="3115440"/>
            <a:chExt cx="2730600" cy="1531800"/>
          </a:xfrm>
        </p:grpSpPr>
        <p:sp>
          <p:nvSpPr>
            <p:cNvPr id="181" name="CustomShape 6"/>
            <p:cNvSpPr/>
            <p:nvPr/>
          </p:nvSpPr>
          <p:spPr>
            <a:xfrm>
              <a:off x="405360" y="3115440"/>
              <a:ext cx="2730600" cy="1531800"/>
            </a:xfrm>
            <a:prstGeom prst="roundRect">
              <a:avLst>
                <a:gd name="adj" fmla="val 16667"/>
              </a:avLst>
            </a:prstGeom>
            <a:noFill/>
            <a:ln w="28440">
              <a:solidFill>
                <a:srgbClr val="7030a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endParaRPr b="0" lang="en-GB" sz="1800" spc="-1" strike="noStrike">
                <a:latin typeface="Arial"/>
              </a:endParaRPr>
            </a:p>
            <a:p>
              <a:pPr algn="ctr">
                <a:lnSpc>
                  <a:spcPct val="100000"/>
                </a:lnSpc>
              </a:pPr>
              <a:endParaRPr b="0" lang="en-GB" sz="1800" spc="-1" strike="noStrike">
                <a:latin typeface="Arial"/>
              </a:endParaRPr>
            </a:p>
            <a:p>
              <a:pPr algn="ctr">
                <a:lnSpc>
                  <a:spcPct val="100000"/>
                </a:lnSpc>
              </a:pPr>
              <a:endParaRPr b="0" lang="en-GB" sz="1800" spc="-1" strike="noStrike">
                <a:latin typeface="Arial"/>
              </a:endParaRPr>
            </a:p>
          </p:txBody>
        </p:sp>
        <p:sp>
          <p:nvSpPr>
            <p:cNvPr id="182" name="CustomShape 7"/>
            <p:cNvSpPr/>
            <p:nvPr/>
          </p:nvSpPr>
          <p:spPr>
            <a:xfrm>
              <a:off x="1300320" y="3167280"/>
              <a:ext cx="1159560" cy="456480"/>
            </a:xfrm>
            <a:prstGeom prst="rect">
              <a:avLst/>
            </a:prstGeom>
            <a:noFill/>
            <a:ln>
              <a:noFill/>
            </a:ln>
          </p:spPr>
          <p:style>
            <a:lnRef idx="0"/>
            <a:fillRef idx="0"/>
            <a:effectRef idx="0"/>
            <a:fontRef idx="minor"/>
          </p:style>
          <p:txBody>
            <a:bodyPr lIns="90000" rIns="90000" tIns="45000" bIns="45000"/>
            <a:p>
              <a:pPr>
                <a:lnSpc>
                  <a:spcPct val="100000"/>
                </a:lnSpc>
              </a:pPr>
              <a:r>
                <a:rPr b="0" lang="en-GB" sz="2400" spc="-1" strike="noStrike">
                  <a:solidFill>
                    <a:srgbClr val="000000"/>
                  </a:solidFill>
                  <a:latin typeface="Calibri"/>
                  <a:ea typeface="DejaVu Sans"/>
                </a:rPr>
                <a:t>VISUAL</a:t>
              </a:r>
              <a:endParaRPr b="0" lang="en-GB" sz="2400" spc="-1" strike="noStrike">
                <a:latin typeface="Arial"/>
              </a:endParaRPr>
            </a:p>
          </p:txBody>
        </p:sp>
        <p:sp>
          <p:nvSpPr>
            <p:cNvPr id="183" name="CustomShape 8"/>
            <p:cNvSpPr/>
            <p:nvPr/>
          </p:nvSpPr>
          <p:spPr>
            <a:xfrm>
              <a:off x="697320" y="3512160"/>
              <a:ext cx="2278080" cy="109692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000000"/>
                </a:buClr>
                <a:buFont typeface="Arial"/>
                <a:buChar char="•"/>
              </a:pPr>
              <a:r>
                <a:rPr b="0" lang="en-GB" sz="2200" spc="-1" strike="noStrike">
                  <a:solidFill>
                    <a:srgbClr val="000000"/>
                  </a:solidFill>
                  <a:latin typeface="Calibri"/>
                  <a:ea typeface="DejaVu Sans"/>
                </a:rPr>
                <a:t>Origin</a:t>
              </a:r>
              <a:endParaRPr b="0" lang="en-GB" sz="2200" spc="-1" strike="noStrike">
                <a:latin typeface="Arial"/>
              </a:endParaRPr>
            </a:p>
            <a:p>
              <a:pPr marL="343080" indent="-342360">
                <a:lnSpc>
                  <a:spcPct val="100000"/>
                </a:lnSpc>
                <a:buClr>
                  <a:srgbClr val="000000"/>
                </a:buClr>
                <a:buFont typeface="Arial"/>
                <a:buChar char="•"/>
              </a:pPr>
              <a:r>
                <a:rPr b="0" lang="en-GB" sz="2200" spc="-1" strike="noStrike" u="sng">
                  <a:solidFill>
                    <a:srgbClr val="000000"/>
                  </a:solidFill>
                  <a:uFillTx/>
                  <a:latin typeface="Calibri"/>
                  <a:ea typeface="DejaVu Sans"/>
                </a:rPr>
                <a:t>Geometry</a:t>
              </a:r>
              <a:endParaRPr b="0" lang="en-GB" sz="2200" spc="-1" strike="noStrike">
                <a:latin typeface="Arial"/>
              </a:endParaRPr>
            </a:p>
            <a:p>
              <a:pPr marL="343080" indent="-342360">
                <a:lnSpc>
                  <a:spcPct val="100000"/>
                </a:lnSpc>
                <a:buClr>
                  <a:srgbClr val="000000"/>
                </a:buClr>
                <a:buFont typeface="Arial"/>
                <a:buChar char="•"/>
              </a:pPr>
              <a:r>
                <a:rPr b="0" lang="en-GB" sz="2200" spc="-1" strike="noStrike">
                  <a:solidFill>
                    <a:srgbClr val="000000"/>
                  </a:solidFill>
                  <a:latin typeface="Calibri"/>
                  <a:ea typeface="DejaVu Sans"/>
                </a:rPr>
                <a:t>Material</a:t>
              </a:r>
              <a:endParaRPr b="0" lang="en-GB" sz="2200" spc="-1" strike="noStrike">
                <a:latin typeface="Arial"/>
              </a:endParaRPr>
            </a:p>
          </p:txBody>
        </p:sp>
      </p:grpSp>
    </p:spTree>
  </p:cSld>
  <p:timing>
    <p:tnLst>
      <p:par>
        <p:cTn id="66" dur="indefinite" restart="never" nodeType="tmRoot">
          <p:childTnLst>
            <p:seq>
              <p:cTn id="67"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400" spc="-1" strike="noStrike">
                <a:solidFill>
                  <a:srgbClr val="000000"/>
                </a:solidFill>
                <a:latin typeface="Calibri Light"/>
              </a:rPr>
              <a:t>Robot modelling</a:t>
            </a:r>
            <a:br/>
            <a:r>
              <a:rPr b="0" lang="en-GB" sz="3600" spc="-1" strike="noStrike">
                <a:solidFill>
                  <a:srgbClr val="000000"/>
                </a:solidFill>
                <a:latin typeface="Calibri Light"/>
              </a:rPr>
              <a:t>URDF Model – </a:t>
            </a:r>
            <a:r>
              <a:rPr b="0" lang="en-GB" sz="3600" spc="-1" strike="noStrike">
                <a:solidFill>
                  <a:srgbClr val="000000"/>
                </a:solidFill>
                <a:latin typeface="Calibri Light"/>
                <a:ea typeface="Calibri Light"/>
              </a:rPr>
              <a:t>Visual – geometry tag </a:t>
            </a:r>
            <a:endParaRPr b="0" lang="en-GB" sz="3600" spc="-1" strike="noStrike">
              <a:latin typeface="Arial"/>
            </a:endParaRPr>
          </a:p>
        </p:txBody>
      </p:sp>
      <p:sp>
        <p:nvSpPr>
          <p:cNvPr id="185" name="CustomShape 2"/>
          <p:cNvSpPr/>
          <p:nvPr/>
        </p:nvSpPr>
        <p:spPr>
          <a:xfrm>
            <a:off x="3027600" y="2141640"/>
            <a:ext cx="7405560" cy="43506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2200" spc="-1" strike="noStrike">
                <a:solidFill>
                  <a:srgbClr val="000000"/>
                </a:solidFill>
                <a:latin typeface="Calibri"/>
                <a:ea typeface="Calibri"/>
              </a:rPr>
              <a:t>&lt;link name=“base_link”&gt;</a:t>
            </a:r>
            <a:endParaRPr b="0" lang="en-GB" sz="2200" spc="-1" strike="noStrike">
              <a:latin typeface="Arial"/>
            </a:endParaRPr>
          </a:p>
          <a:p>
            <a:pPr>
              <a:lnSpc>
                <a:spcPct val="90000"/>
              </a:lnSpc>
              <a:spcBef>
                <a:spcPts val="1001"/>
              </a:spcBef>
            </a:pPr>
            <a:r>
              <a:rPr b="0" lang="en-GB" sz="2200" spc="-1" strike="noStrike">
                <a:solidFill>
                  <a:srgbClr val="000000"/>
                </a:solidFill>
                <a:latin typeface="Calibri"/>
                <a:ea typeface="Calibri"/>
              </a:rPr>
              <a:t>&lt;visual&gt;</a:t>
            </a:r>
            <a:endParaRPr b="0" lang="en-GB" sz="2200" spc="-1" strike="noStrike">
              <a:latin typeface="Arial"/>
            </a:endParaRPr>
          </a:p>
          <a:p>
            <a:pPr>
              <a:lnSpc>
                <a:spcPct val="90000"/>
              </a:lnSpc>
              <a:spcBef>
                <a:spcPts val="1001"/>
              </a:spcBef>
            </a:pPr>
            <a:r>
              <a:rPr b="0" lang="en-GB" sz="2200" spc="-1" strike="noStrike">
                <a:solidFill>
                  <a:srgbClr val="000000"/>
                </a:solidFill>
                <a:latin typeface="Calibri"/>
                <a:ea typeface="Calibri"/>
              </a:rPr>
              <a:t>     </a:t>
            </a:r>
            <a:r>
              <a:rPr b="0" lang="en-GB" sz="2200" spc="-1" strike="noStrike">
                <a:solidFill>
                  <a:srgbClr val="000000"/>
                </a:solidFill>
                <a:latin typeface="Calibri"/>
                <a:ea typeface="Calibri"/>
              </a:rPr>
              <a:t>&lt;origin xyz="0 0 0" rpy="0 0 0" /&gt;</a:t>
            </a:r>
            <a:endParaRPr b="0" lang="en-GB" sz="2200" spc="-1" strike="noStrike">
              <a:latin typeface="Arial"/>
            </a:endParaRPr>
          </a:p>
          <a:p>
            <a:pPr>
              <a:lnSpc>
                <a:spcPct val="90000"/>
              </a:lnSpc>
              <a:spcBef>
                <a:spcPts val="1001"/>
              </a:spcBef>
            </a:pPr>
            <a:r>
              <a:rPr b="0" lang="en-GB" sz="2200" spc="-1" strike="noStrike">
                <a:solidFill>
                  <a:srgbClr val="000000"/>
                </a:solidFill>
                <a:latin typeface="Calibri"/>
                <a:ea typeface="Calibri"/>
              </a:rPr>
              <a:t>     </a:t>
            </a:r>
            <a:r>
              <a:rPr b="0" lang="en-GB" sz="2200" spc="-1" strike="noStrike">
                <a:solidFill>
                  <a:srgbClr val="000000"/>
                </a:solidFill>
                <a:latin typeface="Calibri"/>
                <a:ea typeface="Calibri"/>
              </a:rPr>
              <a:t>&lt;geometry&gt;</a:t>
            </a:r>
            <a:endParaRPr b="0" lang="en-GB" sz="2200" spc="-1" strike="noStrike">
              <a:latin typeface="Arial"/>
            </a:endParaRPr>
          </a:p>
          <a:p>
            <a:pPr>
              <a:lnSpc>
                <a:spcPct val="90000"/>
              </a:lnSpc>
              <a:spcBef>
                <a:spcPts val="1001"/>
              </a:spcBef>
            </a:pPr>
            <a:r>
              <a:rPr b="0" lang="en-GB" sz="2200" spc="-1" strike="noStrike">
                <a:solidFill>
                  <a:srgbClr val="000000"/>
                </a:solidFill>
                <a:latin typeface="Calibri"/>
                <a:ea typeface="Calibri"/>
              </a:rPr>
              <a:t>   </a:t>
            </a:r>
            <a:r>
              <a:rPr b="0" lang="en-GB" sz="2200" spc="-1" strike="noStrike">
                <a:solidFill>
                  <a:srgbClr val="000000"/>
                </a:solidFill>
                <a:latin typeface="Calibri"/>
                <a:ea typeface="Calibri"/>
              </a:rPr>
              <a:t>&lt;mesh filename="package://urdf/meshes/model.dae"/&gt;</a:t>
            </a:r>
            <a:endParaRPr b="0" lang="en-GB" sz="2200" spc="-1" strike="noStrike">
              <a:latin typeface="Arial"/>
            </a:endParaRPr>
          </a:p>
          <a:p>
            <a:pPr>
              <a:lnSpc>
                <a:spcPct val="90000"/>
              </a:lnSpc>
              <a:spcBef>
                <a:spcPts val="1001"/>
              </a:spcBef>
            </a:pPr>
            <a:r>
              <a:rPr b="0" lang="en-GB" sz="2200" spc="-1" strike="noStrike">
                <a:solidFill>
                  <a:srgbClr val="000000"/>
                </a:solidFill>
                <a:latin typeface="Calibri"/>
                <a:ea typeface="Calibri"/>
              </a:rPr>
              <a:t>     </a:t>
            </a:r>
            <a:r>
              <a:rPr b="0" lang="en-GB" sz="2200" spc="-1" strike="noStrike">
                <a:solidFill>
                  <a:srgbClr val="000000"/>
                </a:solidFill>
                <a:latin typeface="Calibri"/>
                <a:ea typeface="Calibri"/>
              </a:rPr>
              <a:t>&lt;/geometry&gt;</a:t>
            </a:r>
            <a:endParaRPr b="0" lang="en-GB" sz="2200" spc="-1" strike="noStrike">
              <a:latin typeface="Arial"/>
            </a:endParaRPr>
          </a:p>
          <a:p>
            <a:pPr>
              <a:lnSpc>
                <a:spcPct val="90000"/>
              </a:lnSpc>
              <a:spcBef>
                <a:spcPts val="1001"/>
              </a:spcBef>
            </a:pPr>
            <a:r>
              <a:rPr b="0" lang="en-GB" sz="2200" spc="-1" strike="noStrike">
                <a:solidFill>
                  <a:srgbClr val="000000"/>
                </a:solidFill>
                <a:latin typeface="Calibri"/>
                <a:ea typeface="Calibri"/>
              </a:rPr>
              <a:t>     </a:t>
            </a:r>
            <a:r>
              <a:rPr b="0" lang="en-GB" sz="2200" spc="-1" strike="noStrike">
                <a:solidFill>
                  <a:srgbClr val="000000"/>
                </a:solidFill>
                <a:latin typeface="Calibri"/>
                <a:ea typeface="Calibri"/>
              </a:rPr>
              <a:t>&lt;material name="Cyan"&gt;</a:t>
            </a:r>
            <a:endParaRPr b="0" lang="en-GB" sz="2200" spc="-1" strike="noStrike">
              <a:latin typeface="Arial"/>
            </a:endParaRPr>
          </a:p>
          <a:p>
            <a:pPr>
              <a:lnSpc>
                <a:spcPct val="90000"/>
              </a:lnSpc>
              <a:spcBef>
                <a:spcPts val="1001"/>
              </a:spcBef>
            </a:pPr>
            <a:r>
              <a:rPr b="0" lang="en-GB" sz="2200" spc="-1" strike="noStrike">
                <a:solidFill>
                  <a:srgbClr val="000000"/>
                </a:solidFill>
                <a:latin typeface="Calibri"/>
                <a:ea typeface="Calibri"/>
              </a:rPr>
              <a:t>       </a:t>
            </a:r>
            <a:r>
              <a:rPr b="0" lang="en-GB" sz="2200" spc="-1" strike="noStrike">
                <a:solidFill>
                  <a:srgbClr val="000000"/>
                </a:solidFill>
                <a:latin typeface="Calibri"/>
                <a:ea typeface="Calibri"/>
              </a:rPr>
              <a:t>&lt;color rgba="0 1.0 1.0 1.0"/&gt;</a:t>
            </a:r>
            <a:endParaRPr b="0" lang="en-GB" sz="2200" spc="-1" strike="noStrike">
              <a:latin typeface="Arial"/>
            </a:endParaRPr>
          </a:p>
          <a:p>
            <a:pPr>
              <a:lnSpc>
                <a:spcPct val="90000"/>
              </a:lnSpc>
              <a:spcBef>
                <a:spcPts val="1001"/>
              </a:spcBef>
            </a:pPr>
            <a:r>
              <a:rPr b="0" lang="en-GB" sz="2200" spc="-1" strike="noStrike">
                <a:solidFill>
                  <a:srgbClr val="000000"/>
                </a:solidFill>
                <a:latin typeface="Calibri"/>
                <a:ea typeface="Calibri"/>
              </a:rPr>
              <a:t>     </a:t>
            </a:r>
            <a:r>
              <a:rPr b="0" lang="en-GB" sz="2200" spc="-1" strike="noStrike">
                <a:solidFill>
                  <a:srgbClr val="000000"/>
                </a:solidFill>
                <a:latin typeface="Calibri"/>
                <a:ea typeface="Calibri"/>
              </a:rPr>
              <a:t>&lt;/material&gt;</a:t>
            </a:r>
            <a:endParaRPr b="0" lang="en-GB" sz="2200" spc="-1" strike="noStrike">
              <a:latin typeface="Arial"/>
            </a:endParaRPr>
          </a:p>
          <a:p>
            <a:pPr>
              <a:lnSpc>
                <a:spcPct val="90000"/>
              </a:lnSpc>
              <a:spcBef>
                <a:spcPts val="1001"/>
              </a:spcBef>
            </a:pPr>
            <a:r>
              <a:rPr b="0" lang="en-GB" sz="2200" spc="-1" strike="noStrike">
                <a:solidFill>
                  <a:srgbClr val="000000"/>
                </a:solidFill>
                <a:latin typeface="Calibri"/>
                <a:ea typeface="Calibri"/>
              </a:rPr>
              <a:t>&lt;/visual&gt;</a:t>
            </a:r>
            <a:endParaRPr b="0" lang="en-GB" sz="2200" spc="-1" strike="noStrike">
              <a:latin typeface="Arial"/>
            </a:endParaRPr>
          </a:p>
          <a:p>
            <a:pPr>
              <a:lnSpc>
                <a:spcPct val="90000"/>
              </a:lnSpc>
              <a:spcBef>
                <a:spcPts val="1001"/>
              </a:spcBef>
            </a:pPr>
            <a:r>
              <a:rPr b="0" lang="en-GB" sz="2200" spc="-1" strike="noStrike">
                <a:solidFill>
                  <a:srgbClr val="000000"/>
                </a:solidFill>
                <a:latin typeface="Calibri"/>
                <a:ea typeface="Calibri"/>
              </a:rPr>
              <a:t>&lt;/link&gt;</a:t>
            </a:r>
            <a:endParaRPr b="0" lang="en-GB" sz="2200" spc="-1" strike="noStrike">
              <a:latin typeface="Arial"/>
            </a:endParaRPr>
          </a:p>
          <a:p>
            <a:pPr>
              <a:lnSpc>
                <a:spcPct val="90000"/>
              </a:lnSpc>
              <a:spcBef>
                <a:spcPts val="1001"/>
              </a:spcBef>
            </a:pPr>
            <a:endParaRPr b="0" lang="en-GB" sz="2200" spc="-1" strike="noStrike">
              <a:latin typeface="Arial"/>
            </a:endParaRPr>
          </a:p>
        </p:txBody>
      </p:sp>
      <p:sp>
        <p:nvSpPr>
          <p:cNvPr id="186" name="CustomShape 3"/>
          <p:cNvSpPr/>
          <p:nvPr/>
        </p:nvSpPr>
        <p:spPr>
          <a:xfrm>
            <a:off x="8775000" y="3520440"/>
            <a:ext cx="931320" cy="842040"/>
          </a:xfrm>
          <a:prstGeom prst="rightBrace">
            <a:avLst>
              <a:gd name="adj1" fmla="val 8333"/>
              <a:gd name="adj2" fmla="val 50000"/>
            </a:avLst>
          </a:prstGeom>
          <a:noFill/>
          <a:ln w="38160">
            <a:solidFill>
              <a:srgbClr val="7030a0"/>
            </a:solidFill>
            <a:round/>
          </a:ln>
        </p:spPr>
        <p:style>
          <a:lnRef idx="1">
            <a:schemeClr val="accent1"/>
          </a:lnRef>
          <a:fillRef idx="0">
            <a:schemeClr val="accent1"/>
          </a:fillRef>
          <a:effectRef idx="0">
            <a:schemeClr val="accent1"/>
          </a:effectRef>
          <a:fontRef idx="minor"/>
        </p:style>
      </p:sp>
      <p:sp>
        <p:nvSpPr>
          <p:cNvPr id="187" name="CustomShape 4"/>
          <p:cNvSpPr/>
          <p:nvPr/>
        </p:nvSpPr>
        <p:spPr>
          <a:xfrm>
            <a:off x="9312120" y="3163680"/>
            <a:ext cx="2957040" cy="22845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A 3D model of the piece can be loaded. </a:t>
            </a:r>
            <a:endParaRPr b="0" lang="en-GB" sz="1800" spc="-1" strike="noStrike">
              <a:latin typeface="Arial"/>
            </a:endParaRPr>
          </a:p>
          <a:p>
            <a:pPr>
              <a:lnSpc>
                <a:spcPct val="100000"/>
              </a:lnSpc>
            </a:pPr>
            <a:endParaRPr b="0" lang="en-GB" sz="1800" spc="-1" strike="noStrike">
              <a:latin typeface="Arial"/>
            </a:endParaRPr>
          </a:p>
          <a:p>
            <a:pPr>
              <a:lnSpc>
                <a:spcPct val="100000"/>
              </a:lnSpc>
            </a:pPr>
            <a:r>
              <a:rPr b="0" lang="en-GB" sz="1800" spc="-1" strike="noStrike">
                <a:solidFill>
                  <a:srgbClr val="000000"/>
                </a:solidFill>
                <a:latin typeface="Calibri"/>
                <a:ea typeface="DejaVu Sans"/>
              </a:rPr>
              <a:t>The files accepted are:</a:t>
            </a:r>
            <a:endParaRPr b="0" lang="en-GB" sz="1800" spc="-1" strike="noStrike">
              <a:latin typeface="Arial"/>
            </a:endParaRPr>
          </a:p>
          <a:p>
            <a:pPr>
              <a:lnSpc>
                <a:spcPct val="100000"/>
              </a:lnSpc>
            </a:pPr>
            <a:endParaRPr b="0" lang="en-GB" sz="1800" spc="-1" strike="noStrike">
              <a:latin typeface="Arial"/>
            </a:endParaRPr>
          </a:p>
          <a:p>
            <a:pPr marL="285840" indent="-285120">
              <a:lnSpc>
                <a:spcPct val="100000"/>
              </a:lnSpc>
              <a:buClr>
                <a:srgbClr val="000000"/>
              </a:buClr>
              <a:buFont typeface="StarSymbol"/>
              <a:buChar char="-"/>
            </a:pPr>
            <a:r>
              <a:rPr b="0" lang="en-GB" sz="1800" spc="-1" strike="noStrike">
                <a:solidFill>
                  <a:srgbClr val="000000"/>
                </a:solidFill>
                <a:latin typeface="Calibri"/>
                <a:ea typeface="DejaVu Sans"/>
              </a:rPr>
              <a:t>Collada (.dae)</a:t>
            </a:r>
            <a:endParaRPr b="0" lang="en-GB" sz="1800" spc="-1" strike="noStrike">
              <a:latin typeface="Arial"/>
            </a:endParaRPr>
          </a:p>
          <a:p>
            <a:pPr marL="285840" indent="-285120">
              <a:lnSpc>
                <a:spcPct val="100000"/>
              </a:lnSpc>
              <a:buClr>
                <a:srgbClr val="000000"/>
              </a:buClr>
              <a:buFont typeface="StarSymbol"/>
              <a:buChar char="-"/>
            </a:pPr>
            <a:r>
              <a:rPr b="0" lang="en-GB" sz="1800" spc="-1" strike="noStrike">
                <a:solidFill>
                  <a:srgbClr val="000000"/>
                </a:solidFill>
                <a:latin typeface="Calibri"/>
                <a:ea typeface="DejaVu Sans"/>
              </a:rPr>
              <a:t>Inventor or other </a:t>
            </a:r>
            <a:endParaRPr b="0" lang="en-GB" sz="1800" spc="-1" strike="noStrike">
              <a:latin typeface="Arial"/>
            </a:endParaRPr>
          </a:p>
          <a:p>
            <a:pPr marL="285840" indent="-285120">
              <a:lnSpc>
                <a:spcPct val="100000"/>
              </a:lnSpc>
              <a:buClr>
                <a:srgbClr val="000000"/>
              </a:buClr>
              <a:buFont typeface="StarSymbol"/>
              <a:buChar char="-"/>
            </a:pPr>
            <a:r>
              <a:rPr b="0" lang="en-GB" sz="1800" spc="-1" strike="noStrike">
                <a:solidFill>
                  <a:srgbClr val="000000"/>
                </a:solidFill>
                <a:latin typeface="Calibri"/>
                <a:ea typeface="DejaVu Sans"/>
              </a:rPr>
              <a:t>software in STL (.stl)</a:t>
            </a:r>
            <a:endParaRPr b="0" lang="en-GB" sz="1800" spc="-1" strike="noStrike">
              <a:latin typeface="Arial"/>
            </a:endParaRPr>
          </a:p>
        </p:txBody>
      </p:sp>
      <p:grpSp>
        <p:nvGrpSpPr>
          <p:cNvPr id="188" name="Group 5"/>
          <p:cNvGrpSpPr/>
          <p:nvPr/>
        </p:nvGrpSpPr>
        <p:grpSpPr>
          <a:xfrm>
            <a:off x="435240" y="3116520"/>
            <a:ext cx="2730600" cy="1531800"/>
            <a:chOff x="435240" y="3116520"/>
            <a:chExt cx="2730600" cy="1531800"/>
          </a:xfrm>
        </p:grpSpPr>
        <p:sp>
          <p:nvSpPr>
            <p:cNvPr id="189" name="CustomShape 6"/>
            <p:cNvSpPr/>
            <p:nvPr/>
          </p:nvSpPr>
          <p:spPr>
            <a:xfrm>
              <a:off x="435240" y="3116520"/>
              <a:ext cx="2730600" cy="1531800"/>
            </a:xfrm>
            <a:prstGeom prst="roundRect">
              <a:avLst>
                <a:gd name="adj" fmla="val 16667"/>
              </a:avLst>
            </a:prstGeom>
            <a:noFill/>
            <a:ln w="28440">
              <a:solidFill>
                <a:srgbClr val="7030a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endParaRPr b="0" lang="en-GB" sz="1800" spc="-1" strike="noStrike">
                <a:latin typeface="Arial"/>
              </a:endParaRPr>
            </a:p>
            <a:p>
              <a:pPr algn="ctr">
                <a:lnSpc>
                  <a:spcPct val="100000"/>
                </a:lnSpc>
              </a:pPr>
              <a:endParaRPr b="0" lang="en-GB" sz="1800" spc="-1" strike="noStrike">
                <a:latin typeface="Arial"/>
              </a:endParaRPr>
            </a:p>
            <a:p>
              <a:pPr algn="ctr">
                <a:lnSpc>
                  <a:spcPct val="100000"/>
                </a:lnSpc>
              </a:pPr>
              <a:endParaRPr b="0" lang="en-GB" sz="1800" spc="-1" strike="noStrike">
                <a:latin typeface="Arial"/>
              </a:endParaRPr>
            </a:p>
          </p:txBody>
        </p:sp>
        <p:sp>
          <p:nvSpPr>
            <p:cNvPr id="190" name="CustomShape 7"/>
            <p:cNvSpPr/>
            <p:nvPr/>
          </p:nvSpPr>
          <p:spPr>
            <a:xfrm>
              <a:off x="1264680" y="3168000"/>
              <a:ext cx="1159560" cy="456480"/>
            </a:xfrm>
            <a:prstGeom prst="rect">
              <a:avLst/>
            </a:prstGeom>
            <a:noFill/>
            <a:ln>
              <a:noFill/>
            </a:ln>
          </p:spPr>
          <p:style>
            <a:lnRef idx="0"/>
            <a:fillRef idx="0"/>
            <a:effectRef idx="0"/>
            <a:fontRef idx="minor"/>
          </p:style>
          <p:txBody>
            <a:bodyPr lIns="90000" rIns="90000" tIns="45000" bIns="45000"/>
            <a:p>
              <a:pPr>
                <a:lnSpc>
                  <a:spcPct val="100000"/>
                </a:lnSpc>
              </a:pPr>
              <a:r>
                <a:rPr b="0" lang="en-GB" sz="2400" spc="-1" strike="noStrike">
                  <a:solidFill>
                    <a:srgbClr val="000000"/>
                  </a:solidFill>
                  <a:latin typeface="Calibri"/>
                  <a:ea typeface="DejaVu Sans"/>
                </a:rPr>
                <a:t>VISUAL</a:t>
              </a:r>
              <a:endParaRPr b="0" lang="en-GB" sz="2400" spc="-1" strike="noStrike">
                <a:latin typeface="Arial"/>
              </a:endParaRPr>
            </a:p>
          </p:txBody>
        </p:sp>
        <p:sp>
          <p:nvSpPr>
            <p:cNvPr id="191" name="CustomShape 8"/>
            <p:cNvSpPr/>
            <p:nvPr/>
          </p:nvSpPr>
          <p:spPr>
            <a:xfrm>
              <a:off x="661680" y="3512880"/>
              <a:ext cx="2278080" cy="109692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000000"/>
                </a:buClr>
                <a:buFont typeface="Arial"/>
                <a:buChar char="•"/>
              </a:pPr>
              <a:r>
                <a:rPr b="0" lang="en-GB" sz="2200" spc="-1" strike="noStrike">
                  <a:solidFill>
                    <a:srgbClr val="000000"/>
                  </a:solidFill>
                  <a:latin typeface="Calibri"/>
                  <a:ea typeface="DejaVu Sans"/>
                </a:rPr>
                <a:t>Origin</a:t>
              </a:r>
              <a:endParaRPr b="0" lang="en-GB" sz="2200" spc="-1" strike="noStrike">
                <a:latin typeface="Arial"/>
              </a:endParaRPr>
            </a:p>
            <a:p>
              <a:pPr marL="343080" indent="-342360">
                <a:lnSpc>
                  <a:spcPct val="100000"/>
                </a:lnSpc>
                <a:buClr>
                  <a:srgbClr val="000000"/>
                </a:buClr>
                <a:buFont typeface="Arial"/>
                <a:buChar char="•"/>
              </a:pPr>
              <a:r>
                <a:rPr b="0" lang="en-GB" sz="2200" spc="-1" strike="noStrike" u="sng">
                  <a:solidFill>
                    <a:srgbClr val="000000"/>
                  </a:solidFill>
                  <a:uFillTx/>
                  <a:latin typeface="Calibri"/>
                  <a:ea typeface="DejaVu Sans"/>
                </a:rPr>
                <a:t>Geometry</a:t>
              </a:r>
              <a:endParaRPr b="0" lang="en-GB" sz="2200" spc="-1" strike="noStrike">
                <a:latin typeface="Arial"/>
              </a:endParaRPr>
            </a:p>
            <a:p>
              <a:pPr marL="343080" indent="-342360">
                <a:lnSpc>
                  <a:spcPct val="100000"/>
                </a:lnSpc>
                <a:buClr>
                  <a:srgbClr val="000000"/>
                </a:buClr>
                <a:buFont typeface="Arial"/>
                <a:buChar char="•"/>
              </a:pPr>
              <a:r>
                <a:rPr b="0" lang="en-GB" sz="2200" spc="-1" strike="noStrike">
                  <a:solidFill>
                    <a:srgbClr val="000000"/>
                  </a:solidFill>
                  <a:latin typeface="Calibri"/>
                  <a:ea typeface="DejaVu Sans"/>
                </a:rPr>
                <a:t>Material</a:t>
              </a:r>
              <a:endParaRPr b="0" lang="en-GB" sz="2200" spc="-1" strike="noStrike">
                <a:latin typeface="Arial"/>
              </a:endParaRPr>
            </a:p>
          </p:txBody>
        </p:sp>
      </p:grpSp>
    </p:spTree>
  </p:cSld>
  <p:timing>
    <p:tnLst>
      <p:par>
        <p:cTn id="68" dur="indefinite" restart="never" nodeType="tmRoot">
          <p:childTnLst>
            <p:seq>
              <p:cTn id="69"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400" spc="-1" strike="noStrike">
                <a:solidFill>
                  <a:srgbClr val="000000"/>
                </a:solidFill>
                <a:latin typeface="Calibri Light"/>
              </a:rPr>
              <a:t>Robot modelling</a:t>
            </a:r>
            <a:br/>
            <a:r>
              <a:rPr b="0" lang="en-GB" sz="3600" spc="-1" strike="noStrike">
                <a:solidFill>
                  <a:srgbClr val="000000"/>
                </a:solidFill>
                <a:latin typeface="Calibri Light"/>
              </a:rPr>
              <a:t>URDF Model – </a:t>
            </a:r>
            <a:r>
              <a:rPr b="0" lang="en-GB" sz="3600" spc="-1" strike="noStrike">
                <a:solidFill>
                  <a:srgbClr val="000000"/>
                </a:solidFill>
                <a:latin typeface="Calibri Light"/>
                <a:ea typeface="Calibri Light"/>
              </a:rPr>
              <a:t>Visual – material tag</a:t>
            </a:r>
            <a:endParaRPr b="0" lang="en-GB" sz="3600" spc="-1" strike="noStrike">
              <a:latin typeface="Arial"/>
            </a:endParaRPr>
          </a:p>
        </p:txBody>
      </p:sp>
      <p:sp>
        <p:nvSpPr>
          <p:cNvPr id="193" name="CustomShape 2"/>
          <p:cNvSpPr/>
          <p:nvPr/>
        </p:nvSpPr>
        <p:spPr>
          <a:xfrm>
            <a:off x="3027600" y="2141640"/>
            <a:ext cx="7405560" cy="43506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2200" spc="-1" strike="noStrike">
                <a:solidFill>
                  <a:srgbClr val="000000"/>
                </a:solidFill>
                <a:latin typeface="Calibri"/>
                <a:ea typeface="Calibri"/>
              </a:rPr>
              <a:t>&lt;link name=“base_link”&gt;</a:t>
            </a:r>
            <a:endParaRPr b="0" lang="en-GB" sz="2200" spc="-1" strike="noStrike">
              <a:latin typeface="Arial"/>
            </a:endParaRPr>
          </a:p>
          <a:p>
            <a:pPr>
              <a:lnSpc>
                <a:spcPct val="90000"/>
              </a:lnSpc>
              <a:spcBef>
                <a:spcPts val="1001"/>
              </a:spcBef>
            </a:pPr>
            <a:r>
              <a:rPr b="0" lang="en-GB" sz="2200" spc="-1" strike="noStrike">
                <a:solidFill>
                  <a:srgbClr val="000000"/>
                </a:solidFill>
                <a:latin typeface="Calibri"/>
                <a:ea typeface="Calibri"/>
              </a:rPr>
              <a:t>&lt;visual&gt;</a:t>
            </a:r>
            <a:endParaRPr b="0" lang="en-GB" sz="2200" spc="-1" strike="noStrike">
              <a:latin typeface="Arial"/>
            </a:endParaRPr>
          </a:p>
          <a:p>
            <a:pPr>
              <a:lnSpc>
                <a:spcPct val="90000"/>
              </a:lnSpc>
              <a:spcBef>
                <a:spcPts val="1001"/>
              </a:spcBef>
            </a:pPr>
            <a:r>
              <a:rPr b="0" lang="en-GB" sz="2200" spc="-1" strike="noStrike">
                <a:solidFill>
                  <a:srgbClr val="000000"/>
                </a:solidFill>
                <a:latin typeface="Calibri"/>
                <a:ea typeface="Calibri"/>
              </a:rPr>
              <a:t>     </a:t>
            </a:r>
            <a:r>
              <a:rPr b="0" lang="en-GB" sz="2200" spc="-1" strike="noStrike">
                <a:solidFill>
                  <a:srgbClr val="000000"/>
                </a:solidFill>
                <a:latin typeface="Calibri"/>
                <a:ea typeface="Calibri"/>
              </a:rPr>
              <a:t>&lt;origin xyz="0 0 0" rpy="0 0 0" /&gt;</a:t>
            </a:r>
            <a:endParaRPr b="0" lang="en-GB" sz="2200" spc="-1" strike="noStrike">
              <a:latin typeface="Arial"/>
            </a:endParaRPr>
          </a:p>
          <a:p>
            <a:pPr>
              <a:lnSpc>
                <a:spcPct val="90000"/>
              </a:lnSpc>
              <a:spcBef>
                <a:spcPts val="1001"/>
              </a:spcBef>
            </a:pPr>
            <a:r>
              <a:rPr b="0" lang="en-GB" sz="2200" spc="-1" strike="noStrike">
                <a:solidFill>
                  <a:srgbClr val="000000"/>
                </a:solidFill>
                <a:latin typeface="Calibri"/>
                <a:ea typeface="Calibri"/>
              </a:rPr>
              <a:t>     </a:t>
            </a:r>
            <a:r>
              <a:rPr b="0" lang="en-GB" sz="2200" spc="-1" strike="noStrike">
                <a:solidFill>
                  <a:srgbClr val="000000"/>
                </a:solidFill>
                <a:latin typeface="Calibri"/>
                <a:ea typeface="Calibri"/>
              </a:rPr>
              <a:t>&lt;geometry&gt;</a:t>
            </a:r>
            <a:endParaRPr b="0" lang="en-GB" sz="2200" spc="-1" strike="noStrike">
              <a:latin typeface="Arial"/>
            </a:endParaRPr>
          </a:p>
          <a:p>
            <a:pPr>
              <a:lnSpc>
                <a:spcPct val="90000"/>
              </a:lnSpc>
              <a:spcBef>
                <a:spcPts val="1001"/>
              </a:spcBef>
            </a:pPr>
            <a:r>
              <a:rPr b="0" lang="en-GB" sz="2200" spc="-1" strike="noStrike">
                <a:solidFill>
                  <a:srgbClr val="000000"/>
                </a:solidFill>
                <a:latin typeface="Calibri"/>
                <a:ea typeface="Calibri"/>
              </a:rPr>
              <a:t>   </a:t>
            </a:r>
            <a:r>
              <a:rPr b="0" lang="en-GB" sz="2200" spc="-1" strike="noStrike">
                <a:solidFill>
                  <a:srgbClr val="000000"/>
                </a:solidFill>
                <a:latin typeface="Calibri"/>
                <a:ea typeface="Calibri"/>
              </a:rPr>
              <a:t>&lt;mesh filename="package://urdf/meshes/model.dae"/&gt;</a:t>
            </a:r>
            <a:endParaRPr b="0" lang="en-GB" sz="2200" spc="-1" strike="noStrike">
              <a:latin typeface="Arial"/>
            </a:endParaRPr>
          </a:p>
          <a:p>
            <a:pPr>
              <a:lnSpc>
                <a:spcPct val="90000"/>
              </a:lnSpc>
              <a:spcBef>
                <a:spcPts val="1001"/>
              </a:spcBef>
            </a:pPr>
            <a:r>
              <a:rPr b="0" lang="en-GB" sz="2200" spc="-1" strike="noStrike">
                <a:solidFill>
                  <a:srgbClr val="000000"/>
                </a:solidFill>
                <a:latin typeface="Calibri"/>
                <a:ea typeface="Calibri"/>
              </a:rPr>
              <a:t>     </a:t>
            </a:r>
            <a:r>
              <a:rPr b="0" lang="en-GB" sz="2200" spc="-1" strike="noStrike">
                <a:solidFill>
                  <a:srgbClr val="000000"/>
                </a:solidFill>
                <a:latin typeface="Calibri"/>
                <a:ea typeface="Calibri"/>
              </a:rPr>
              <a:t>&lt;/geometry&gt;</a:t>
            </a:r>
            <a:endParaRPr b="0" lang="en-GB" sz="2200" spc="-1" strike="noStrike">
              <a:latin typeface="Arial"/>
            </a:endParaRPr>
          </a:p>
          <a:p>
            <a:pPr>
              <a:lnSpc>
                <a:spcPct val="90000"/>
              </a:lnSpc>
              <a:spcBef>
                <a:spcPts val="1001"/>
              </a:spcBef>
            </a:pPr>
            <a:r>
              <a:rPr b="0" lang="en-GB" sz="2200" spc="-1" strike="noStrike">
                <a:solidFill>
                  <a:srgbClr val="000000"/>
                </a:solidFill>
                <a:latin typeface="Calibri"/>
                <a:ea typeface="Calibri"/>
              </a:rPr>
              <a:t>     </a:t>
            </a:r>
            <a:r>
              <a:rPr b="0" lang="en-GB" sz="2200" spc="-1" strike="noStrike">
                <a:solidFill>
                  <a:srgbClr val="000000"/>
                </a:solidFill>
                <a:latin typeface="Calibri"/>
                <a:ea typeface="Calibri"/>
              </a:rPr>
              <a:t>&lt;material name="Cyan"&gt;</a:t>
            </a:r>
            <a:endParaRPr b="0" lang="en-GB" sz="2200" spc="-1" strike="noStrike">
              <a:latin typeface="Arial"/>
            </a:endParaRPr>
          </a:p>
          <a:p>
            <a:pPr>
              <a:lnSpc>
                <a:spcPct val="90000"/>
              </a:lnSpc>
              <a:spcBef>
                <a:spcPts val="1001"/>
              </a:spcBef>
            </a:pPr>
            <a:r>
              <a:rPr b="0" lang="en-GB" sz="2200" spc="-1" strike="noStrike">
                <a:solidFill>
                  <a:srgbClr val="000000"/>
                </a:solidFill>
                <a:latin typeface="Calibri"/>
                <a:ea typeface="Calibri"/>
              </a:rPr>
              <a:t>       </a:t>
            </a:r>
            <a:r>
              <a:rPr b="0" lang="en-GB" sz="2200" spc="-1" strike="noStrike">
                <a:solidFill>
                  <a:srgbClr val="000000"/>
                </a:solidFill>
                <a:latin typeface="Calibri"/>
                <a:ea typeface="Calibri"/>
              </a:rPr>
              <a:t>&lt;color rgba="0 1.0 1.0 1.0"/&gt;</a:t>
            </a:r>
            <a:endParaRPr b="0" lang="en-GB" sz="2200" spc="-1" strike="noStrike">
              <a:latin typeface="Arial"/>
            </a:endParaRPr>
          </a:p>
          <a:p>
            <a:pPr>
              <a:lnSpc>
                <a:spcPct val="90000"/>
              </a:lnSpc>
              <a:spcBef>
                <a:spcPts val="1001"/>
              </a:spcBef>
            </a:pPr>
            <a:r>
              <a:rPr b="0" lang="en-GB" sz="2200" spc="-1" strike="noStrike">
                <a:solidFill>
                  <a:srgbClr val="000000"/>
                </a:solidFill>
                <a:latin typeface="Calibri"/>
                <a:ea typeface="Calibri"/>
              </a:rPr>
              <a:t>     </a:t>
            </a:r>
            <a:r>
              <a:rPr b="0" lang="en-GB" sz="2200" spc="-1" strike="noStrike">
                <a:solidFill>
                  <a:srgbClr val="000000"/>
                </a:solidFill>
                <a:latin typeface="Calibri"/>
                <a:ea typeface="Calibri"/>
              </a:rPr>
              <a:t>&lt;/material&gt;</a:t>
            </a:r>
            <a:endParaRPr b="0" lang="en-GB" sz="2200" spc="-1" strike="noStrike">
              <a:latin typeface="Arial"/>
            </a:endParaRPr>
          </a:p>
          <a:p>
            <a:pPr>
              <a:lnSpc>
                <a:spcPct val="90000"/>
              </a:lnSpc>
              <a:spcBef>
                <a:spcPts val="1001"/>
              </a:spcBef>
            </a:pPr>
            <a:r>
              <a:rPr b="0" lang="en-GB" sz="2200" spc="-1" strike="noStrike">
                <a:solidFill>
                  <a:srgbClr val="000000"/>
                </a:solidFill>
                <a:latin typeface="Calibri"/>
                <a:ea typeface="Calibri"/>
              </a:rPr>
              <a:t>&lt;/visual&gt;</a:t>
            </a:r>
            <a:endParaRPr b="0" lang="en-GB" sz="2200" spc="-1" strike="noStrike">
              <a:latin typeface="Arial"/>
            </a:endParaRPr>
          </a:p>
          <a:p>
            <a:pPr>
              <a:lnSpc>
                <a:spcPct val="90000"/>
              </a:lnSpc>
              <a:spcBef>
                <a:spcPts val="1001"/>
              </a:spcBef>
            </a:pPr>
            <a:r>
              <a:rPr b="0" lang="en-GB" sz="2200" spc="-1" strike="noStrike">
                <a:solidFill>
                  <a:srgbClr val="000000"/>
                </a:solidFill>
                <a:latin typeface="Calibri"/>
                <a:ea typeface="Calibri"/>
              </a:rPr>
              <a:t>&lt;/link&gt;</a:t>
            </a:r>
            <a:endParaRPr b="0" lang="en-GB" sz="2200" spc="-1" strike="noStrike">
              <a:latin typeface="Arial"/>
            </a:endParaRPr>
          </a:p>
          <a:p>
            <a:pPr>
              <a:lnSpc>
                <a:spcPct val="90000"/>
              </a:lnSpc>
              <a:spcBef>
                <a:spcPts val="1001"/>
              </a:spcBef>
            </a:pPr>
            <a:endParaRPr b="0" lang="en-GB" sz="2200" spc="-1" strike="noStrike">
              <a:latin typeface="Arial"/>
            </a:endParaRPr>
          </a:p>
        </p:txBody>
      </p:sp>
      <p:sp>
        <p:nvSpPr>
          <p:cNvPr id="194" name="CustomShape 3"/>
          <p:cNvSpPr/>
          <p:nvPr/>
        </p:nvSpPr>
        <p:spPr>
          <a:xfrm>
            <a:off x="6556320" y="4608000"/>
            <a:ext cx="931320" cy="842040"/>
          </a:xfrm>
          <a:prstGeom prst="rightBrace">
            <a:avLst>
              <a:gd name="adj1" fmla="val 8333"/>
              <a:gd name="adj2" fmla="val 50000"/>
            </a:avLst>
          </a:prstGeom>
          <a:noFill/>
          <a:ln w="38160">
            <a:solidFill>
              <a:srgbClr val="7030a0"/>
            </a:solidFill>
            <a:round/>
          </a:ln>
        </p:spPr>
        <p:style>
          <a:lnRef idx="1">
            <a:schemeClr val="accent1"/>
          </a:lnRef>
          <a:fillRef idx="0">
            <a:schemeClr val="accent1"/>
          </a:fillRef>
          <a:effectRef idx="0">
            <a:schemeClr val="accent1"/>
          </a:effectRef>
          <a:fontRef idx="minor"/>
        </p:style>
      </p:sp>
      <p:sp>
        <p:nvSpPr>
          <p:cNvPr id="195" name="CustomShape 4"/>
          <p:cNvSpPr/>
          <p:nvPr/>
        </p:nvSpPr>
        <p:spPr>
          <a:xfrm>
            <a:off x="8064000" y="4680000"/>
            <a:ext cx="2237760" cy="60192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latin typeface="Arial"/>
              </a:rPr>
              <a:t>Materials can be: </a:t>
            </a:r>
            <a:endParaRPr b="0" lang="en-GB" sz="1800" spc="-1" strike="noStrike">
              <a:latin typeface="Arial"/>
            </a:endParaRPr>
          </a:p>
          <a:p>
            <a:pPr>
              <a:lnSpc>
                <a:spcPct val="100000"/>
              </a:lnSpc>
            </a:pPr>
            <a:r>
              <a:rPr b="0" lang="en-GB" sz="1800" spc="-1" strike="noStrike">
                <a:latin typeface="Arial"/>
              </a:rPr>
              <a:t>Colors, or textures.  </a:t>
            </a:r>
            <a:endParaRPr b="0" lang="en-GB" sz="1800" spc="-1" strike="noStrike">
              <a:latin typeface="Arial"/>
            </a:endParaRPr>
          </a:p>
        </p:txBody>
      </p:sp>
      <p:grpSp>
        <p:nvGrpSpPr>
          <p:cNvPr id="196" name="Group 5"/>
          <p:cNvGrpSpPr/>
          <p:nvPr/>
        </p:nvGrpSpPr>
        <p:grpSpPr>
          <a:xfrm>
            <a:off x="435600" y="3116880"/>
            <a:ext cx="2730600" cy="1531800"/>
            <a:chOff x="435600" y="3116880"/>
            <a:chExt cx="2730600" cy="1531800"/>
          </a:xfrm>
        </p:grpSpPr>
        <p:sp>
          <p:nvSpPr>
            <p:cNvPr id="197" name="CustomShape 6"/>
            <p:cNvSpPr/>
            <p:nvPr/>
          </p:nvSpPr>
          <p:spPr>
            <a:xfrm>
              <a:off x="435600" y="3116880"/>
              <a:ext cx="2730600" cy="1531800"/>
            </a:xfrm>
            <a:prstGeom prst="roundRect">
              <a:avLst>
                <a:gd name="adj" fmla="val 16667"/>
              </a:avLst>
            </a:prstGeom>
            <a:noFill/>
            <a:ln w="28440">
              <a:solidFill>
                <a:srgbClr val="7030a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endParaRPr b="0" lang="en-GB" sz="1800" spc="-1" strike="noStrike">
                <a:latin typeface="Arial"/>
              </a:endParaRPr>
            </a:p>
            <a:p>
              <a:pPr algn="ctr">
                <a:lnSpc>
                  <a:spcPct val="100000"/>
                </a:lnSpc>
              </a:pPr>
              <a:endParaRPr b="0" lang="en-GB" sz="1800" spc="-1" strike="noStrike">
                <a:latin typeface="Arial"/>
              </a:endParaRPr>
            </a:p>
            <a:p>
              <a:pPr algn="ctr">
                <a:lnSpc>
                  <a:spcPct val="100000"/>
                </a:lnSpc>
              </a:pPr>
              <a:endParaRPr b="0" lang="en-GB" sz="1800" spc="-1" strike="noStrike">
                <a:latin typeface="Arial"/>
              </a:endParaRPr>
            </a:p>
          </p:txBody>
        </p:sp>
        <p:sp>
          <p:nvSpPr>
            <p:cNvPr id="198" name="CustomShape 7"/>
            <p:cNvSpPr/>
            <p:nvPr/>
          </p:nvSpPr>
          <p:spPr>
            <a:xfrm>
              <a:off x="1265040" y="3168360"/>
              <a:ext cx="1159560" cy="456480"/>
            </a:xfrm>
            <a:prstGeom prst="rect">
              <a:avLst/>
            </a:prstGeom>
            <a:noFill/>
            <a:ln>
              <a:noFill/>
            </a:ln>
          </p:spPr>
          <p:style>
            <a:lnRef idx="0"/>
            <a:fillRef idx="0"/>
            <a:effectRef idx="0"/>
            <a:fontRef idx="minor"/>
          </p:style>
          <p:txBody>
            <a:bodyPr lIns="90000" rIns="90000" tIns="45000" bIns="45000"/>
            <a:p>
              <a:pPr>
                <a:lnSpc>
                  <a:spcPct val="100000"/>
                </a:lnSpc>
              </a:pPr>
              <a:r>
                <a:rPr b="0" lang="en-GB" sz="2400" spc="-1" strike="noStrike">
                  <a:solidFill>
                    <a:srgbClr val="000000"/>
                  </a:solidFill>
                  <a:latin typeface="Calibri"/>
                  <a:ea typeface="DejaVu Sans"/>
                </a:rPr>
                <a:t>VISUAL</a:t>
              </a:r>
              <a:endParaRPr b="0" lang="en-GB" sz="2400" spc="-1" strike="noStrike">
                <a:latin typeface="Arial"/>
              </a:endParaRPr>
            </a:p>
          </p:txBody>
        </p:sp>
        <p:sp>
          <p:nvSpPr>
            <p:cNvPr id="199" name="CustomShape 8"/>
            <p:cNvSpPr/>
            <p:nvPr/>
          </p:nvSpPr>
          <p:spPr>
            <a:xfrm>
              <a:off x="662040" y="3513240"/>
              <a:ext cx="2278080" cy="109692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000000"/>
                </a:buClr>
                <a:buFont typeface="Arial"/>
                <a:buChar char="•"/>
              </a:pPr>
              <a:r>
                <a:rPr b="0" lang="en-GB" sz="2200" spc="-1" strike="noStrike">
                  <a:solidFill>
                    <a:srgbClr val="000000"/>
                  </a:solidFill>
                  <a:latin typeface="Calibri"/>
                  <a:ea typeface="DejaVu Sans"/>
                </a:rPr>
                <a:t>Origin</a:t>
              </a:r>
              <a:endParaRPr b="0" lang="en-GB" sz="2200" spc="-1" strike="noStrike">
                <a:latin typeface="Arial"/>
              </a:endParaRPr>
            </a:p>
            <a:p>
              <a:pPr marL="343080" indent="-342360">
                <a:lnSpc>
                  <a:spcPct val="100000"/>
                </a:lnSpc>
                <a:buClr>
                  <a:srgbClr val="000000"/>
                </a:buClr>
                <a:buFont typeface="Arial"/>
                <a:buChar char="•"/>
              </a:pPr>
              <a:r>
                <a:rPr b="0" lang="en-GB" sz="2200" spc="-1" strike="noStrike" u="sng">
                  <a:solidFill>
                    <a:srgbClr val="000000"/>
                  </a:solidFill>
                  <a:uFillTx/>
                  <a:latin typeface="Calibri"/>
                  <a:ea typeface="DejaVu Sans"/>
                </a:rPr>
                <a:t>Geometry</a:t>
              </a:r>
              <a:endParaRPr b="0" lang="en-GB" sz="2200" spc="-1" strike="noStrike">
                <a:latin typeface="Arial"/>
              </a:endParaRPr>
            </a:p>
            <a:p>
              <a:pPr marL="343080" indent="-342360">
                <a:lnSpc>
                  <a:spcPct val="100000"/>
                </a:lnSpc>
                <a:buClr>
                  <a:srgbClr val="000000"/>
                </a:buClr>
                <a:buFont typeface="Arial"/>
                <a:buChar char="•"/>
              </a:pPr>
              <a:r>
                <a:rPr b="0" lang="en-GB" sz="2200" spc="-1" strike="noStrike">
                  <a:solidFill>
                    <a:srgbClr val="000000"/>
                  </a:solidFill>
                  <a:latin typeface="Calibri"/>
                  <a:ea typeface="DejaVu Sans"/>
                </a:rPr>
                <a:t>Material</a:t>
              </a:r>
              <a:endParaRPr b="0" lang="en-GB" sz="2200" spc="-1" strike="noStrike">
                <a:latin typeface="Arial"/>
              </a:endParaRPr>
            </a:p>
          </p:txBody>
        </p:sp>
      </p:grpSp>
    </p:spTree>
  </p:cSld>
  <p:timing>
    <p:tnLst>
      <p:par>
        <p:cTn id="70" dur="indefinite" restart="never" nodeType="tmRoot">
          <p:childTnLst>
            <p:seq>
              <p:cTn id="71"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rPr>
              <a:t>Robot modelling</a:t>
            </a:r>
            <a:br/>
            <a:r>
              <a:rPr b="0" lang="en-GB" sz="3600" spc="-1" strike="noStrike">
                <a:solidFill>
                  <a:srgbClr val="000000"/>
                </a:solidFill>
                <a:latin typeface="Calibri Light"/>
              </a:rPr>
              <a:t>URDF Model – </a:t>
            </a:r>
            <a:r>
              <a:rPr b="0" lang="en-GB" sz="3600" spc="-1" strike="noStrike">
                <a:solidFill>
                  <a:srgbClr val="000000"/>
                </a:solidFill>
                <a:latin typeface="Calibri Light"/>
                <a:ea typeface="Calibri Light"/>
              </a:rPr>
              <a:t>Collision </a:t>
            </a:r>
            <a:endParaRPr b="0" lang="en-GB" sz="3600" spc="-1" strike="noStrike">
              <a:latin typeface="Arial"/>
            </a:endParaRPr>
          </a:p>
        </p:txBody>
      </p:sp>
      <p:sp>
        <p:nvSpPr>
          <p:cNvPr id="201" name="CustomShape 2"/>
          <p:cNvSpPr/>
          <p:nvPr/>
        </p:nvSpPr>
        <p:spPr>
          <a:xfrm>
            <a:off x="4088520" y="2394000"/>
            <a:ext cx="4863960" cy="435060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pPr>
            <a:r>
              <a:rPr b="0" lang="en-GB" sz="2400" spc="-1" strike="noStrike">
                <a:solidFill>
                  <a:srgbClr val="000000"/>
                </a:solidFill>
                <a:latin typeface="Calibri"/>
                <a:ea typeface="Calibri"/>
              </a:rPr>
              <a:t>&lt;collision&gt;</a:t>
            </a:r>
            <a:endParaRPr b="0" lang="en-GB" sz="2400" spc="-1" strike="noStrike">
              <a:latin typeface="Arial"/>
            </a:endParaRPr>
          </a:p>
          <a:p>
            <a:pPr marL="228600" indent="-227880">
              <a:lnSpc>
                <a:spcPct val="90000"/>
              </a:lnSpc>
              <a:spcBef>
                <a:spcPts val="1001"/>
              </a:spcBef>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&lt;origin xyz="0 0 0" rpy="0 0 0"/&gt;</a:t>
            </a:r>
            <a:endParaRPr b="0" lang="en-GB" sz="2400" spc="-1" strike="noStrike">
              <a:latin typeface="Arial"/>
            </a:endParaRPr>
          </a:p>
          <a:p>
            <a:pPr marL="228600" indent="-227880">
              <a:lnSpc>
                <a:spcPct val="90000"/>
              </a:lnSpc>
              <a:spcBef>
                <a:spcPts val="1001"/>
              </a:spcBef>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&lt;geometry&gt;</a:t>
            </a:r>
            <a:endParaRPr b="0" lang="en-GB" sz="2400" spc="-1" strike="noStrike">
              <a:latin typeface="Arial"/>
            </a:endParaRPr>
          </a:p>
          <a:p>
            <a:pPr marL="228600" indent="-227880">
              <a:lnSpc>
                <a:spcPct val="90000"/>
              </a:lnSpc>
              <a:spcBef>
                <a:spcPts val="1001"/>
              </a:spcBef>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&lt;cylinder radius="1" length="0.5"/&gt;</a:t>
            </a:r>
            <a:endParaRPr b="0" lang="en-GB" sz="2400" spc="-1" strike="noStrike">
              <a:latin typeface="Arial"/>
            </a:endParaRPr>
          </a:p>
          <a:p>
            <a:pPr marL="228600" indent="-227880">
              <a:lnSpc>
                <a:spcPct val="90000"/>
              </a:lnSpc>
              <a:spcBef>
                <a:spcPts val="1001"/>
              </a:spcBef>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&lt;/geometry&gt;</a:t>
            </a:r>
            <a:endParaRPr b="0" lang="en-GB" sz="2400" spc="-1" strike="noStrike">
              <a:latin typeface="Arial"/>
            </a:endParaRPr>
          </a:p>
          <a:p>
            <a:pPr marL="228600" indent="-227880">
              <a:lnSpc>
                <a:spcPct val="90000"/>
              </a:lnSpc>
              <a:spcBef>
                <a:spcPts val="1001"/>
              </a:spcBef>
            </a:pPr>
            <a:r>
              <a:rPr b="0" lang="en-GB" sz="2400" spc="-1" strike="noStrike">
                <a:solidFill>
                  <a:srgbClr val="000000"/>
                </a:solidFill>
                <a:latin typeface="Calibri"/>
                <a:ea typeface="Calibri"/>
              </a:rPr>
              <a:t>&lt;/collision&gt;</a:t>
            </a:r>
            <a:endParaRPr b="0" lang="en-GB" sz="2400" spc="-1" strike="noStrike">
              <a:latin typeface="Arial"/>
            </a:endParaRPr>
          </a:p>
        </p:txBody>
      </p:sp>
      <p:grpSp>
        <p:nvGrpSpPr>
          <p:cNvPr id="202" name="Group 3"/>
          <p:cNvGrpSpPr/>
          <p:nvPr/>
        </p:nvGrpSpPr>
        <p:grpSpPr>
          <a:xfrm>
            <a:off x="482760" y="3147840"/>
            <a:ext cx="2756160" cy="1531800"/>
            <a:chOff x="482760" y="3147840"/>
            <a:chExt cx="2756160" cy="1531800"/>
          </a:xfrm>
        </p:grpSpPr>
        <p:sp>
          <p:nvSpPr>
            <p:cNvPr id="203" name="CustomShape 4"/>
            <p:cNvSpPr/>
            <p:nvPr/>
          </p:nvSpPr>
          <p:spPr>
            <a:xfrm>
              <a:off x="482760" y="3147840"/>
              <a:ext cx="2756160" cy="1531800"/>
            </a:xfrm>
            <a:prstGeom prst="roundRect">
              <a:avLst>
                <a:gd name="adj" fmla="val 16667"/>
              </a:avLst>
            </a:prstGeom>
            <a:noFill/>
            <a:ln w="28440">
              <a:solidFill>
                <a:schemeClr val="accent4"/>
              </a:solidFill>
              <a:round/>
            </a:ln>
          </p:spPr>
          <p:style>
            <a:lnRef idx="2">
              <a:schemeClr val="accent1">
                <a:shade val="50000"/>
              </a:schemeClr>
            </a:lnRef>
            <a:fillRef idx="1">
              <a:schemeClr val="accent1"/>
            </a:fillRef>
            <a:effectRef idx="0">
              <a:schemeClr val="accent1"/>
            </a:effectRef>
            <a:fontRef idx="minor"/>
          </p:style>
        </p:sp>
        <p:sp>
          <p:nvSpPr>
            <p:cNvPr id="204" name="CustomShape 5"/>
            <p:cNvSpPr/>
            <p:nvPr/>
          </p:nvSpPr>
          <p:spPr>
            <a:xfrm>
              <a:off x="1077480" y="3199680"/>
              <a:ext cx="1553400" cy="456480"/>
            </a:xfrm>
            <a:prstGeom prst="rect">
              <a:avLst/>
            </a:prstGeom>
            <a:noFill/>
            <a:ln>
              <a:noFill/>
            </a:ln>
          </p:spPr>
          <p:style>
            <a:lnRef idx="0"/>
            <a:fillRef idx="0"/>
            <a:effectRef idx="0"/>
            <a:fontRef idx="minor"/>
          </p:style>
          <p:txBody>
            <a:bodyPr lIns="90000" rIns="90000" tIns="45000" bIns="45000"/>
            <a:p>
              <a:pPr>
                <a:lnSpc>
                  <a:spcPct val="100000"/>
                </a:lnSpc>
              </a:pPr>
              <a:r>
                <a:rPr b="0" lang="en-GB" sz="2400" spc="-1" strike="noStrike">
                  <a:solidFill>
                    <a:srgbClr val="000000"/>
                  </a:solidFill>
                  <a:latin typeface="Calibri"/>
                  <a:ea typeface="DejaVu Sans"/>
                </a:rPr>
                <a:t>COLLISION</a:t>
              </a:r>
              <a:endParaRPr b="0" lang="en-GB" sz="2400" spc="-1" strike="noStrike">
                <a:latin typeface="Arial"/>
              </a:endParaRPr>
            </a:p>
          </p:txBody>
        </p:sp>
        <p:sp>
          <p:nvSpPr>
            <p:cNvPr id="205" name="CustomShape 6"/>
            <p:cNvSpPr/>
            <p:nvPr/>
          </p:nvSpPr>
          <p:spPr>
            <a:xfrm>
              <a:off x="837720" y="3527640"/>
              <a:ext cx="2299680" cy="76176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000000"/>
                </a:buClr>
                <a:buFont typeface="Arial"/>
                <a:buChar char="•"/>
              </a:pPr>
              <a:r>
                <a:rPr b="0" lang="en-GB" sz="2200" spc="-1" strike="noStrike">
                  <a:solidFill>
                    <a:srgbClr val="000000"/>
                  </a:solidFill>
                  <a:latin typeface="Calibri"/>
                  <a:ea typeface="DejaVu Sans"/>
                </a:rPr>
                <a:t>Origin</a:t>
              </a:r>
              <a:endParaRPr b="0" lang="en-GB" sz="2200" spc="-1" strike="noStrike">
                <a:latin typeface="Arial"/>
              </a:endParaRPr>
            </a:p>
            <a:p>
              <a:pPr marL="343080" indent="-342360">
                <a:lnSpc>
                  <a:spcPct val="100000"/>
                </a:lnSpc>
                <a:buClr>
                  <a:srgbClr val="000000"/>
                </a:buClr>
                <a:buFont typeface="Arial"/>
                <a:buChar char="•"/>
              </a:pPr>
              <a:r>
                <a:rPr b="0" lang="en-GB" sz="2200" spc="-1" strike="noStrike">
                  <a:solidFill>
                    <a:srgbClr val="000000"/>
                  </a:solidFill>
                  <a:latin typeface="Calibri"/>
                  <a:ea typeface="DejaVu Sans"/>
                </a:rPr>
                <a:t>Geometry</a:t>
              </a:r>
              <a:endParaRPr b="0" lang="en-GB" sz="2200" spc="-1" strike="noStrike">
                <a:latin typeface="Arial"/>
              </a:endParaRPr>
            </a:p>
          </p:txBody>
        </p:sp>
      </p:grpSp>
      <p:sp>
        <p:nvSpPr>
          <p:cNvPr id="206" name="CustomShape 7"/>
          <p:cNvSpPr/>
          <p:nvPr/>
        </p:nvSpPr>
        <p:spPr>
          <a:xfrm>
            <a:off x="7135560" y="3392280"/>
            <a:ext cx="1271520" cy="913680"/>
          </a:xfrm>
          <a:prstGeom prst="rightBrace">
            <a:avLst>
              <a:gd name="adj1" fmla="val 8333"/>
              <a:gd name="adj2" fmla="val 50000"/>
            </a:avLst>
          </a:prstGeom>
          <a:noFill/>
          <a:ln w="38160">
            <a:solidFill>
              <a:schemeClr val="accent4"/>
            </a:solidFill>
            <a:round/>
          </a:ln>
        </p:spPr>
        <p:style>
          <a:lnRef idx="1">
            <a:schemeClr val="accent1"/>
          </a:lnRef>
          <a:fillRef idx="0">
            <a:schemeClr val="accent1"/>
          </a:fillRef>
          <a:effectRef idx="0">
            <a:schemeClr val="accent1"/>
          </a:effectRef>
          <a:fontRef idx="minor"/>
        </p:style>
      </p:sp>
      <p:sp>
        <p:nvSpPr>
          <p:cNvPr id="207" name="CustomShape 8"/>
          <p:cNvSpPr/>
          <p:nvPr/>
        </p:nvSpPr>
        <p:spPr>
          <a:xfrm>
            <a:off x="8568000" y="3437640"/>
            <a:ext cx="3256200" cy="146160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800" spc="-1" strike="noStrike">
                <a:solidFill>
                  <a:srgbClr val="000000"/>
                </a:solidFill>
                <a:latin typeface="Calibri"/>
                <a:ea typeface="DejaVu Sans"/>
              </a:rPr>
              <a:t>This can be exactly the same as</a:t>
            </a:r>
            <a:endParaRPr b="0" lang="en-GB" sz="1800" spc="-1" strike="noStrike">
              <a:latin typeface="Arial"/>
            </a:endParaRPr>
          </a:p>
          <a:p>
            <a:pPr>
              <a:lnSpc>
                <a:spcPct val="100000"/>
              </a:lnSpc>
            </a:pPr>
            <a:r>
              <a:rPr b="0" lang="en-GB" sz="1800" spc="-1" strike="noStrike">
                <a:solidFill>
                  <a:srgbClr val="000000"/>
                </a:solidFill>
                <a:latin typeface="Calibri"/>
                <a:ea typeface="DejaVu Sans"/>
              </a:rPr>
              <a:t>The visual, but even when a 3D</a:t>
            </a:r>
            <a:endParaRPr b="0" lang="en-GB" sz="1800" spc="-1" strike="noStrike">
              <a:latin typeface="Arial"/>
            </a:endParaRPr>
          </a:p>
          <a:p>
            <a:pPr>
              <a:lnSpc>
                <a:spcPct val="100000"/>
              </a:lnSpc>
            </a:pPr>
            <a:r>
              <a:rPr b="0" lang="en-GB" sz="1800" spc="-1" strike="noStrike">
                <a:solidFill>
                  <a:srgbClr val="000000"/>
                </a:solidFill>
                <a:latin typeface="Calibri"/>
                <a:ea typeface="DejaVu Sans"/>
              </a:rPr>
              <a:t>Model is loaded to the visual, </a:t>
            </a:r>
            <a:endParaRPr b="0" lang="en-GB" sz="1800" spc="-1" strike="noStrike">
              <a:latin typeface="Arial"/>
            </a:endParaRPr>
          </a:p>
          <a:p>
            <a:pPr>
              <a:lnSpc>
                <a:spcPct val="100000"/>
              </a:lnSpc>
            </a:pPr>
            <a:r>
              <a:rPr b="0" lang="en-GB" sz="1800" spc="-1" strike="noStrike">
                <a:solidFill>
                  <a:srgbClr val="000000"/>
                </a:solidFill>
                <a:latin typeface="Calibri"/>
                <a:ea typeface="DejaVu Sans"/>
              </a:rPr>
              <a:t>the collision can remain a simple </a:t>
            </a:r>
            <a:endParaRPr b="0" lang="en-GB" sz="1800" spc="-1" strike="noStrike">
              <a:latin typeface="Arial"/>
            </a:endParaRPr>
          </a:p>
          <a:p>
            <a:pPr>
              <a:lnSpc>
                <a:spcPct val="100000"/>
              </a:lnSpc>
            </a:pPr>
            <a:r>
              <a:rPr b="0" lang="en-GB" sz="1800" spc="-1" strike="noStrike">
                <a:solidFill>
                  <a:srgbClr val="000000"/>
                </a:solidFill>
                <a:latin typeface="Calibri"/>
                <a:ea typeface="DejaVu Sans"/>
              </a:rPr>
              <a:t>geometric shape  </a:t>
            </a:r>
            <a:endParaRPr b="0" lang="en-GB" sz="1800" spc="-1" strike="noStrike">
              <a:latin typeface="Arial"/>
            </a:endParaRPr>
          </a:p>
        </p:txBody>
      </p:sp>
      <p:sp>
        <p:nvSpPr>
          <p:cNvPr id="208" name="CustomShape 9"/>
          <p:cNvSpPr/>
          <p:nvPr/>
        </p:nvSpPr>
        <p:spPr>
          <a:xfrm>
            <a:off x="4271760" y="2188080"/>
            <a:ext cx="168948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800" spc="-1" strike="noStrike">
                <a:solidFill>
                  <a:srgbClr val="000000"/>
                </a:solidFill>
                <a:latin typeface="Calibri"/>
                <a:ea typeface="DejaVu Sans"/>
              </a:rPr>
              <a:t>EXAMPLE CODE </a:t>
            </a:r>
            <a:endParaRPr b="0" lang="en-GB" sz="1800" spc="-1" strike="noStrike">
              <a:latin typeface="Arial"/>
            </a:endParaRPr>
          </a:p>
        </p:txBody>
      </p:sp>
    </p:spTree>
  </p:cSld>
  <p:timing>
    <p:tnLst>
      <p:par>
        <p:cTn id="72" dur="indefinite" restart="never" nodeType="tmRoot">
          <p:childTnLst>
            <p:seq>
              <p:cTn id="73"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09" name="Group 1"/>
          <p:cNvGrpSpPr/>
          <p:nvPr/>
        </p:nvGrpSpPr>
        <p:grpSpPr>
          <a:xfrm>
            <a:off x="384120" y="3204720"/>
            <a:ext cx="2730600" cy="1531800"/>
            <a:chOff x="384120" y="3204720"/>
            <a:chExt cx="2730600" cy="1531800"/>
          </a:xfrm>
        </p:grpSpPr>
        <p:sp>
          <p:nvSpPr>
            <p:cNvPr id="210" name="CustomShape 2"/>
            <p:cNvSpPr/>
            <p:nvPr/>
          </p:nvSpPr>
          <p:spPr>
            <a:xfrm>
              <a:off x="384120" y="3204720"/>
              <a:ext cx="2730600" cy="1531800"/>
            </a:xfrm>
            <a:prstGeom prst="roundRect">
              <a:avLst>
                <a:gd name="adj" fmla="val 16667"/>
              </a:avLst>
            </a:prstGeom>
            <a:noFill/>
            <a:ln w="28440">
              <a:solidFill>
                <a:schemeClr val="accent6"/>
              </a:solidFill>
              <a:round/>
            </a:ln>
          </p:spPr>
          <p:style>
            <a:lnRef idx="2">
              <a:schemeClr val="accent1">
                <a:shade val="50000"/>
              </a:schemeClr>
            </a:lnRef>
            <a:fillRef idx="1">
              <a:schemeClr val="accent1"/>
            </a:fillRef>
            <a:effectRef idx="0">
              <a:schemeClr val="accent1"/>
            </a:effectRef>
            <a:fontRef idx="minor"/>
          </p:style>
        </p:sp>
        <p:sp>
          <p:nvSpPr>
            <p:cNvPr id="211" name="CustomShape 3"/>
            <p:cNvSpPr/>
            <p:nvPr/>
          </p:nvSpPr>
          <p:spPr>
            <a:xfrm>
              <a:off x="1094760" y="3249360"/>
              <a:ext cx="1585440" cy="456480"/>
            </a:xfrm>
            <a:prstGeom prst="rect">
              <a:avLst/>
            </a:prstGeom>
            <a:noFill/>
            <a:ln>
              <a:noFill/>
            </a:ln>
          </p:spPr>
          <p:style>
            <a:lnRef idx="0"/>
            <a:fillRef idx="0"/>
            <a:effectRef idx="0"/>
            <a:fontRef idx="minor"/>
          </p:style>
          <p:txBody>
            <a:bodyPr lIns="90000" rIns="90000" tIns="45000" bIns="45000"/>
            <a:p>
              <a:pPr>
                <a:lnSpc>
                  <a:spcPct val="100000"/>
                </a:lnSpc>
              </a:pPr>
              <a:r>
                <a:rPr b="0" lang="en-GB" sz="2400" spc="-1" strike="noStrike">
                  <a:solidFill>
                    <a:srgbClr val="000000"/>
                  </a:solidFill>
                  <a:latin typeface="Calibri"/>
                  <a:ea typeface="DejaVu Sans"/>
                </a:rPr>
                <a:t>INERTIAL</a:t>
              </a:r>
              <a:endParaRPr b="0" lang="en-GB" sz="2400" spc="-1" strike="noStrike">
                <a:latin typeface="Arial"/>
              </a:endParaRPr>
            </a:p>
          </p:txBody>
        </p:sp>
        <p:sp>
          <p:nvSpPr>
            <p:cNvPr id="212" name="CustomShape 4"/>
            <p:cNvSpPr/>
            <p:nvPr/>
          </p:nvSpPr>
          <p:spPr>
            <a:xfrm>
              <a:off x="610200" y="3582360"/>
              <a:ext cx="2278080" cy="109692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000000"/>
                </a:buClr>
                <a:buFont typeface="Arial"/>
                <a:buChar char="•"/>
              </a:pPr>
              <a:r>
                <a:rPr b="0" lang="en-GB" sz="2200" spc="-1" strike="noStrike">
                  <a:solidFill>
                    <a:srgbClr val="000000"/>
                  </a:solidFill>
                  <a:latin typeface="Calibri"/>
                  <a:ea typeface="DejaVu Sans"/>
                </a:rPr>
                <a:t>Mass</a:t>
              </a:r>
              <a:endParaRPr b="0" lang="en-GB" sz="2200" spc="-1" strike="noStrike">
                <a:latin typeface="Arial"/>
              </a:endParaRPr>
            </a:p>
            <a:p>
              <a:pPr marL="343080" indent="-342360">
                <a:lnSpc>
                  <a:spcPct val="100000"/>
                </a:lnSpc>
                <a:buClr>
                  <a:srgbClr val="000000"/>
                </a:buClr>
                <a:buFont typeface="Arial"/>
                <a:buChar char="•"/>
              </a:pPr>
              <a:r>
                <a:rPr b="0" lang="en-GB" sz="2200" spc="-1" strike="noStrike">
                  <a:solidFill>
                    <a:srgbClr val="000000"/>
                  </a:solidFill>
                  <a:latin typeface="Calibri"/>
                  <a:ea typeface="DejaVu Sans"/>
                </a:rPr>
                <a:t>Rotational inertia matrix</a:t>
              </a:r>
              <a:endParaRPr b="0" lang="en-GB" sz="2200" spc="-1" strike="noStrike">
                <a:latin typeface="Arial"/>
              </a:endParaRPr>
            </a:p>
          </p:txBody>
        </p:sp>
      </p:grpSp>
      <p:sp>
        <p:nvSpPr>
          <p:cNvPr id="213" name="CustomShape 5"/>
          <p:cNvSpPr/>
          <p:nvPr/>
        </p:nvSpPr>
        <p:spPr>
          <a:xfrm>
            <a:off x="1749600" y="517680"/>
            <a:ext cx="765576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ea typeface="DejaVu Sans"/>
              </a:rPr>
              <a:t>Robot modelling</a:t>
            </a:r>
            <a:br/>
            <a:r>
              <a:rPr b="0" lang="en-GB" sz="3600" spc="-1" strike="noStrike">
                <a:solidFill>
                  <a:srgbClr val="000000"/>
                </a:solidFill>
                <a:latin typeface="Calibri Light"/>
                <a:ea typeface="DejaVu Sans"/>
              </a:rPr>
              <a:t>URDF Model – </a:t>
            </a:r>
            <a:r>
              <a:rPr b="0" lang="en-GB" sz="3600" spc="-1" strike="noStrike">
                <a:solidFill>
                  <a:srgbClr val="000000"/>
                </a:solidFill>
                <a:latin typeface="Calibri Light"/>
                <a:ea typeface="Calibri Light"/>
              </a:rPr>
              <a:t>Inertial </a:t>
            </a:r>
            <a:endParaRPr b="0" lang="en-GB" sz="3600" spc="-1" strike="noStrike">
              <a:latin typeface="Arial"/>
            </a:endParaRPr>
          </a:p>
        </p:txBody>
      </p:sp>
      <p:sp>
        <p:nvSpPr>
          <p:cNvPr id="214" name="CustomShape 6"/>
          <p:cNvSpPr/>
          <p:nvPr/>
        </p:nvSpPr>
        <p:spPr>
          <a:xfrm>
            <a:off x="3391560" y="2797200"/>
            <a:ext cx="5543640" cy="293472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2400" spc="-1" strike="noStrike">
                <a:solidFill>
                  <a:srgbClr val="000000"/>
                </a:solidFill>
                <a:latin typeface="Calibri"/>
                <a:ea typeface="DejaVu Sans"/>
              </a:rPr>
              <a:t>&lt;inertial&gt; </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DejaVu Sans"/>
              </a:rPr>
              <a:t>&lt;mass value=</a:t>
            </a:r>
            <a:r>
              <a:rPr b="0" lang="en-GB" sz="2400" spc="-1" strike="noStrike">
                <a:solidFill>
                  <a:srgbClr val="004080"/>
                </a:solidFill>
                <a:latin typeface="Calibri"/>
                <a:ea typeface="DejaVu Sans"/>
              </a:rPr>
              <a:t>"10"</a:t>
            </a:r>
            <a:r>
              <a:rPr b="0" lang="en-GB" sz="2400" spc="-1" strike="noStrike">
                <a:solidFill>
                  <a:srgbClr val="000000"/>
                </a:solidFill>
                <a:latin typeface="Calibri"/>
                <a:ea typeface="DejaVu Sans"/>
              </a:rPr>
              <a:t>/&gt; </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DejaVu Sans"/>
              </a:rPr>
              <a:t>&lt;inertia ixx=</a:t>
            </a:r>
            <a:r>
              <a:rPr b="0" lang="en-GB" sz="2400" spc="-1" strike="noStrike">
                <a:solidFill>
                  <a:srgbClr val="004080"/>
                </a:solidFill>
                <a:latin typeface="Calibri"/>
                <a:ea typeface="DejaVu Sans"/>
              </a:rPr>
              <a:t>"0.4"</a:t>
            </a:r>
            <a:r>
              <a:rPr b="0" lang="en-GB" sz="2400" spc="-1" strike="noStrike">
                <a:solidFill>
                  <a:srgbClr val="000000"/>
                </a:solidFill>
                <a:latin typeface="Calibri"/>
                <a:ea typeface="DejaVu Sans"/>
              </a:rPr>
              <a:t> ixy=</a:t>
            </a:r>
            <a:r>
              <a:rPr b="0" lang="en-GB" sz="2400" spc="-1" strike="noStrike">
                <a:solidFill>
                  <a:srgbClr val="004080"/>
                </a:solidFill>
                <a:latin typeface="Calibri"/>
                <a:ea typeface="DejaVu Sans"/>
              </a:rPr>
              <a:t>"0.0"</a:t>
            </a:r>
            <a:r>
              <a:rPr b="0" lang="en-GB" sz="2400" spc="-1" strike="noStrike">
                <a:solidFill>
                  <a:srgbClr val="000000"/>
                </a:solidFill>
                <a:latin typeface="Calibri"/>
                <a:ea typeface="DejaVu Sans"/>
              </a:rPr>
              <a:t> ixz=</a:t>
            </a:r>
            <a:r>
              <a:rPr b="0" lang="en-GB" sz="2400" spc="-1" strike="noStrike">
                <a:solidFill>
                  <a:srgbClr val="004080"/>
                </a:solidFill>
                <a:latin typeface="Calibri"/>
                <a:ea typeface="DejaVu Sans"/>
              </a:rPr>
              <a:t>"0.0"</a:t>
            </a:r>
            <a:r>
              <a:rPr b="0" lang="en-GB" sz="2400" spc="-1" strike="noStrike">
                <a:solidFill>
                  <a:srgbClr val="000000"/>
                </a:solidFill>
                <a:latin typeface="Calibri"/>
                <a:ea typeface="DejaVu Sans"/>
              </a:rPr>
              <a:t>          iyy=</a:t>
            </a:r>
            <a:r>
              <a:rPr b="0" lang="en-GB" sz="2400" spc="-1" strike="noStrike">
                <a:solidFill>
                  <a:srgbClr val="004080"/>
                </a:solidFill>
                <a:latin typeface="Calibri"/>
                <a:ea typeface="DejaVu Sans"/>
              </a:rPr>
              <a:t>"0.4"</a:t>
            </a:r>
            <a:r>
              <a:rPr b="0" lang="en-GB" sz="2400" spc="-1" strike="noStrike">
                <a:solidFill>
                  <a:srgbClr val="000000"/>
                </a:solidFill>
                <a:latin typeface="Calibri"/>
                <a:ea typeface="DejaVu Sans"/>
              </a:rPr>
              <a:t> iyz=</a:t>
            </a:r>
            <a:r>
              <a:rPr b="0" lang="en-GB" sz="2400" spc="-1" strike="noStrike">
                <a:solidFill>
                  <a:srgbClr val="004080"/>
                </a:solidFill>
                <a:latin typeface="Calibri"/>
                <a:ea typeface="DejaVu Sans"/>
              </a:rPr>
              <a:t>"0.0"</a:t>
            </a:r>
            <a:r>
              <a:rPr b="0" lang="en-GB" sz="2400" spc="-1" strike="noStrike">
                <a:solidFill>
                  <a:srgbClr val="000000"/>
                </a:solidFill>
                <a:latin typeface="Calibri"/>
                <a:ea typeface="DejaVu Sans"/>
              </a:rPr>
              <a:t> izz=</a:t>
            </a:r>
            <a:r>
              <a:rPr b="0" lang="en-GB" sz="2400" spc="-1" strike="noStrike">
                <a:solidFill>
                  <a:srgbClr val="004080"/>
                </a:solidFill>
                <a:latin typeface="Calibri"/>
                <a:ea typeface="DejaVu Sans"/>
              </a:rPr>
              <a:t>"0.2"</a:t>
            </a:r>
            <a:r>
              <a:rPr b="0" lang="en-GB" sz="2400" spc="-1" strike="noStrike">
                <a:solidFill>
                  <a:srgbClr val="000000"/>
                </a:solidFill>
                <a:latin typeface="Calibri"/>
                <a:ea typeface="DejaVu Sans"/>
              </a:rPr>
              <a:t>/&gt; </a:t>
            </a:r>
            <a:endParaRPr b="0" lang="en-GB" sz="2400" spc="-1" strike="noStrike">
              <a:latin typeface="Arial"/>
            </a:endParaRPr>
          </a:p>
          <a:p>
            <a:pPr>
              <a:lnSpc>
                <a:spcPct val="90000"/>
              </a:lnSpc>
              <a:spcBef>
                <a:spcPts val="1001"/>
              </a:spcBef>
            </a:pPr>
            <a:r>
              <a:rPr b="0" lang="en-GB" sz="2400" spc="-1" strike="noStrike">
                <a:solidFill>
                  <a:srgbClr val="000000"/>
                </a:solidFill>
                <a:latin typeface="Calibri"/>
                <a:ea typeface="DejaVu Sans"/>
              </a:rPr>
              <a:t>&lt;/inertial&gt;</a:t>
            </a:r>
            <a:endParaRPr b="0" lang="en-GB" sz="2400" spc="-1" strike="noStrike">
              <a:latin typeface="Arial"/>
            </a:endParaRPr>
          </a:p>
        </p:txBody>
      </p:sp>
      <p:sp>
        <p:nvSpPr>
          <p:cNvPr id="215" name="CustomShape 7"/>
          <p:cNvSpPr/>
          <p:nvPr/>
        </p:nvSpPr>
        <p:spPr>
          <a:xfrm>
            <a:off x="2349360" y="5622120"/>
            <a:ext cx="7259760" cy="88236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GB" sz="2800" spc="-1" strike="noStrike" u="sng">
                <a:solidFill>
                  <a:srgbClr val="385623"/>
                </a:solidFill>
                <a:uFillTx/>
                <a:latin typeface="Calibri"/>
                <a:ea typeface="DejaVu Sans"/>
              </a:rPr>
              <a:t>Look for list of moments of inertia for reference </a:t>
            </a:r>
            <a:endParaRPr b="0" lang="en-GB" sz="2800" spc="-1" strike="noStrike">
              <a:latin typeface="Arial"/>
            </a:endParaRPr>
          </a:p>
          <a:p>
            <a:pPr algn="ctr">
              <a:lnSpc>
                <a:spcPct val="100000"/>
              </a:lnSpc>
            </a:pPr>
            <a:r>
              <a:rPr b="0" lang="en-GB" sz="2400" spc="-1" strike="noStrike">
                <a:solidFill>
                  <a:srgbClr val="385623"/>
                </a:solidFill>
                <a:latin typeface="Calibri"/>
                <a:ea typeface="DejaVu Sans"/>
              </a:rPr>
              <a:t> </a:t>
            </a:r>
            <a:r>
              <a:rPr b="0" lang="en-GB" sz="2400" spc="-1" strike="noStrike">
                <a:solidFill>
                  <a:srgbClr val="385623"/>
                </a:solidFill>
                <a:latin typeface="Calibri"/>
                <a:ea typeface="DejaVu Sans"/>
              </a:rPr>
              <a:t>(some links will be added to the cheat sheet)</a:t>
            </a:r>
            <a:endParaRPr b="0" lang="en-GB" sz="2400" spc="-1" strike="noStrike">
              <a:latin typeface="Arial"/>
            </a:endParaRPr>
          </a:p>
        </p:txBody>
      </p:sp>
      <p:sp>
        <p:nvSpPr>
          <p:cNvPr id="216" name="CustomShape 8"/>
          <p:cNvSpPr/>
          <p:nvPr/>
        </p:nvSpPr>
        <p:spPr>
          <a:xfrm>
            <a:off x="8935560" y="2592000"/>
            <a:ext cx="2872080" cy="2735640"/>
          </a:xfrm>
          <a:custGeom>
            <a:avLst/>
            <a:gdLst/>
            <a:ahLst/>
            <a:rect l="l" t="t" r="r" b="b"/>
            <a:pathLst>
              <a:path w="7981" h="7601">
                <a:moveTo>
                  <a:pt x="1266" y="0"/>
                </a:moveTo>
                <a:cubicBezTo>
                  <a:pt x="633" y="0"/>
                  <a:pt x="0" y="633"/>
                  <a:pt x="0" y="1266"/>
                </a:cubicBezTo>
                <a:lnTo>
                  <a:pt x="0" y="6334"/>
                </a:lnTo>
                <a:cubicBezTo>
                  <a:pt x="0" y="6967"/>
                  <a:pt x="633" y="7600"/>
                  <a:pt x="1266" y="7600"/>
                </a:cubicBezTo>
                <a:lnTo>
                  <a:pt x="6713" y="7600"/>
                </a:lnTo>
                <a:cubicBezTo>
                  <a:pt x="7346" y="7600"/>
                  <a:pt x="7980" y="6967"/>
                  <a:pt x="7980" y="6334"/>
                </a:cubicBezTo>
                <a:lnTo>
                  <a:pt x="7980" y="1266"/>
                </a:lnTo>
                <a:cubicBezTo>
                  <a:pt x="7980" y="633"/>
                  <a:pt x="7346" y="0"/>
                  <a:pt x="6713" y="0"/>
                </a:cubicBezTo>
                <a:lnTo>
                  <a:pt x="1266" y="0"/>
                </a:lnTo>
              </a:path>
            </a:pathLst>
          </a:custGeom>
          <a:noFill/>
          <a:ln w="38160">
            <a:solidFill>
              <a:srgbClr val="579835"/>
            </a:solidFill>
            <a:round/>
          </a:ln>
        </p:spPr>
        <p:style>
          <a:lnRef idx="0"/>
          <a:fillRef idx="0"/>
          <a:effectRef idx="0"/>
          <a:fontRef idx="minor"/>
        </p:style>
      </p:sp>
      <p:sp>
        <p:nvSpPr>
          <p:cNvPr id="217" name="CustomShape 9"/>
          <p:cNvSpPr/>
          <p:nvPr/>
        </p:nvSpPr>
        <p:spPr>
          <a:xfrm>
            <a:off x="9288000" y="2304000"/>
            <a:ext cx="815760" cy="345960"/>
          </a:xfrm>
          <a:prstGeom prst="rect">
            <a:avLst/>
          </a:prstGeom>
          <a:noFill/>
          <a:ln>
            <a:noFill/>
          </a:ln>
        </p:spPr>
        <p:style>
          <a:lnRef idx="0"/>
          <a:fillRef idx="0"/>
          <a:effectRef idx="0"/>
          <a:fontRef idx="minor"/>
        </p:style>
        <p:txBody>
          <a:bodyPr lIns="90000" rIns="90000" tIns="45000" bIns="45000"/>
          <a:p>
            <a:pPr>
              <a:lnSpc>
                <a:spcPct val="100000"/>
              </a:lnSpc>
            </a:pPr>
            <a:r>
              <a:rPr b="1" lang="en-GB" sz="1800" spc="-1" strike="noStrike">
                <a:solidFill>
                  <a:srgbClr val="407927"/>
                </a:solidFill>
                <a:latin typeface="Arial"/>
              </a:rPr>
              <a:t>NOTE</a:t>
            </a:r>
            <a:endParaRPr b="0" lang="en-GB" sz="1800" spc="-1" strike="noStrike">
              <a:latin typeface="Arial"/>
            </a:endParaRPr>
          </a:p>
        </p:txBody>
      </p:sp>
      <p:sp>
        <p:nvSpPr>
          <p:cNvPr id="218" name="CustomShape 10"/>
          <p:cNvSpPr/>
          <p:nvPr/>
        </p:nvSpPr>
        <p:spPr>
          <a:xfrm>
            <a:off x="8983440" y="2880000"/>
            <a:ext cx="2896200" cy="2517840"/>
          </a:xfrm>
          <a:prstGeom prst="rect">
            <a:avLst/>
          </a:prstGeom>
          <a:noFill/>
          <a:ln>
            <a:noFill/>
          </a:ln>
        </p:spPr>
        <p:style>
          <a:lnRef idx="0"/>
          <a:fillRef idx="0"/>
          <a:effectRef idx="0"/>
          <a:fontRef idx="minor"/>
        </p:style>
        <p:txBody>
          <a:bodyPr lIns="90000" rIns="90000" tIns="45000" bIns="45000"/>
          <a:p>
            <a:pPr>
              <a:lnSpc>
                <a:spcPct val="100000"/>
              </a:lnSpc>
            </a:pPr>
            <a:r>
              <a:rPr b="0" lang="en-GB" sz="2400" spc="-1" strike="noStrike">
                <a:latin typeface="Arial"/>
              </a:rPr>
              <a:t>Inertias can be “ignored” for Rviz  simulations, but they are a must for Gazebo Simulations </a:t>
            </a:r>
            <a:endParaRPr b="0" lang="en-GB" sz="2400" spc="-1" strike="noStrike">
              <a:latin typeface="Arial"/>
            </a:endParaRPr>
          </a:p>
        </p:txBody>
      </p:sp>
    </p:spTree>
  </p:cSld>
  <p:timing>
    <p:tnLst>
      <p:par>
        <p:cTn id="74" dur="indefinite" restart="never" nodeType="tmRoot">
          <p:childTnLst>
            <p:seq>
              <p:cTn id="75"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1597320" y="365040"/>
            <a:ext cx="793800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rPr>
              <a:t>Robot</a:t>
            </a:r>
            <a:r>
              <a:rPr b="0" lang="en-GB" sz="4900" spc="-1" strike="noStrike">
                <a:solidFill>
                  <a:srgbClr val="000000"/>
                </a:solidFill>
                <a:latin typeface="Calibri Light"/>
              </a:rPr>
              <a:t> </a:t>
            </a:r>
            <a:r>
              <a:rPr b="0" lang="en-GB" sz="4400" spc="-1" strike="noStrike">
                <a:solidFill>
                  <a:srgbClr val="000000"/>
                </a:solidFill>
                <a:latin typeface="Calibri Light"/>
              </a:rPr>
              <a:t>modelling</a:t>
            </a:r>
            <a:br/>
            <a:r>
              <a:rPr b="0" lang="en-GB" sz="3600" spc="-1" strike="noStrike">
                <a:solidFill>
                  <a:srgbClr val="000000"/>
                </a:solidFill>
                <a:latin typeface="Calibri Light"/>
                <a:ea typeface="Calibri Light"/>
              </a:rPr>
              <a:t>Xacro  - function-based simplification </a:t>
            </a:r>
            <a:endParaRPr b="0" lang="en-GB" sz="3600" spc="-1" strike="noStrike">
              <a:latin typeface="Arial"/>
            </a:endParaRPr>
          </a:p>
        </p:txBody>
      </p:sp>
      <p:sp>
        <p:nvSpPr>
          <p:cNvPr id="220" name="CustomShape 2"/>
          <p:cNvSpPr/>
          <p:nvPr/>
        </p:nvSpPr>
        <p:spPr>
          <a:xfrm>
            <a:off x="665280" y="2142720"/>
            <a:ext cx="10204560" cy="2171160"/>
          </a:xfrm>
          <a:prstGeom prst="roundRect">
            <a:avLst>
              <a:gd name="adj" fmla="val 16667"/>
            </a:avLst>
          </a:prstGeom>
          <a:ln w="38160">
            <a:solidFill>
              <a:srgbClr val="ff0000"/>
            </a:solidFill>
            <a:round/>
          </a:ln>
        </p:spPr>
        <p:style>
          <a:lnRef idx="2">
            <a:schemeClr val="accent2"/>
          </a:lnRef>
          <a:fillRef idx="1">
            <a:schemeClr val="lt1"/>
          </a:fillRef>
          <a:effectRef idx="0">
            <a:schemeClr val="accent2"/>
          </a:effectRef>
          <a:fontRef idx="minor"/>
        </p:style>
      </p:sp>
      <p:sp>
        <p:nvSpPr>
          <p:cNvPr id="221" name="CustomShape 3"/>
          <p:cNvSpPr/>
          <p:nvPr/>
        </p:nvSpPr>
        <p:spPr>
          <a:xfrm>
            <a:off x="757440" y="2250720"/>
            <a:ext cx="10204560" cy="2833200"/>
          </a:xfrm>
          <a:prstGeom prst="rect">
            <a:avLst/>
          </a:prstGeom>
          <a:noFill/>
          <a:ln>
            <a:noFill/>
          </a:ln>
        </p:spPr>
        <p:style>
          <a:lnRef idx="0"/>
          <a:fillRef idx="0"/>
          <a:effectRef idx="0"/>
          <a:fontRef idx="minor"/>
        </p:style>
        <p:txBody>
          <a:bodyPr lIns="90000" rIns="90000" tIns="45000" bIns="45000"/>
          <a:p>
            <a:pPr>
              <a:lnSpc>
                <a:spcPct val="100000"/>
              </a:lnSpc>
            </a:pPr>
            <a:r>
              <a:rPr b="0" lang="en-GB" sz="2100" spc="-1" strike="noStrike">
                <a:solidFill>
                  <a:srgbClr val="000000"/>
                </a:solidFill>
                <a:latin typeface="Calibri"/>
                <a:ea typeface="DejaVu Sans"/>
              </a:rPr>
              <a:t>To change URDF to Xacro, the following lines has to be added in the first line of your model.</a:t>
            </a:r>
            <a:endParaRPr b="0" lang="en-GB" sz="2100" spc="-1" strike="noStrike">
              <a:latin typeface="Arial"/>
            </a:endParaRPr>
          </a:p>
          <a:p>
            <a:pPr>
              <a:lnSpc>
                <a:spcPct val="100000"/>
              </a:lnSpc>
            </a:pPr>
            <a:endParaRPr b="0" lang="en-GB" sz="2100" spc="-1" strike="noStrike">
              <a:latin typeface="Arial"/>
            </a:endParaRPr>
          </a:p>
          <a:p>
            <a:pPr>
              <a:lnSpc>
                <a:spcPct val="100000"/>
              </a:lnSpc>
            </a:pPr>
            <a:r>
              <a:rPr b="0" lang="en-GB" sz="2100" spc="-1" strike="noStrike">
                <a:solidFill>
                  <a:srgbClr val="000000"/>
                </a:solidFill>
                <a:latin typeface="Calibri"/>
                <a:ea typeface="DejaVu Sans"/>
              </a:rPr>
              <a:t>&lt;?xml version="1.0"?&gt;</a:t>
            </a:r>
            <a:endParaRPr b="0" lang="en-GB" sz="2100" spc="-1" strike="noStrike">
              <a:latin typeface="Arial"/>
            </a:endParaRPr>
          </a:p>
          <a:p>
            <a:pPr>
              <a:lnSpc>
                <a:spcPct val="100000"/>
              </a:lnSpc>
            </a:pPr>
            <a:r>
              <a:rPr b="0" lang="en-GB" sz="2100" spc="-1" strike="noStrike">
                <a:solidFill>
                  <a:srgbClr val="000000"/>
                </a:solidFill>
                <a:latin typeface="Calibri"/>
                <a:ea typeface="DejaVu Sans"/>
              </a:rPr>
              <a:t>&lt;robot xmlns:xacro="http://www.ros.org/wiki/xacro" name=“model"&gt;</a:t>
            </a:r>
            <a:endParaRPr b="0" lang="en-GB" sz="2100" spc="-1" strike="noStrike">
              <a:latin typeface="Arial"/>
            </a:endParaRPr>
          </a:p>
          <a:p>
            <a:pPr>
              <a:lnSpc>
                <a:spcPct val="100000"/>
              </a:lnSpc>
            </a:pPr>
            <a:endParaRPr b="0" lang="en-GB" sz="2100" spc="-1" strike="noStrike">
              <a:latin typeface="Arial"/>
            </a:endParaRPr>
          </a:p>
          <a:p>
            <a:pPr>
              <a:lnSpc>
                <a:spcPct val="100000"/>
              </a:lnSpc>
            </a:pPr>
            <a:r>
              <a:rPr b="0" lang="en-GB" sz="2100" spc="-1" strike="noStrike">
                <a:solidFill>
                  <a:srgbClr val="000000"/>
                </a:solidFill>
                <a:latin typeface="Calibri"/>
                <a:ea typeface="DejaVu Sans"/>
              </a:rPr>
              <a:t>Also the file will change extension to .xacro.</a:t>
            </a:r>
            <a:endParaRPr b="0" lang="en-GB" sz="2100" spc="-1" strike="noStrike">
              <a:latin typeface="Arial"/>
            </a:endParaRPr>
          </a:p>
          <a:p>
            <a:pPr>
              <a:lnSpc>
                <a:spcPct val="100000"/>
              </a:lnSpc>
            </a:pPr>
            <a:endParaRPr b="0" lang="en-GB" sz="2100" spc="-1" strike="noStrike">
              <a:latin typeface="Arial"/>
            </a:endParaRPr>
          </a:p>
          <a:p>
            <a:pPr>
              <a:lnSpc>
                <a:spcPct val="100000"/>
              </a:lnSpc>
            </a:pPr>
            <a:endParaRPr b="0" lang="en-GB" sz="2100" spc="-1" strike="noStrike">
              <a:latin typeface="Arial"/>
            </a:endParaRPr>
          </a:p>
          <a:p>
            <a:pPr>
              <a:lnSpc>
                <a:spcPct val="100000"/>
              </a:lnSpc>
            </a:pPr>
            <a:endParaRPr b="0" lang="en-GB" sz="2100" spc="-1" strike="noStrike">
              <a:latin typeface="Arial"/>
            </a:endParaRPr>
          </a:p>
        </p:txBody>
      </p:sp>
      <p:sp>
        <p:nvSpPr>
          <p:cNvPr id="222" name="CustomShape 4"/>
          <p:cNvSpPr/>
          <p:nvPr/>
        </p:nvSpPr>
        <p:spPr>
          <a:xfrm>
            <a:off x="882000" y="1748160"/>
            <a:ext cx="1596600" cy="425160"/>
          </a:xfrm>
          <a:prstGeom prst="rect">
            <a:avLst/>
          </a:prstGeom>
          <a:noFill/>
          <a:ln>
            <a:noFill/>
          </a:ln>
        </p:spPr>
        <p:style>
          <a:lnRef idx="0"/>
          <a:fillRef idx="0"/>
          <a:effectRef idx="0"/>
          <a:fontRef idx="minor"/>
        </p:style>
        <p:txBody>
          <a:bodyPr wrap="none" lIns="90000" rIns="90000" tIns="45000" bIns="45000"/>
          <a:p>
            <a:pPr>
              <a:lnSpc>
                <a:spcPct val="100000"/>
              </a:lnSpc>
            </a:pPr>
            <a:r>
              <a:rPr b="1" lang="en-GB" sz="2200" spc="-1" strike="noStrike">
                <a:solidFill>
                  <a:srgbClr val="ff0000"/>
                </a:solidFill>
                <a:latin typeface="Calibri"/>
                <a:ea typeface="DejaVu Sans"/>
              </a:rPr>
              <a:t>IMPORTANT</a:t>
            </a:r>
            <a:endParaRPr b="0" lang="en-GB" sz="2200" spc="-1" strike="noStrike">
              <a:latin typeface="Arial"/>
            </a:endParaRPr>
          </a:p>
        </p:txBody>
      </p:sp>
      <p:sp>
        <p:nvSpPr>
          <p:cNvPr id="223" name="CustomShape 5"/>
          <p:cNvSpPr/>
          <p:nvPr/>
        </p:nvSpPr>
        <p:spPr>
          <a:xfrm>
            <a:off x="726840" y="4547880"/>
            <a:ext cx="6644160" cy="231372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2200" spc="-1" strike="noStrike">
                <a:solidFill>
                  <a:srgbClr val="000000"/>
                </a:solidFill>
                <a:latin typeface="Calibri"/>
                <a:ea typeface="DejaVu Sans"/>
              </a:rPr>
              <a:t>Use to simplify the code of your model.  It can be use for:</a:t>
            </a:r>
            <a:endParaRPr b="0" lang="en-GB" sz="2200" spc="-1" strike="noStrike">
              <a:latin typeface="Arial"/>
            </a:endParaRPr>
          </a:p>
          <a:p>
            <a:pPr>
              <a:lnSpc>
                <a:spcPct val="100000"/>
              </a:lnSpc>
            </a:pPr>
            <a:endParaRPr b="0" lang="en-GB" sz="2200" spc="-1" strike="noStrike">
              <a:latin typeface="Arial"/>
            </a:endParaRPr>
          </a:p>
          <a:p>
            <a:pPr marL="285840" indent="-285120">
              <a:lnSpc>
                <a:spcPct val="100000"/>
              </a:lnSpc>
              <a:buClr>
                <a:srgbClr val="000000"/>
              </a:buClr>
              <a:buFont typeface="StarSymbol"/>
              <a:buChar char="-"/>
            </a:pPr>
            <a:r>
              <a:rPr b="0" lang="en-GB" sz="2200" spc="-1" strike="noStrike">
                <a:solidFill>
                  <a:srgbClr val="000000"/>
                </a:solidFill>
                <a:latin typeface="Calibri"/>
                <a:ea typeface="DejaVu Sans"/>
              </a:rPr>
              <a:t>Constant</a:t>
            </a:r>
            <a:endParaRPr b="0" lang="en-GB" sz="2200" spc="-1" strike="noStrike">
              <a:latin typeface="Arial"/>
            </a:endParaRPr>
          </a:p>
          <a:p>
            <a:pPr marL="285840" indent="-285120">
              <a:lnSpc>
                <a:spcPct val="100000"/>
              </a:lnSpc>
              <a:buClr>
                <a:srgbClr val="000000"/>
              </a:buClr>
              <a:buFont typeface="StarSymbol"/>
              <a:buChar char="-"/>
            </a:pPr>
            <a:r>
              <a:rPr b="0" lang="en-GB" sz="2200" spc="-1" strike="noStrike">
                <a:solidFill>
                  <a:srgbClr val="000000"/>
                </a:solidFill>
                <a:latin typeface="Calibri"/>
                <a:ea typeface="DejaVu Sans"/>
              </a:rPr>
              <a:t>Math</a:t>
            </a:r>
            <a:endParaRPr b="0" lang="en-GB" sz="2200" spc="-1" strike="noStrike">
              <a:latin typeface="Arial"/>
            </a:endParaRPr>
          </a:p>
          <a:p>
            <a:pPr marL="285840" indent="-285120">
              <a:lnSpc>
                <a:spcPct val="100000"/>
              </a:lnSpc>
              <a:buClr>
                <a:srgbClr val="000000"/>
              </a:buClr>
              <a:buFont typeface="StarSymbol"/>
              <a:buChar char="-"/>
            </a:pPr>
            <a:r>
              <a:rPr b="0" lang="en-GB" sz="2200" spc="-1" strike="noStrike">
                <a:solidFill>
                  <a:srgbClr val="000000"/>
                </a:solidFill>
                <a:latin typeface="Calibri"/>
                <a:ea typeface="DejaVu Sans"/>
              </a:rPr>
              <a:t>Macros</a:t>
            </a: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p:txBody>
      </p:sp>
    </p:spTree>
  </p:cSld>
  <p:timing>
    <p:tnLst>
      <p:par>
        <p:cTn id="76" dur="indefinite" restart="never" nodeType="tmRoot">
          <p:childTnLst>
            <p:seq>
              <p:cTn id="77"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5061240" y="1845000"/>
            <a:ext cx="6692400" cy="4646880"/>
          </a:xfrm>
          <a:prstGeom prst="roundRect">
            <a:avLst>
              <a:gd name="adj" fmla="val 16667"/>
            </a:avLst>
          </a:prstGeom>
          <a:ln w="28440">
            <a:solidFill>
              <a:srgbClr val="ff0000"/>
            </a:solidFill>
            <a:round/>
          </a:ln>
        </p:spPr>
        <p:style>
          <a:lnRef idx="2">
            <a:schemeClr val="accent2"/>
          </a:lnRef>
          <a:fillRef idx="1">
            <a:schemeClr val="lt1"/>
          </a:fillRef>
          <a:effectRef idx="0">
            <a:schemeClr val="accent2"/>
          </a:effectRef>
          <a:fontRef idx="minor"/>
        </p:style>
      </p:sp>
      <p:sp>
        <p:nvSpPr>
          <p:cNvPr id="225" name="CustomShape 2"/>
          <p:cNvSpPr/>
          <p:nvPr/>
        </p:nvSpPr>
        <p:spPr>
          <a:xfrm>
            <a:off x="660240" y="2883600"/>
            <a:ext cx="4356720" cy="258948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2000" spc="-1" strike="noStrike">
                <a:solidFill>
                  <a:srgbClr val="000000"/>
                </a:solidFill>
                <a:latin typeface="Calibri"/>
                <a:ea typeface="DejaVu Sans"/>
              </a:rPr>
              <a:t>Use to simplify the code of your model.  </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It can be use for:</a:t>
            </a:r>
            <a:endParaRPr b="0" lang="en-GB" sz="2000" spc="-1" strike="noStrike">
              <a:latin typeface="Arial"/>
            </a:endParaRPr>
          </a:p>
          <a:p>
            <a:pPr>
              <a:lnSpc>
                <a:spcPct val="100000"/>
              </a:lnSpc>
            </a:pPr>
            <a:endParaRPr b="0" lang="en-GB" sz="2000" spc="-1" strike="noStrike">
              <a:latin typeface="Arial"/>
            </a:endParaRPr>
          </a:p>
          <a:p>
            <a:pPr marL="285840" indent="-285120">
              <a:lnSpc>
                <a:spcPct val="100000"/>
              </a:lnSpc>
              <a:buClr>
                <a:srgbClr val="000000"/>
              </a:buClr>
              <a:buFont typeface="StarSymbol"/>
              <a:buChar char="-"/>
            </a:pPr>
            <a:r>
              <a:rPr b="1" lang="en-GB" sz="3000" spc="-1" strike="noStrike">
                <a:solidFill>
                  <a:srgbClr val="000000"/>
                </a:solidFill>
                <a:latin typeface="Calibri"/>
                <a:ea typeface="DejaVu Sans"/>
              </a:rPr>
              <a:t>Constant</a:t>
            </a:r>
            <a:endParaRPr b="0" lang="en-GB" sz="3000" spc="-1" strike="noStrike">
              <a:latin typeface="Arial"/>
            </a:endParaRPr>
          </a:p>
          <a:p>
            <a:pPr marL="285840" indent="-285120">
              <a:lnSpc>
                <a:spcPct val="100000"/>
              </a:lnSpc>
              <a:buClr>
                <a:srgbClr val="000000"/>
              </a:buClr>
              <a:buFont typeface="StarSymbol"/>
              <a:buChar char="-"/>
            </a:pPr>
            <a:r>
              <a:rPr b="0" lang="en-GB" sz="2000" spc="-1" strike="noStrike">
                <a:solidFill>
                  <a:srgbClr val="000000"/>
                </a:solidFill>
                <a:latin typeface="Calibri"/>
                <a:ea typeface="DejaVu Sans"/>
              </a:rPr>
              <a:t>Math</a:t>
            </a:r>
            <a:endParaRPr b="0" lang="en-GB" sz="2000" spc="-1" strike="noStrike">
              <a:latin typeface="Arial"/>
            </a:endParaRPr>
          </a:p>
          <a:p>
            <a:pPr marL="285840" indent="-285120">
              <a:lnSpc>
                <a:spcPct val="100000"/>
              </a:lnSpc>
              <a:buClr>
                <a:srgbClr val="000000"/>
              </a:buClr>
              <a:buFont typeface="StarSymbol"/>
              <a:buChar char="-"/>
            </a:pPr>
            <a:r>
              <a:rPr b="0" lang="en-GB" sz="2000" spc="-1" strike="noStrike">
                <a:solidFill>
                  <a:srgbClr val="000000"/>
                </a:solidFill>
                <a:latin typeface="Calibri"/>
                <a:ea typeface="DejaVu Sans"/>
              </a:rPr>
              <a:t>Macros</a:t>
            </a:r>
            <a:endParaRPr b="0" lang="en-GB" sz="2000" spc="-1" strike="noStrike">
              <a:latin typeface="Arial"/>
            </a:endParaRPr>
          </a:p>
          <a:p>
            <a:pPr>
              <a:lnSpc>
                <a:spcPct val="100000"/>
              </a:lnSpc>
            </a:pPr>
            <a:endParaRPr b="0" lang="en-GB" sz="2000" spc="-1" strike="noStrike">
              <a:latin typeface="Arial"/>
            </a:endParaRPr>
          </a:p>
          <a:p>
            <a:pPr>
              <a:lnSpc>
                <a:spcPct val="100000"/>
              </a:lnSpc>
            </a:pPr>
            <a:endParaRPr b="0" lang="en-GB" sz="2000" spc="-1" strike="noStrike">
              <a:latin typeface="Arial"/>
            </a:endParaRPr>
          </a:p>
        </p:txBody>
      </p:sp>
      <p:sp>
        <p:nvSpPr>
          <p:cNvPr id="226" name="CustomShape 3"/>
          <p:cNvSpPr/>
          <p:nvPr/>
        </p:nvSpPr>
        <p:spPr>
          <a:xfrm>
            <a:off x="6608880" y="1511640"/>
            <a:ext cx="166680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en-GB" sz="1800" spc="-1" strike="noStrike">
                <a:solidFill>
                  <a:srgbClr val="ff0000"/>
                </a:solidFill>
                <a:latin typeface="Calibri"/>
                <a:ea typeface="DejaVu Sans"/>
              </a:rPr>
              <a:t>EXAMPLE CODE</a:t>
            </a:r>
            <a:endParaRPr b="0" lang="en-GB" sz="1800" spc="-1" strike="noStrike">
              <a:latin typeface="Arial"/>
            </a:endParaRPr>
          </a:p>
        </p:txBody>
      </p:sp>
      <p:sp>
        <p:nvSpPr>
          <p:cNvPr id="227" name="CustomShape 4"/>
          <p:cNvSpPr/>
          <p:nvPr/>
        </p:nvSpPr>
        <p:spPr>
          <a:xfrm>
            <a:off x="5448240" y="1856160"/>
            <a:ext cx="6541560" cy="4663080"/>
          </a:xfrm>
          <a:prstGeom prst="rect">
            <a:avLst/>
          </a:prstGeom>
          <a:noFill/>
          <a:ln>
            <a:noFill/>
          </a:ln>
        </p:spPr>
        <p:style>
          <a:lnRef idx="0"/>
          <a:fillRef idx="0"/>
          <a:effectRef idx="0"/>
          <a:fontRef idx="minor"/>
        </p:style>
        <p:txBody>
          <a:bodyPr lIns="90000" rIns="90000" tIns="45000" bIns="45000"/>
          <a:p>
            <a:pPr>
              <a:lnSpc>
                <a:spcPct val="100000"/>
              </a:lnSpc>
            </a:pPr>
            <a:r>
              <a:rPr b="0" lang="en-GB" sz="2000" spc="-1" strike="noStrike">
                <a:solidFill>
                  <a:srgbClr val="000000"/>
                </a:solidFill>
                <a:latin typeface="Calibri"/>
                <a:ea typeface="DejaVu Sans"/>
              </a:rPr>
              <a:t>&lt;xacro:property name="width" value="0.2" /&gt;</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&lt;xacro:property name="bodylen" value="0.6" /&gt;</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&lt;link name="base_link"&gt;</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    </a:t>
            </a:r>
            <a:r>
              <a:rPr b="0" lang="en-GB" sz="2000" spc="-1" strike="noStrike">
                <a:solidFill>
                  <a:srgbClr val="000000"/>
                </a:solidFill>
                <a:latin typeface="Calibri"/>
                <a:ea typeface="DejaVu Sans"/>
              </a:rPr>
              <a:t>&lt;visual&gt;</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        </a:t>
            </a:r>
            <a:r>
              <a:rPr b="0" lang="en-GB" sz="2000" spc="-1" strike="noStrike">
                <a:solidFill>
                  <a:srgbClr val="000000"/>
                </a:solidFill>
                <a:latin typeface="Calibri"/>
                <a:ea typeface="DejaVu Sans"/>
              </a:rPr>
              <a:t>&lt;geometry&gt;</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            </a:t>
            </a:r>
            <a:r>
              <a:rPr b="0" lang="en-GB" sz="2000" spc="-1" strike="noStrike">
                <a:solidFill>
                  <a:srgbClr val="000000"/>
                </a:solidFill>
                <a:latin typeface="Calibri"/>
                <a:ea typeface="DejaVu Sans"/>
              </a:rPr>
              <a:t>&lt;cylinder radius="${width}" length="${bodylen}"/&gt;</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        </a:t>
            </a:r>
            <a:r>
              <a:rPr b="0" lang="en-GB" sz="2000" spc="-1" strike="noStrike">
                <a:solidFill>
                  <a:srgbClr val="000000"/>
                </a:solidFill>
                <a:latin typeface="Calibri"/>
                <a:ea typeface="DejaVu Sans"/>
              </a:rPr>
              <a:t>&lt;/geometry&gt;</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        </a:t>
            </a:r>
            <a:r>
              <a:rPr b="0" lang="en-GB" sz="2000" spc="-1" strike="noStrike">
                <a:solidFill>
                  <a:srgbClr val="000000"/>
                </a:solidFill>
                <a:latin typeface="Calibri"/>
                <a:ea typeface="DejaVu Sans"/>
              </a:rPr>
              <a:t>&lt;material name="blue"/&gt;</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    </a:t>
            </a:r>
            <a:r>
              <a:rPr b="0" lang="en-GB" sz="2000" spc="-1" strike="noStrike">
                <a:solidFill>
                  <a:srgbClr val="000000"/>
                </a:solidFill>
                <a:latin typeface="Calibri"/>
                <a:ea typeface="DejaVu Sans"/>
              </a:rPr>
              <a:t>&lt;/visual&gt;</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    </a:t>
            </a:r>
            <a:r>
              <a:rPr b="0" lang="en-GB" sz="2000" spc="-1" strike="noStrike">
                <a:solidFill>
                  <a:srgbClr val="000000"/>
                </a:solidFill>
                <a:latin typeface="Calibri"/>
                <a:ea typeface="DejaVu Sans"/>
              </a:rPr>
              <a:t>&lt;collision&gt;</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        </a:t>
            </a:r>
            <a:r>
              <a:rPr b="0" lang="en-GB" sz="2000" spc="-1" strike="noStrike">
                <a:solidFill>
                  <a:srgbClr val="000000"/>
                </a:solidFill>
                <a:latin typeface="Calibri"/>
                <a:ea typeface="DejaVu Sans"/>
              </a:rPr>
              <a:t>&lt;geometry&gt;</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            </a:t>
            </a:r>
            <a:r>
              <a:rPr b="0" lang="en-GB" sz="2000" spc="-1" strike="noStrike">
                <a:solidFill>
                  <a:srgbClr val="000000"/>
                </a:solidFill>
                <a:latin typeface="Calibri"/>
                <a:ea typeface="DejaVu Sans"/>
              </a:rPr>
              <a:t>&lt;cylinder radius="${width}" length="${bodylen}"/&gt;</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        </a:t>
            </a:r>
            <a:r>
              <a:rPr b="0" lang="en-GB" sz="2000" spc="-1" strike="noStrike">
                <a:solidFill>
                  <a:srgbClr val="000000"/>
                </a:solidFill>
                <a:latin typeface="Calibri"/>
                <a:ea typeface="DejaVu Sans"/>
              </a:rPr>
              <a:t>&lt;/geometry&gt;</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    </a:t>
            </a:r>
            <a:r>
              <a:rPr b="0" lang="en-GB" sz="2000" spc="-1" strike="noStrike">
                <a:solidFill>
                  <a:srgbClr val="000000"/>
                </a:solidFill>
                <a:latin typeface="Calibri"/>
                <a:ea typeface="DejaVu Sans"/>
              </a:rPr>
              <a:t>&lt;/collision&gt;</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&lt;/link&gt;</a:t>
            </a:r>
            <a:endParaRPr b="0" lang="en-GB" sz="2000" spc="-1" strike="noStrike">
              <a:latin typeface="Arial"/>
            </a:endParaRPr>
          </a:p>
        </p:txBody>
      </p:sp>
      <p:sp>
        <p:nvSpPr>
          <p:cNvPr id="228" name="CustomShape 5"/>
          <p:cNvSpPr/>
          <p:nvPr/>
        </p:nvSpPr>
        <p:spPr>
          <a:xfrm>
            <a:off x="1597320" y="365040"/>
            <a:ext cx="793800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rPr>
              <a:t>Robot</a:t>
            </a:r>
            <a:r>
              <a:rPr b="0" lang="en-GB" sz="4900" spc="-1" strike="noStrike">
                <a:solidFill>
                  <a:srgbClr val="000000"/>
                </a:solidFill>
                <a:latin typeface="Calibri Light"/>
              </a:rPr>
              <a:t> </a:t>
            </a:r>
            <a:r>
              <a:rPr b="0" lang="en-GB" sz="4400" spc="-1" strike="noStrike">
                <a:solidFill>
                  <a:srgbClr val="000000"/>
                </a:solidFill>
                <a:latin typeface="Calibri Light"/>
              </a:rPr>
              <a:t>modelling</a:t>
            </a:r>
            <a:br/>
            <a:r>
              <a:rPr b="0" lang="en-GB" sz="3600" spc="-1" strike="noStrike">
                <a:solidFill>
                  <a:srgbClr val="000000"/>
                </a:solidFill>
                <a:latin typeface="Calibri Light"/>
                <a:ea typeface="Calibri Light"/>
              </a:rPr>
              <a:t>Xacro  - function-based simplification </a:t>
            </a:r>
            <a:endParaRPr b="0" lang="en-GB" sz="3600" spc="-1" strike="noStrike">
              <a:latin typeface="Arial"/>
            </a:endParaRPr>
          </a:p>
        </p:txBody>
      </p:sp>
      <p:sp>
        <p:nvSpPr>
          <p:cNvPr id="229" name="CustomShape 6"/>
          <p:cNvSpPr/>
          <p:nvPr/>
        </p:nvSpPr>
        <p:spPr>
          <a:xfrm>
            <a:off x="660240" y="2883600"/>
            <a:ext cx="4356720" cy="258948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2000" spc="-1" strike="noStrike">
                <a:solidFill>
                  <a:srgbClr val="000000"/>
                </a:solidFill>
                <a:latin typeface="Calibri"/>
                <a:ea typeface="DejaVu Sans"/>
              </a:rPr>
              <a:t>Use to simplify the code of your model.  </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It can be use for:</a:t>
            </a:r>
            <a:endParaRPr b="0" lang="en-GB" sz="2000" spc="-1" strike="noStrike">
              <a:latin typeface="Arial"/>
            </a:endParaRPr>
          </a:p>
          <a:p>
            <a:pPr>
              <a:lnSpc>
                <a:spcPct val="100000"/>
              </a:lnSpc>
            </a:pPr>
            <a:endParaRPr b="0" lang="en-GB" sz="2000" spc="-1" strike="noStrike">
              <a:latin typeface="Arial"/>
            </a:endParaRPr>
          </a:p>
          <a:p>
            <a:pPr marL="285840" indent="-285120">
              <a:lnSpc>
                <a:spcPct val="100000"/>
              </a:lnSpc>
              <a:buClr>
                <a:srgbClr val="000000"/>
              </a:buClr>
              <a:buFont typeface="StarSymbol"/>
              <a:buChar char="-"/>
            </a:pPr>
            <a:r>
              <a:rPr b="1" lang="en-GB" sz="3000" spc="-1" strike="noStrike">
                <a:solidFill>
                  <a:srgbClr val="000000"/>
                </a:solidFill>
                <a:latin typeface="Calibri"/>
                <a:ea typeface="DejaVu Sans"/>
              </a:rPr>
              <a:t>Constant</a:t>
            </a:r>
            <a:endParaRPr b="0" lang="en-GB" sz="3000" spc="-1" strike="noStrike">
              <a:latin typeface="Arial"/>
            </a:endParaRPr>
          </a:p>
          <a:p>
            <a:pPr marL="285840" indent="-285120">
              <a:lnSpc>
                <a:spcPct val="100000"/>
              </a:lnSpc>
              <a:buClr>
                <a:srgbClr val="000000"/>
              </a:buClr>
              <a:buFont typeface="StarSymbol"/>
              <a:buChar char="-"/>
            </a:pPr>
            <a:r>
              <a:rPr b="0" lang="en-GB" sz="2000" spc="-1" strike="noStrike">
                <a:solidFill>
                  <a:srgbClr val="000000"/>
                </a:solidFill>
                <a:latin typeface="Calibri"/>
                <a:ea typeface="DejaVu Sans"/>
              </a:rPr>
              <a:t>Math</a:t>
            </a:r>
            <a:endParaRPr b="0" lang="en-GB" sz="2000" spc="-1" strike="noStrike">
              <a:latin typeface="Arial"/>
            </a:endParaRPr>
          </a:p>
          <a:p>
            <a:pPr marL="285840" indent="-285120">
              <a:lnSpc>
                <a:spcPct val="100000"/>
              </a:lnSpc>
              <a:buClr>
                <a:srgbClr val="000000"/>
              </a:buClr>
              <a:buFont typeface="StarSymbol"/>
              <a:buChar char="-"/>
            </a:pPr>
            <a:r>
              <a:rPr b="0" lang="en-GB" sz="2000" spc="-1" strike="noStrike">
                <a:solidFill>
                  <a:srgbClr val="000000"/>
                </a:solidFill>
                <a:latin typeface="Calibri"/>
                <a:ea typeface="DejaVu Sans"/>
              </a:rPr>
              <a:t>Macros</a:t>
            </a:r>
            <a:endParaRPr b="0" lang="en-GB" sz="2000" spc="-1" strike="noStrike">
              <a:latin typeface="Arial"/>
            </a:endParaRPr>
          </a:p>
          <a:p>
            <a:pPr>
              <a:lnSpc>
                <a:spcPct val="100000"/>
              </a:lnSpc>
            </a:pPr>
            <a:endParaRPr b="0" lang="en-GB" sz="2000" spc="-1" strike="noStrike">
              <a:latin typeface="Arial"/>
            </a:endParaRPr>
          </a:p>
          <a:p>
            <a:pPr>
              <a:lnSpc>
                <a:spcPct val="100000"/>
              </a:lnSpc>
            </a:pPr>
            <a:endParaRPr b="0" lang="en-GB" sz="2000" spc="-1" strike="noStrike">
              <a:latin typeface="Arial"/>
            </a:endParaRPr>
          </a:p>
        </p:txBody>
      </p:sp>
    </p:spTree>
  </p:cSld>
  <p:timing>
    <p:tnLst>
      <p:par>
        <p:cTn id="78" dur="indefinite" restart="never" nodeType="tmRoot">
          <p:childTnLst>
            <p:seq>
              <p:cTn id="79"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6095880" y="1845000"/>
            <a:ext cx="5657760" cy="4646880"/>
          </a:xfrm>
          <a:prstGeom prst="roundRect">
            <a:avLst>
              <a:gd name="adj" fmla="val 16667"/>
            </a:avLst>
          </a:prstGeom>
          <a:ln w="28440">
            <a:solidFill>
              <a:srgbClr val="ff0000"/>
            </a:solidFill>
            <a:round/>
          </a:ln>
        </p:spPr>
        <p:style>
          <a:lnRef idx="2">
            <a:schemeClr val="accent2"/>
          </a:lnRef>
          <a:fillRef idx="1">
            <a:schemeClr val="lt1"/>
          </a:fillRef>
          <a:effectRef idx="0">
            <a:schemeClr val="accent2"/>
          </a:effectRef>
          <a:fontRef idx="minor"/>
        </p:style>
      </p:sp>
      <p:sp>
        <p:nvSpPr>
          <p:cNvPr id="231" name="CustomShape 2"/>
          <p:cNvSpPr/>
          <p:nvPr/>
        </p:nvSpPr>
        <p:spPr>
          <a:xfrm>
            <a:off x="6191640" y="2582640"/>
            <a:ext cx="6098040" cy="1918800"/>
          </a:xfrm>
          <a:prstGeom prst="rect">
            <a:avLst/>
          </a:prstGeom>
          <a:noFill/>
          <a:ln>
            <a:noFill/>
          </a:ln>
        </p:spPr>
        <p:style>
          <a:lnRef idx="0"/>
          <a:fillRef idx="0"/>
          <a:effectRef idx="0"/>
          <a:fontRef idx="minor"/>
        </p:style>
        <p:txBody>
          <a:bodyPr lIns="90000" rIns="90000" tIns="45000" bIns="45000"/>
          <a:p>
            <a:pPr>
              <a:lnSpc>
                <a:spcPct val="100000"/>
              </a:lnSpc>
            </a:pPr>
            <a:r>
              <a:rPr b="0" lang="en-GB" sz="2000" spc="-1" strike="noStrike">
                <a:solidFill>
                  <a:srgbClr val="000000"/>
                </a:solidFill>
                <a:latin typeface="Calibri"/>
                <a:ea typeface="DejaVu Sans"/>
              </a:rPr>
              <a:t>&lt;xacro:property name=“wheeldiam" value="0.2" /&gt;</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&lt;xacro:property name=“width" value="0.1" /&gt;</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&lt;xacro:property name=“reflect" value=“-1" /&gt;</a:t>
            </a:r>
            <a:endParaRPr b="0" lang="en-GB" sz="2000" spc="-1" strike="noStrike">
              <a:latin typeface="Arial"/>
            </a:endParaRPr>
          </a:p>
          <a:p>
            <a:pPr>
              <a:lnSpc>
                <a:spcPct val="100000"/>
              </a:lnSpc>
            </a:pPr>
            <a:endParaRPr b="0" lang="en-GB" sz="2000" spc="-1" strike="noStrike">
              <a:latin typeface="Arial"/>
            </a:endParaRPr>
          </a:p>
          <a:p>
            <a:pPr>
              <a:lnSpc>
                <a:spcPct val="100000"/>
              </a:lnSpc>
            </a:pPr>
            <a:r>
              <a:rPr b="0" lang="en-GB" sz="2000" spc="-1" strike="noStrike">
                <a:solidFill>
                  <a:srgbClr val="000000"/>
                </a:solidFill>
                <a:latin typeface="Calibri"/>
                <a:ea typeface="DejaVu Sans"/>
              </a:rPr>
              <a:t>&lt;cylinder radius="${wheeldiam/2}" length="0.1"/&gt;</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&lt;origin xyz="${reflect*(width+.02)} 0 0.25" /&gt;</a:t>
            </a:r>
            <a:endParaRPr b="0" lang="en-GB" sz="2000" spc="-1" strike="noStrike">
              <a:latin typeface="Arial"/>
            </a:endParaRPr>
          </a:p>
        </p:txBody>
      </p:sp>
      <p:sp>
        <p:nvSpPr>
          <p:cNvPr id="232" name="CustomShape 3"/>
          <p:cNvSpPr/>
          <p:nvPr/>
        </p:nvSpPr>
        <p:spPr>
          <a:xfrm>
            <a:off x="6572880" y="1511640"/>
            <a:ext cx="166680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en-GB" sz="1800" spc="-1" strike="noStrike">
                <a:solidFill>
                  <a:srgbClr val="ff0000"/>
                </a:solidFill>
                <a:latin typeface="Calibri"/>
                <a:ea typeface="DejaVu Sans"/>
              </a:rPr>
              <a:t>EXAMPLE CODE</a:t>
            </a:r>
            <a:endParaRPr b="0" lang="en-GB" sz="1800" spc="-1" strike="noStrike">
              <a:latin typeface="Arial"/>
            </a:endParaRPr>
          </a:p>
        </p:txBody>
      </p:sp>
      <p:sp>
        <p:nvSpPr>
          <p:cNvPr id="233" name="CustomShape 4"/>
          <p:cNvSpPr/>
          <p:nvPr/>
        </p:nvSpPr>
        <p:spPr>
          <a:xfrm>
            <a:off x="1597320" y="365040"/>
            <a:ext cx="793800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rPr>
              <a:t>Robot</a:t>
            </a:r>
            <a:r>
              <a:rPr b="0" lang="en-GB" sz="4900" spc="-1" strike="noStrike">
                <a:solidFill>
                  <a:srgbClr val="000000"/>
                </a:solidFill>
                <a:latin typeface="Calibri Light"/>
              </a:rPr>
              <a:t> </a:t>
            </a:r>
            <a:r>
              <a:rPr b="0" lang="en-GB" sz="4400" spc="-1" strike="noStrike">
                <a:solidFill>
                  <a:srgbClr val="000000"/>
                </a:solidFill>
                <a:latin typeface="Calibri Light"/>
              </a:rPr>
              <a:t>modelling</a:t>
            </a:r>
            <a:br/>
            <a:r>
              <a:rPr b="0" lang="en-GB" sz="3600" spc="-1" strike="noStrike">
                <a:solidFill>
                  <a:srgbClr val="000000"/>
                </a:solidFill>
                <a:latin typeface="Calibri Light"/>
                <a:ea typeface="Calibri Light"/>
              </a:rPr>
              <a:t>Xacro  - function-based simplification </a:t>
            </a:r>
            <a:endParaRPr b="0" lang="en-GB" sz="3600" spc="-1" strike="noStrike">
              <a:latin typeface="Arial"/>
            </a:endParaRPr>
          </a:p>
        </p:txBody>
      </p:sp>
      <p:sp>
        <p:nvSpPr>
          <p:cNvPr id="234" name="CustomShape 5"/>
          <p:cNvSpPr/>
          <p:nvPr/>
        </p:nvSpPr>
        <p:spPr>
          <a:xfrm>
            <a:off x="660240" y="2883600"/>
            <a:ext cx="4356720" cy="258876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2000" spc="-1" strike="noStrike">
                <a:solidFill>
                  <a:srgbClr val="000000"/>
                </a:solidFill>
                <a:latin typeface="Calibri"/>
                <a:ea typeface="DejaVu Sans"/>
              </a:rPr>
              <a:t>Use to simplify the code of your model.  </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It can be use for:</a:t>
            </a:r>
            <a:endParaRPr b="0" lang="en-GB" sz="2000" spc="-1" strike="noStrike">
              <a:latin typeface="Arial"/>
            </a:endParaRPr>
          </a:p>
          <a:p>
            <a:pPr>
              <a:lnSpc>
                <a:spcPct val="100000"/>
              </a:lnSpc>
            </a:pPr>
            <a:endParaRPr b="0" lang="en-GB" sz="2000" spc="-1" strike="noStrike">
              <a:latin typeface="Arial"/>
            </a:endParaRPr>
          </a:p>
          <a:p>
            <a:pPr marL="285840" indent="-285120">
              <a:lnSpc>
                <a:spcPct val="100000"/>
              </a:lnSpc>
              <a:buClr>
                <a:srgbClr val="000000"/>
              </a:buClr>
              <a:buFont typeface="StarSymbol"/>
              <a:buChar char="-"/>
            </a:pPr>
            <a:r>
              <a:rPr b="0" lang="en-GB" sz="2000" spc="-1" strike="noStrike">
                <a:solidFill>
                  <a:srgbClr val="000000"/>
                </a:solidFill>
                <a:latin typeface="Calibri"/>
                <a:ea typeface="DejaVu Sans"/>
              </a:rPr>
              <a:t>Constant</a:t>
            </a:r>
            <a:endParaRPr b="0" lang="en-GB" sz="2000" spc="-1" strike="noStrike">
              <a:latin typeface="Arial"/>
            </a:endParaRPr>
          </a:p>
          <a:p>
            <a:pPr marL="285840" indent="-285120">
              <a:lnSpc>
                <a:spcPct val="100000"/>
              </a:lnSpc>
              <a:buClr>
                <a:srgbClr val="000000"/>
              </a:buClr>
              <a:buFont typeface="StarSymbol"/>
              <a:buChar char="-"/>
            </a:pPr>
            <a:r>
              <a:rPr b="1" lang="en-GB" sz="3000" spc="-1" strike="noStrike">
                <a:solidFill>
                  <a:srgbClr val="000000"/>
                </a:solidFill>
                <a:latin typeface="Calibri"/>
                <a:ea typeface="DejaVu Sans"/>
              </a:rPr>
              <a:t>Math</a:t>
            </a:r>
            <a:endParaRPr b="0" lang="en-GB" sz="3000" spc="-1" strike="noStrike">
              <a:latin typeface="Arial"/>
            </a:endParaRPr>
          </a:p>
          <a:p>
            <a:pPr marL="285840" indent="-285120">
              <a:lnSpc>
                <a:spcPct val="100000"/>
              </a:lnSpc>
              <a:buClr>
                <a:srgbClr val="000000"/>
              </a:buClr>
              <a:buFont typeface="StarSymbol"/>
              <a:buChar char="-"/>
            </a:pPr>
            <a:r>
              <a:rPr b="0" lang="en-GB" sz="2000" spc="-1" strike="noStrike">
                <a:solidFill>
                  <a:srgbClr val="000000"/>
                </a:solidFill>
                <a:latin typeface="Calibri"/>
                <a:ea typeface="DejaVu Sans"/>
              </a:rPr>
              <a:t>Macros</a:t>
            </a:r>
            <a:endParaRPr b="0" lang="en-GB" sz="2000" spc="-1" strike="noStrike">
              <a:latin typeface="Arial"/>
            </a:endParaRPr>
          </a:p>
          <a:p>
            <a:pPr>
              <a:lnSpc>
                <a:spcPct val="100000"/>
              </a:lnSpc>
            </a:pPr>
            <a:endParaRPr b="0" lang="en-GB" sz="2000" spc="-1" strike="noStrike">
              <a:latin typeface="Arial"/>
            </a:endParaRPr>
          </a:p>
          <a:p>
            <a:pPr>
              <a:lnSpc>
                <a:spcPct val="100000"/>
              </a:lnSpc>
            </a:pPr>
            <a:endParaRPr b="0" lang="en-GB" sz="2000" spc="-1" strike="noStrike">
              <a:latin typeface="Arial"/>
            </a:endParaRPr>
          </a:p>
        </p:txBody>
      </p:sp>
    </p:spTree>
  </p:cSld>
  <p:timing>
    <p:tnLst>
      <p:par>
        <p:cTn id="80" dur="indefinite" restart="never" nodeType="tmRoot">
          <p:childTnLst>
            <p:seq>
              <p:cTn id="81"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6095880" y="1845000"/>
            <a:ext cx="5657760" cy="4646880"/>
          </a:xfrm>
          <a:prstGeom prst="roundRect">
            <a:avLst>
              <a:gd name="adj" fmla="val 16667"/>
            </a:avLst>
          </a:prstGeom>
          <a:ln w="28440">
            <a:solidFill>
              <a:srgbClr val="ff0000"/>
            </a:solidFill>
            <a:round/>
          </a:ln>
        </p:spPr>
        <p:style>
          <a:lnRef idx="2">
            <a:schemeClr val="accent2"/>
          </a:lnRef>
          <a:fillRef idx="1">
            <a:schemeClr val="lt1"/>
          </a:fillRef>
          <a:effectRef idx="0">
            <a:schemeClr val="accent2"/>
          </a:effectRef>
          <a:fontRef idx="minor"/>
        </p:style>
      </p:sp>
      <p:sp>
        <p:nvSpPr>
          <p:cNvPr id="236" name="CustomShape 2"/>
          <p:cNvSpPr/>
          <p:nvPr/>
        </p:nvSpPr>
        <p:spPr>
          <a:xfrm>
            <a:off x="6420240" y="2026440"/>
            <a:ext cx="6098040" cy="43581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 </a:t>
            </a:r>
            <a:r>
              <a:rPr b="0" lang="en-GB" sz="2000" spc="-1" strike="noStrike">
                <a:solidFill>
                  <a:srgbClr val="000000"/>
                </a:solidFill>
                <a:latin typeface="Calibri"/>
                <a:ea typeface="DejaVu Sans"/>
              </a:rPr>
              <a:t>&lt;xacro:macro name="default_inertial" </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params="mass"&gt;</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        </a:t>
            </a:r>
            <a:r>
              <a:rPr b="0" lang="en-GB" sz="2000" spc="-1" strike="noStrike">
                <a:solidFill>
                  <a:srgbClr val="000000"/>
                </a:solidFill>
                <a:latin typeface="Calibri"/>
                <a:ea typeface="DejaVu Sans"/>
              </a:rPr>
              <a:t>&lt;inertial&gt;</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                </a:t>
            </a:r>
            <a:r>
              <a:rPr b="0" lang="en-GB" sz="2000" spc="-1" strike="noStrike">
                <a:solidFill>
                  <a:srgbClr val="000000"/>
                </a:solidFill>
                <a:latin typeface="Calibri"/>
                <a:ea typeface="DejaVu Sans"/>
              </a:rPr>
              <a:t>&lt;mass value="${mass}" /&gt;</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                </a:t>
            </a:r>
            <a:r>
              <a:rPr b="0" lang="en-GB" sz="2000" spc="-1" strike="noStrike">
                <a:solidFill>
                  <a:srgbClr val="000000"/>
                </a:solidFill>
                <a:latin typeface="Calibri"/>
                <a:ea typeface="DejaVu Sans"/>
              </a:rPr>
              <a:t>&lt;inertia ixx="1.0" ixy="0.0" ixz="0.0"</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                     </a:t>
            </a:r>
            <a:r>
              <a:rPr b="0" lang="en-GB" sz="2000" spc="-1" strike="noStrike">
                <a:solidFill>
                  <a:srgbClr val="000000"/>
                </a:solidFill>
                <a:latin typeface="Calibri"/>
                <a:ea typeface="DejaVu Sans"/>
              </a:rPr>
              <a:t>iyy="1.0" iyz="0.0"</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                     </a:t>
            </a:r>
            <a:r>
              <a:rPr b="0" lang="en-GB" sz="2000" spc="-1" strike="noStrike">
                <a:solidFill>
                  <a:srgbClr val="000000"/>
                </a:solidFill>
                <a:latin typeface="Calibri"/>
                <a:ea typeface="DejaVu Sans"/>
              </a:rPr>
              <a:t>izz="1.0" /&gt;</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        </a:t>
            </a:r>
            <a:r>
              <a:rPr b="0" lang="en-GB" sz="2000" spc="-1" strike="noStrike">
                <a:solidFill>
                  <a:srgbClr val="000000"/>
                </a:solidFill>
                <a:latin typeface="Calibri"/>
                <a:ea typeface="DejaVu Sans"/>
              </a:rPr>
              <a:t>&lt;/inertial&gt;</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    </a:t>
            </a:r>
            <a:r>
              <a:rPr b="0" lang="en-GB" sz="2000" spc="-1" strike="noStrike">
                <a:solidFill>
                  <a:srgbClr val="000000"/>
                </a:solidFill>
                <a:latin typeface="Calibri"/>
                <a:ea typeface="DejaVu Sans"/>
              </a:rPr>
              <a:t>&lt;/xacro:macro&gt;</a:t>
            </a:r>
            <a:endParaRPr b="0" lang="en-GB" sz="2000" spc="-1" strike="noStrike">
              <a:latin typeface="Arial"/>
            </a:endParaRPr>
          </a:p>
          <a:p>
            <a:pPr>
              <a:lnSpc>
                <a:spcPct val="100000"/>
              </a:lnSpc>
            </a:pPr>
            <a:endParaRPr b="0" lang="en-GB" sz="2000" spc="-1" strike="noStrike">
              <a:latin typeface="Arial"/>
            </a:endParaRPr>
          </a:p>
          <a:p>
            <a:pPr>
              <a:lnSpc>
                <a:spcPct val="100000"/>
              </a:lnSpc>
            </a:pPr>
            <a:r>
              <a:rPr b="0" i="1" lang="en-GB" sz="2000" spc="-1" strike="noStrike">
                <a:solidFill>
                  <a:srgbClr val="1c3687"/>
                </a:solidFill>
                <a:latin typeface="Calibri"/>
                <a:ea typeface="DejaVu Sans"/>
              </a:rPr>
              <a:t>The macro is called using the next line:</a:t>
            </a:r>
            <a:endParaRPr b="0" lang="en-GB" sz="2000" spc="-1" strike="noStrike">
              <a:latin typeface="Arial"/>
            </a:endParaRPr>
          </a:p>
          <a:p>
            <a:pPr>
              <a:lnSpc>
                <a:spcPct val="100000"/>
              </a:lnSpc>
            </a:pPr>
            <a:endParaRPr b="0" lang="en-GB" sz="2000" spc="-1" strike="noStrike">
              <a:latin typeface="Arial"/>
            </a:endParaRPr>
          </a:p>
          <a:p>
            <a:pPr>
              <a:lnSpc>
                <a:spcPct val="100000"/>
              </a:lnSpc>
            </a:pPr>
            <a:r>
              <a:rPr b="0" lang="en-GB" sz="1800" spc="-1" strike="noStrike">
                <a:solidFill>
                  <a:srgbClr val="000000"/>
                </a:solidFill>
                <a:latin typeface="Calibri"/>
                <a:ea typeface="Noto Sans CJK SC"/>
              </a:rPr>
              <a:t> </a:t>
            </a:r>
            <a:r>
              <a:rPr b="0" lang="en-GB" sz="2000" spc="-1" strike="noStrike">
                <a:solidFill>
                  <a:srgbClr val="000000"/>
                </a:solidFill>
                <a:latin typeface="Calibri"/>
                <a:ea typeface="Noto Sans CJK SC"/>
              </a:rPr>
              <a:t>&lt;xacro:default_inertial  mass=”5” /</a:t>
            </a:r>
            <a:r>
              <a:rPr b="0" lang="en-GB" sz="2000" spc="-1" strike="noStrike">
                <a:solidFill>
                  <a:srgbClr val="000000"/>
                </a:solidFill>
                <a:latin typeface="Calibri"/>
                <a:ea typeface="DejaVu Sans"/>
              </a:rPr>
              <a:t>&gt;</a:t>
            </a:r>
            <a:endParaRPr b="0" lang="en-GB" sz="2000" spc="-1" strike="noStrike">
              <a:latin typeface="Arial"/>
            </a:endParaRPr>
          </a:p>
          <a:p>
            <a:pPr>
              <a:lnSpc>
                <a:spcPct val="100000"/>
              </a:lnSpc>
            </a:pPr>
            <a:endParaRPr b="0" lang="en-GB" sz="2000" spc="-1" strike="noStrike">
              <a:latin typeface="Arial"/>
            </a:endParaRPr>
          </a:p>
        </p:txBody>
      </p:sp>
      <p:sp>
        <p:nvSpPr>
          <p:cNvPr id="237" name="CustomShape 3"/>
          <p:cNvSpPr/>
          <p:nvPr/>
        </p:nvSpPr>
        <p:spPr>
          <a:xfrm>
            <a:off x="6572880" y="1511640"/>
            <a:ext cx="166680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en-GB" sz="1800" spc="-1" strike="noStrike">
                <a:solidFill>
                  <a:srgbClr val="ff0000"/>
                </a:solidFill>
                <a:latin typeface="Calibri"/>
                <a:ea typeface="DejaVu Sans"/>
              </a:rPr>
              <a:t>EXAMPLE CODE</a:t>
            </a:r>
            <a:endParaRPr b="0" lang="en-GB" sz="1800" spc="-1" strike="noStrike">
              <a:latin typeface="Arial"/>
            </a:endParaRPr>
          </a:p>
        </p:txBody>
      </p:sp>
      <p:sp>
        <p:nvSpPr>
          <p:cNvPr id="238" name="CustomShape 4"/>
          <p:cNvSpPr/>
          <p:nvPr/>
        </p:nvSpPr>
        <p:spPr>
          <a:xfrm>
            <a:off x="1597320" y="365040"/>
            <a:ext cx="793800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rPr>
              <a:t>Robot</a:t>
            </a:r>
            <a:r>
              <a:rPr b="0" lang="en-GB" sz="4900" spc="-1" strike="noStrike">
                <a:solidFill>
                  <a:srgbClr val="000000"/>
                </a:solidFill>
                <a:latin typeface="Calibri Light"/>
              </a:rPr>
              <a:t> </a:t>
            </a:r>
            <a:r>
              <a:rPr b="0" lang="en-GB" sz="4400" spc="-1" strike="noStrike">
                <a:solidFill>
                  <a:srgbClr val="000000"/>
                </a:solidFill>
                <a:latin typeface="Calibri Light"/>
              </a:rPr>
              <a:t>modelling</a:t>
            </a:r>
            <a:br/>
            <a:r>
              <a:rPr b="0" lang="en-GB" sz="3600" spc="-1" strike="noStrike">
                <a:solidFill>
                  <a:srgbClr val="000000"/>
                </a:solidFill>
                <a:latin typeface="Calibri Light"/>
                <a:ea typeface="Calibri Light"/>
              </a:rPr>
              <a:t>Xacro  - function-based simplification </a:t>
            </a:r>
            <a:endParaRPr b="0" lang="en-GB" sz="3600" spc="-1" strike="noStrike">
              <a:latin typeface="Arial"/>
            </a:endParaRPr>
          </a:p>
        </p:txBody>
      </p:sp>
      <p:sp>
        <p:nvSpPr>
          <p:cNvPr id="239" name="CustomShape 5"/>
          <p:cNvSpPr/>
          <p:nvPr/>
        </p:nvSpPr>
        <p:spPr>
          <a:xfrm>
            <a:off x="660240" y="2883600"/>
            <a:ext cx="4356720" cy="258876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2000" spc="-1" strike="noStrike">
                <a:solidFill>
                  <a:srgbClr val="000000"/>
                </a:solidFill>
                <a:latin typeface="Calibri"/>
                <a:ea typeface="DejaVu Sans"/>
              </a:rPr>
              <a:t>Use to simplify the code of your model.  </a:t>
            </a:r>
            <a:endParaRPr b="0" lang="en-GB" sz="2000" spc="-1" strike="noStrike">
              <a:latin typeface="Arial"/>
            </a:endParaRPr>
          </a:p>
          <a:p>
            <a:pPr>
              <a:lnSpc>
                <a:spcPct val="100000"/>
              </a:lnSpc>
            </a:pPr>
            <a:r>
              <a:rPr b="0" lang="en-GB" sz="2000" spc="-1" strike="noStrike">
                <a:solidFill>
                  <a:srgbClr val="000000"/>
                </a:solidFill>
                <a:latin typeface="Calibri"/>
                <a:ea typeface="DejaVu Sans"/>
              </a:rPr>
              <a:t>It can be use for:</a:t>
            </a:r>
            <a:endParaRPr b="0" lang="en-GB" sz="2000" spc="-1" strike="noStrike">
              <a:latin typeface="Arial"/>
            </a:endParaRPr>
          </a:p>
          <a:p>
            <a:pPr>
              <a:lnSpc>
                <a:spcPct val="100000"/>
              </a:lnSpc>
            </a:pPr>
            <a:endParaRPr b="0" lang="en-GB" sz="2000" spc="-1" strike="noStrike">
              <a:latin typeface="Arial"/>
            </a:endParaRPr>
          </a:p>
          <a:p>
            <a:pPr marL="285840" indent="-285120">
              <a:lnSpc>
                <a:spcPct val="100000"/>
              </a:lnSpc>
              <a:buClr>
                <a:srgbClr val="000000"/>
              </a:buClr>
              <a:buFont typeface="StarSymbol"/>
              <a:buChar char="-"/>
            </a:pPr>
            <a:r>
              <a:rPr b="0" lang="en-GB" sz="2000" spc="-1" strike="noStrike">
                <a:solidFill>
                  <a:srgbClr val="000000"/>
                </a:solidFill>
                <a:latin typeface="Calibri"/>
                <a:ea typeface="DejaVu Sans"/>
              </a:rPr>
              <a:t>Constant</a:t>
            </a:r>
            <a:endParaRPr b="0" lang="en-GB" sz="2000" spc="-1" strike="noStrike">
              <a:latin typeface="Arial"/>
            </a:endParaRPr>
          </a:p>
          <a:p>
            <a:pPr marL="285840" indent="-285120">
              <a:lnSpc>
                <a:spcPct val="100000"/>
              </a:lnSpc>
              <a:buClr>
                <a:srgbClr val="000000"/>
              </a:buClr>
              <a:buFont typeface="StarSymbol"/>
              <a:buChar char="-"/>
            </a:pPr>
            <a:r>
              <a:rPr b="0" lang="en-GB" sz="2000" spc="-1" strike="noStrike">
                <a:solidFill>
                  <a:srgbClr val="000000"/>
                </a:solidFill>
                <a:latin typeface="Calibri"/>
                <a:ea typeface="DejaVu Sans"/>
              </a:rPr>
              <a:t>Math</a:t>
            </a:r>
            <a:endParaRPr b="0" lang="en-GB" sz="2000" spc="-1" strike="noStrike">
              <a:latin typeface="Arial"/>
            </a:endParaRPr>
          </a:p>
          <a:p>
            <a:pPr>
              <a:lnSpc>
                <a:spcPct val="100000"/>
              </a:lnSpc>
            </a:pPr>
            <a:r>
              <a:rPr b="1" lang="en-GB" sz="3000" spc="-1" strike="noStrike">
                <a:solidFill>
                  <a:srgbClr val="000000"/>
                </a:solidFill>
                <a:latin typeface="Calibri"/>
                <a:ea typeface="DejaVu Sans"/>
              </a:rPr>
              <a:t>- Macros</a:t>
            </a:r>
            <a:endParaRPr b="0" lang="en-GB" sz="3000" spc="-1" strike="noStrike">
              <a:latin typeface="Arial"/>
            </a:endParaRPr>
          </a:p>
          <a:p>
            <a:pPr>
              <a:lnSpc>
                <a:spcPct val="100000"/>
              </a:lnSpc>
            </a:pPr>
            <a:endParaRPr b="0" lang="en-GB" sz="3000" spc="-1" strike="noStrike">
              <a:latin typeface="Arial"/>
            </a:endParaRPr>
          </a:p>
          <a:p>
            <a:pPr>
              <a:lnSpc>
                <a:spcPct val="100000"/>
              </a:lnSpc>
            </a:pPr>
            <a:endParaRPr b="0" lang="en-GB" sz="3000" spc="-1" strike="noStrike">
              <a:latin typeface="Arial"/>
            </a:endParaRPr>
          </a:p>
        </p:txBody>
      </p:sp>
    </p:spTree>
  </p:cSld>
  <p:timing>
    <p:tnLst>
      <p:par>
        <p:cTn id="82" dur="indefinite" restart="never" nodeType="tmRoot">
          <p:childTnLst>
            <p:seq>
              <p:cTn id="83"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3"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400" spc="-1" strike="noStrike">
                <a:solidFill>
                  <a:srgbClr val="000000"/>
                </a:solidFill>
                <a:latin typeface="Calibri Light"/>
              </a:rPr>
              <a:t>In previous days …</a:t>
            </a:r>
            <a:endParaRPr b="0" lang="en-GB" sz="4400" spc="-1" strike="noStrike">
              <a:latin typeface="Arial"/>
            </a:endParaRPr>
          </a:p>
        </p:txBody>
      </p:sp>
      <p:sp>
        <p:nvSpPr>
          <p:cNvPr id="94"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GB" sz="2800" spc="-1" strike="noStrike">
                <a:solidFill>
                  <a:srgbClr val="000000"/>
                </a:solidFill>
                <a:latin typeface="Calibri"/>
              </a:rPr>
              <a:t>Day 1: ROS basics</a:t>
            </a:r>
            <a:endParaRPr b="0" lang="en-GB" sz="2800" spc="-1" strike="noStrike">
              <a:latin typeface="Arial"/>
            </a:endParaRPr>
          </a:p>
          <a:p>
            <a:pPr lvl="1" marL="685800" indent="-227880">
              <a:lnSpc>
                <a:spcPct val="90000"/>
              </a:lnSpc>
              <a:spcBef>
                <a:spcPts val="499"/>
              </a:spcBef>
              <a:buClr>
                <a:srgbClr val="000000"/>
              </a:buClr>
              <a:buFont typeface="Arial"/>
              <a:buChar char="•"/>
            </a:pPr>
            <a:r>
              <a:rPr b="0" lang="en-GB" sz="2400" spc="-1" strike="noStrike">
                <a:solidFill>
                  <a:srgbClr val="000000"/>
                </a:solidFill>
                <a:latin typeface="Calibri"/>
              </a:rPr>
              <a:t>What’s ROS? </a:t>
            </a:r>
            <a:endParaRPr b="0" lang="en-GB" sz="2400" spc="-1" strike="noStrike">
              <a:latin typeface="Arial"/>
            </a:endParaRPr>
          </a:p>
          <a:p>
            <a:pPr lvl="1" marL="685800" indent="-227880">
              <a:lnSpc>
                <a:spcPct val="90000"/>
              </a:lnSpc>
              <a:spcBef>
                <a:spcPts val="499"/>
              </a:spcBef>
              <a:buClr>
                <a:srgbClr val="000000"/>
              </a:buClr>
              <a:buFont typeface="Arial"/>
              <a:buChar char="•"/>
            </a:pPr>
            <a:r>
              <a:rPr b="0" lang="en-GB" sz="2400" spc="-1" strike="noStrike">
                <a:solidFill>
                  <a:srgbClr val="000000"/>
                </a:solidFill>
                <a:latin typeface="Calibri"/>
              </a:rPr>
              <a:t>What elements can be found in ROS ?</a:t>
            </a:r>
            <a:endParaRPr b="0" lang="en-GB" sz="2400" spc="-1" strike="noStrike">
              <a:latin typeface="Arial"/>
            </a:endParaRPr>
          </a:p>
          <a:p>
            <a:pPr lvl="1" marL="685800" indent="-227880">
              <a:lnSpc>
                <a:spcPct val="90000"/>
              </a:lnSpc>
              <a:spcBef>
                <a:spcPts val="499"/>
              </a:spcBef>
              <a:buClr>
                <a:srgbClr val="000000"/>
              </a:buClr>
              <a:buFont typeface="Arial"/>
              <a:buChar char="•"/>
            </a:pPr>
            <a:r>
              <a:rPr b="0" lang="en-GB" sz="2400" spc="-1" strike="noStrike">
                <a:solidFill>
                  <a:srgbClr val="000000"/>
                </a:solidFill>
                <a:latin typeface="Calibri"/>
              </a:rPr>
              <a:t>How is communication stablished</a:t>
            </a:r>
            <a:endParaRPr b="0" lang="en-GB" sz="2400" spc="-1" strike="noStrike">
              <a:latin typeface="Arial"/>
            </a:endParaRPr>
          </a:p>
          <a:p>
            <a:pPr lvl="1" marL="685800" indent="-227880">
              <a:lnSpc>
                <a:spcPct val="90000"/>
              </a:lnSpc>
              <a:spcBef>
                <a:spcPts val="499"/>
              </a:spcBef>
              <a:buClr>
                <a:srgbClr val="000000"/>
              </a:buClr>
              <a:buFont typeface="Arial"/>
              <a:buChar char="•"/>
            </a:pPr>
            <a:r>
              <a:rPr b="0" lang="en-GB" sz="2400" spc="-1" strike="noStrike">
                <a:solidFill>
                  <a:srgbClr val="000000"/>
                </a:solidFill>
                <a:latin typeface="Calibri"/>
              </a:rPr>
              <a:t>User interactions with ROS</a:t>
            </a:r>
            <a:endParaRPr b="0" lang="en-GB" sz="2400" spc="-1" strike="noStrike">
              <a:latin typeface="Arial"/>
            </a:endParaRPr>
          </a:p>
          <a:p>
            <a:pPr lvl="1" marL="685800" indent="-227880">
              <a:lnSpc>
                <a:spcPct val="90000"/>
              </a:lnSpc>
              <a:spcBef>
                <a:spcPts val="499"/>
              </a:spcBef>
              <a:buClr>
                <a:srgbClr val="000000"/>
              </a:buClr>
              <a:buFont typeface="Arial"/>
              <a:buChar char="•"/>
            </a:pPr>
            <a:r>
              <a:rPr b="0" lang="en-GB" sz="2400" spc="-1" strike="noStrike">
                <a:solidFill>
                  <a:srgbClr val="000000"/>
                </a:solidFill>
                <a:latin typeface="Calibri"/>
              </a:rPr>
              <a:t>Data visualisation</a:t>
            </a:r>
            <a:endParaRPr b="0" lang="en-GB" sz="24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400" spc="-1" strike="noStrike">
                <a:solidFill>
                  <a:srgbClr val="000000"/>
                </a:solidFill>
                <a:latin typeface="Calibri Light"/>
              </a:rPr>
              <a:t>We’ll be back in 15 min</a:t>
            </a:r>
            <a:endParaRPr b="0" lang="en-GB" sz="4400" spc="-1" strike="noStrike">
              <a:latin typeface="Arial"/>
            </a:endParaRPr>
          </a:p>
        </p:txBody>
      </p:sp>
      <p:pic>
        <p:nvPicPr>
          <p:cNvPr id="241" name="Content Placeholder 4" descr=""/>
          <p:cNvPicPr/>
          <p:nvPr/>
        </p:nvPicPr>
        <p:blipFill>
          <a:blip r:embed="rId1"/>
          <a:stretch/>
        </p:blipFill>
        <p:spPr>
          <a:xfrm>
            <a:off x="3445200" y="1793160"/>
            <a:ext cx="5300640" cy="4415400"/>
          </a:xfrm>
          <a:prstGeom prst="rect">
            <a:avLst/>
          </a:prstGeom>
          <a:ln>
            <a:noFill/>
          </a:ln>
        </p:spPr>
      </p:pic>
    </p:spTree>
  </p:cSld>
  <p:timing>
    <p:tnLst>
      <p:par>
        <p:cTn id="84" dur="indefinite" restart="never" nodeType="tmRoot">
          <p:childTnLst>
            <p:seq>
              <p:cTn id="85"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rot="2820000">
            <a:off x="1825560" y="2960640"/>
            <a:ext cx="836280" cy="2277720"/>
          </a:xfrm>
          <a:prstGeom prst="cube">
            <a:avLst>
              <a:gd name="adj" fmla="val 25000"/>
            </a:avLst>
          </a:prstGeom>
          <a:solidFill>
            <a:schemeClr val="bg1"/>
          </a:solidFill>
          <a:ln w="28440">
            <a:solidFill>
              <a:schemeClr val="accent3">
                <a:lumMod val="50000"/>
              </a:schemeClr>
            </a:solidFill>
            <a:round/>
          </a:ln>
        </p:spPr>
        <p:style>
          <a:lnRef idx="2">
            <a:schemeClr val="accent1">
              <a:shade val="50000"/>
            </a:schemeClr>
          </a:lnRef>
          <a:fillRef idx="1">
            <a:schemeClr val="accent1"/>
          </a:fillRef>
          <a:effectRef idx="0">
            <a:schemeClr val="accent1"/>
          </a:effectRef>
          <a:fontRef idx="minor"/>
        </p:style>
      </p:sp>
      <p:sp>
        <p:nvSpPr>
          <p:cNvPr id="243" name="CustomShape 2"/>
          <p:cNvSpPr/>
          <p:nvPr/>
        </p:nvSpPr>
        <p:spPr>
          <a:xfrm rot="18957000">
            <a:off x="1486440" y="3790440"/>
            <a:ext cx="1438200" cy="3657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Parent Link</a:t>
            </a:r>
            <a:endParaRPr b="0" lang="en-GB" sz="1800" spc="-1" strike="noStrike">
              <a:latin typeface="Arial"/>
            </a:endParaRPr>
          </a:p>
        </p:txBody>
      </p:sp>
      <p:sp>
        <p:nvSpPr>
          <p:cNvPr id="244" name="CustomShape 3"/>
          <p:cNvSpPr/>
          <p:nvPr/>
        </p:nvSpPr>
        <p:spPr>
          <a:xfrm rot="10800000">
            <a:off x="4784400" y="4223160"/>
            <a:ext cx="919440" cy="689400"/>
          </a:xfrm>
          <a:prstGeom prst="flowChartMagneticDrum">
            <a:avLst/>
          </a:prstGeom>
          <a:ln>
            <a:round/>
          </a:ln>
        </p:spPr>
        <p:style>
          <a:lnRef idx="2">
            <a:schemeClr val="accent1">
              <a:shade val="50000"/>
            </a:schemeClr>
          </a:lnRef>
          <a:fillRef idx="1">
            <a:schemeClr val="accent1"/>
          </a:fillRef>
          <a:effectRef idx="0">
            <a:schemeClr val="accent1"/>
          </a:effectRef>
          <a:fontRef idx="minor"/>
        </p:style>
      </p:sp>
      <p:sp>
        <p:nvSpPr>
          <p:cNvPr id="245" name="CustomShape 4"/>
          <p:cNvSpPr/>
          <p:nvPr/>
        </p:nvSpPr>
        <p:spPr>
          <a:xfrm rot="9960000">
            <a:off x="3285360" y="3282120"/>
            <a:ext cx="836280" cy="1642680"/>
          </a:xfrm>
          <a:prstGeom prst="cube">
            <a:avLst>
              <a:gd name="adj" fmla="val 25000"/>
            </a:avLst>
          </a:prstGeom>
          <a:solidFill>
            <a:schemeClr val="bg1"/>
          </a:solidFill>
          <a:ln w="28440">
            <a:solidFill>
              <a:schemeClr val="accent3">
                <a:lumMod val="50000"/>
              </a:schemeClr>
            </a:solidFill>
            <a:round/>
          </a:ln>
        </p:spPr>
        <p:style>
          <a:lnRef idx="2">
            <a:schemeClr val="accent1">
              <a:shade val="50000"/>
            </a:schemeClr>
          </a:lnRef>
          <a:fillRef idx="1">
            <a:schemeClr val="accent1"/>
          </a:fillRef>
          <a:effectRef idx="0">
            <a:schemeClr val="accent1"/>
          </a:effectRef>
          <a:fontRef idx="minor"/>
        </p:style>
      </p:sp>
      <p:sp>
        <p:nvSpPr>
          <p:cNvPr id="246" name="CustomShape 5"/>
          <p:cNvSpPr/>
          <p:nvPr/>
        </p:nvSpPr>
        <p:spPr>
          <a:xfrm rot="4561800">
            <a:off x="3207960" y="3925800"/>
            <a:ext cx="1290240" cy="3657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Child Link​</a:t>
            </a:r>
            <a:endParaRPr b="0" lang="en-GB" sz="1800" spc="-1" strike="noStrike">
              <a:latin typeface="Arial"/>
            </a:endParaRPr>
          </a:p>
        </p:txBody>
      </p:sp>
      <p:grpSp>
        <p:nvGrpSpPr>
          <p:cNvPr id="247" name="Group 6"/>
          <p:cNvGrpSpPr/>
          <p:nvPr/>
        </p:nvGrpSpPr>
        <p:grpSpPr>
          <a:xfrm>
            <a:off x="553320" y="4125240"/>
            <a:ext cx="1586520" cy="1314720"/>
            <a:chOff x="553320" y="4125240"/>
            <a:chExt cx="1586520" cy="1314720"/>
          </a:xfrm>
        </p:grpSpPr>
        <p:sp>
          <p:nvSpPr>
            <p:cNvPr id="248" name="CustomShape 7"/>
            <p:cNvSpPr/>
            <p:nvPr/>
          </p:nvSpPr>
          <p:spPr>
            <a:xfrm flipH="1" rot="2433600">
              <a:off x="893160" y="4541400"/>
              <a:ext cx="435240" cy="313920"/>
            </a:xfrm>
            <a:custGeom>
              <a:avLst/>
              <a:gdLst/>
              <a:ahLst/>
              <a:rect l="l" t="t" r="r" b="b"/>
              <a:pathLst>
                <a:path w="21600" h="21600">
                  <a:moveTo>
                    <a:pt x="0" y="0"/>
                  </a:moveTo>
                  <a:lnTo>
                    <a:pt x="21600" y="21600"/>
                  </a:lnTo>
                </a:path>
              </a:pathLst>
            </a:custGeom>
            <a:noFill/>
            <a:ln w="381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49" name="CustomShape 8"/>
            <p:cNvSpPr/>
            <p:nvPr/>
          </p:nvSpPr>
          <p:spPr>
            <a:xfrm rot="2433600">
              <a:off x="1297800" y="4940640"/>
              <a:ext cx="676440" cy="360"/>
            </a:xfrm>
            <a:custGeom>
              <a:avLst/>
              <a:gdLst/>
              <a:ahLst/>
              <a:rect l="l" t="t" r="r" b="b"/>
              <a:pathLst>
                <a:path w="21600" h="21600">
                  <a:moveTo>
                    <a:pt x="0" y="0"/>
                  </a:moveTo>
                  <a:lnTo>
                    <a:pt x="21600" y="21600"/>
                  </a:lnTo>
                </a:path>
              </a:pathLst>
            </a:custGeom>
            <a:noFill/>
            <a:ln w="38160">
              <a:solidFill>
                <a:srgbClr val="00b050"/>
              </a:solidFill>
              <a:round/>
              <a:tailEnd len="med" type="triangle" w="med"/>
            </a:ln>
          </p:spPr>
          <p:style>
            <a:lnRef idx="1">
              <a:schemeClr val="accent1"/>
            </a:lnRef>
            <a:fillRef idx="0">
              <a:schemeClr val="accent1"/>
            </a:fillRef>
            <a:effectRef idx="0">
              <a:schemeClr val="accent1"/>
            </a:effectRef>
            <a:fontRef idx="minor"/>
          </p:style>
        </p:sp>
        <p:sp>
          <p:nvSpPr>
            <p:cNvPr id="250" name="CustomShape 9"/>
            <p:cNvSpPr/>
            <p:nvPr/>
          </p:nvSpPr>
          <p:spPr>
            <a:xfrm flipV="1" rot="2433600">
              <a:off x="1543680" y="4362480"/>
              <a:ext cx="360" cy="434520"/>
            </a:xfrm>
            <a:custGeom>
              <a:avLst/>
              <a:gdLst/>
              <a:ahLst/>
              <a:rect l="l" t="t" r="r" b="b"/>
              <a:pathLst>
                <a:path w="21600" h="21600">
                  <a:moveTo>
                    <a:pt x="0" y="0"/>
                  </a:moveTo>
                  <a:lnTo>
                    <a:pt x="21600" y="21600"/>
                  </a:lnTo>
                </a:path>
              </a:pathLst>
            </a:custGeom>
            <a:noFill/>
            <a:ln w="38160">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251" name="CustomShape 10"/>
            <p:cNvSpPr/>
            <p:nvPr/>
          </p:nvSpPr>
          <p:spPr>
            <a:xfrm rot="2433600">
              <a:off x="628920" y="4495320"/>
              <a:ext cx="269280" cy="33300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600" spc="-1" strike="noStrike">
                  <a:solidFill>
                    <a:srgbClr val="ff0000"/>
                  </a:solidFill>
                  <a:latin typeface="Calibri"/>
                  <a:ea typeface="DejaVu Sans"/>
                </a:rPr>
                <a:t>x</a:t>
              </a:r>
              <a:endParaRPr b="0" lang="en-GB" sz="1600" spc="-1" strike="noStrike">
                <a:latin typeface="Arial"/>
              </a:endParaRPr>
            </a:p>
          </p:txBody>
        </p:sp>
        <p:sp>
          <p:nvSpPr>
            <p:cNvPr id="252" name="CustomShape 11"/>
            <p:cNvSpPr/>
            <p:nvPr/>
          </p:nvSpPr>
          <p:spPr>
            <a:xfrm rot="2433600">
              <a:off x="1792080" y="5058360"/>
              <a:ext cx="272160" cy="33300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600" spc="-1" strike="noStrike">
                  <a:solidFill>
                    <a:srgbClr val="00b050"/>
                  </a:solidFill>
                  <a:latin typeface="Calibri"/>
                  <a:ea typeface="DejaVu Sans"/>
                </a:rPr>
                <a:t>y</a:t>
              </a:r>
              <a:endParaRPr b="0" lang="en-GB" sz="1600" spc="-1" strike="noStrike">
                <a:latin typeface="Arial"/>
              </a:endParaRPr>
            </a:p>
          </p:txBody>
        </p:sp>
        <p:sp>
          <p:nvSpPr>
            <p:cNvPr id="253" name="CustomShape 12"/>
            <p:cNvSpPr/>
            <p:nvPr/>
          </p:nvSpPr>
          <p:spPr>
            <a:xfrm rot="2433600">
              <a:off x="1577160" y="4169880"/>
              <a:ext cx="261360" cy="33300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600" spc="-1" strike="noStrike">
                  <a:solidFill>
                    <a:srgbClr val="0070c0"/>
                  </a:solidFill>
                  <a:latin typeface="Calibri"/>
                  <a:ea typeface="DejaVu Sans"/>
                </a:rPr>
                <a:t>z</a:t>
              </a:r>
              <a:endParaRPr b="0" lang="en-GB" sz="1600" spc="-1" strike="noStrike">
                <a:latin typeface="Arial"/>
              </a:endParaRPr>
            </a:p>
          </p:txBody>
        </p:sp>
      </p:grpSp>
      <p:grpSp>
        <p:nvGrpSpPr>
          <p:cNvPr id="254" name="Group 13"/>
          <p:cNvGrpSpPr/>
          <p:nvPr/>
        </p:nvGrpSpPr>
        <p:grpSpPr>
          <a:xfrm>
            <a:off x="2766960" y="2733120"/>
            <a:ext cx="1539720" cy="1433160"/>
            <a:chOff x="2766960" y="2733120"/>
            <a:chExt cx="1539720" cy="1433160"/>
          </a:xfrm>
        </p:grpSpPr>
        <p:sp>
          <p:nvSpPr>
            <p:cNvPr id="255" name="CustomShape 14"/>
            <p:cNvSpPr/>
            <p:nvPr/>
          </p:nvSpPr>
          <p:spPr>
            <a:xfrm flipH="1" rot="4351200">
              <a:off x="3030120" y="2935080"/>
              <a:ext cx="435240" cy="379440"/>
            </a:xfrm>
            <a:custGeom>
              <a:avLst/>
              <a:gdLst/>
              <a:ahLst/>
              <a:rect l="l" t="t" r="r" b="b"/>
              <a:pathLst>
                <a:path w="21600" h="21600">
                  <a:moveTo>
                    <a:pt x="0" y="0"/>
                  </a:moveTo>
                  <a:lnTo>
                    <a:pt x="21600" y="21600"/>
                  </a:lnTo>
                </a:path>
              </a:pathLst>
            </a:custGeom>
            <a:noFill/>
            <a:ln w="381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56" name="CustomShape 15"/>
            <p:cNvSpPr/>
            <p:nvPr/>
          </p:nvSpPr>
          <p:spPr>
            <a:xfrm rot="4351200">
              <a:off x="3257640" y="3598200"/>
              <a:ext cx="676440" cy="360"/>
            </a:xfrm>
            <a:custGeom>
              <a:avLst/>
              <a:gdLst/>
              <a:ahLst/>
              <a:rect l="l" t="t" r="r" b="b"/>
              <a:pathLst>
                <a:path w="21600" h="21600">
                  <a:moveTo>
                    <a:pt x="0" y="0"/>
                  </a:moveTo>
                  <a:lnTo>
                    <a:pt x="21600" y="21600"/>
                  </a:lnTo>
                </a:path>
              </a:pathLst>
            </a:custGeom>
            <a:noFill/>
            <a:ln w="38160">
              <a:solidFill>
                <a:srgbClr val="00b050"/>
              </a:solidFill>
              <a:round/>
              <a:tailEnd len="med" type="triangle" w="med"/>
            </a:ln>
          </p:spPr>
          <p:style>
            <a:lnRef idx="1">
              <a:schemeClr val="accent1"/>
            </a:lnRef>
            <a:fillRef idx="0">
              <a:schemeClr val="accent1"/>
            </a:fillRef>
            <a:effectRef idx="0">
              <a:schemeClr val="accent1"/>
            </a:effectRef>
            <a:fontRef idx="minor"/>
          </p:style>
        </p:sp>
        <p:sp>
          <p:nvSpPr>
            <p:cNvPr id="257" name="CustomShape 16"/>
            <p:cNvSpPr/>
            <p:nvPr/>
          </p:nvSpPr>
          <p:spPr>
            <a:xfrm flipV="1" rot="4351200">
              <a:off x="3743280" y="3111120"/>
              <a:ext cx="360" cy="479880"/>
            </a:xfrm>
            <a:custGeom>
              <a:avLst/>
              <a:gdLst/>
              <a:ahLst/>
              <a:rect l="l" t="t" r="r" b="b"/>
              <a:pathLst>
                <a:path w="21600" h="21600">
                  <a:moveTo>
                    <a:pt x="0" y="0"/>
                  </a:moveTo>
                  <a:lnTo>
                    <a:pt x="21600" y="21600"/>
                  </a:lnTo>
                </a:path>
              </a:pathLst>
            </a:custGeom>
            <a:noFill/>
            <a:ln w="38160">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258" name="CustomShape 17"/>
            <p:cNvSpPr/>
            <p:nvPr/>
          </p:nvSpPr>
          <p:spPr>
            <a:xfrm rot="4351200">
              <a:off x="2831760" y="2744640"/>
              <a:ext cx="26928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600" spc="-1" strike="noStrike">
                  <a:solidFill>
                    <a:srgbClr val="ff0000"/>
                  </a:solidFill>
                  <a:latin typeface="Calibri"/>
                  <a:ea typeface="DejaVu Sans"/>
                </a:rPr>
                <a:t>x</a:t>
              </a:r>
              <a:endParaRPr b="0" lang="en-GB" sz="1600" spc="-1" strike="noStrike">
                <a:latin typeface="Arial"/>
              </a:endParaRPr>
            </a:p>
          </p:txBody>
        </p:sp>
        <p:sp>
          <p:nvSpPr>
            <p:cNvPr id="259" name="CustomShape 18"/>
            <p:cNvSpPr/>
            <p:nvPr/>
          </p:nvSpPr>
          <p:spPr>
            <a:xfrm rot="4351200">
              <a:off x="3584160" y="3819240"/>
              <a:ext cx="2721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600" spc="-1" strike="noStrike">
                  <a:solidFill>
                    <a:srgbClr val="00b050"/>
                  </a:solidFill>
                  <a:latin typeface="Calibri"/>
                  <a:ea typeface="DejaVu Sans"/>
                </a:rPr>
                <a:t>y</a:t>
              </a:r>
              <a:endParaRPr b="0" lang="en-GB" sz="1600" spc="-1" strike="noStrike">
                <a:latin typeface="Arial"/>
              </a:endParaRPr>
            </a:p>
          </p:txBody>
        </p:sp>
        <p:sp>
          <p:nvSpPr>
            <p:cNvPr id="260" name="CustomShape 19"/>
            <p:cNvSpPr/>
            <p:nvPr/>
          </p:nvSpPr>
          <p:spPr>
            <a:xfrm rot="4351200">
              <a:off x="3977280" y="2915280"/>
              <a:ext cx="26136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600" spc="-1" strike="noStrike">
                  <a:solidFill>
                    <a:srgbClr val="0070c0"/>
                  </a:solidFill>
                  <a:latin typeface="Calibri"/>
                  <a:ea typeface="DejaVu Sans"/>
                </a:rPr>
                <a:t>z</a:t>
              </a:r>
              <a:endParaRPr b="0" lang="en-GB" sz="1600" spc="-1" strike="noStrike">
                <a:latin typeface="Arial"/>
              </a:endParaRPr>
            </a:p>
          </p:txBody>
        </p:sp>
      </p:grpSp>
      <p:sp>
        <p:nvSpPr>
          <p:cNvPr id="261" name="CustomShape 20"/>
          <p:cNvSpPr/>
          <p:nvPr/>
        </p:nvSpPr>
        <p:spPr>
          <a:xfrm>
            <a:off x="8036640" y="2141640"/>
            <a:ext cx="1210320" cy="875160"/>
          </a:xfrm>
          <a:prstGeom prst="ellipse">
            <a:avLst/>
          </a:prstGeom>
          <a:ln>
            <a:round/>
          </a:ln>
        </p:spPr>
        <p:style>
          <a:lnRef idx="2">
            <a:schemeClr val="dk1"/>
          </a:lnRef>
          <a:fillRef idx="1">
            <a:schemeClr val="lt1"/>
          </a:fillRef>
          <a:effectRef idx="0">
            <a:schemeClr val="dk1"/>
          </a:effectRef>
          <a:fontRef idx="minor"/>
        </p:style>
      </p:sp>
      <p:sp>
        <p:nvSpPr>
          <p:cNvPr id="262" name="CustomShape 21"/>
          <p:cNvSpPr/>
          <p:nvPr/>
        </p:nvSpPr>
        <p:spPr>
          <a:xfrm>
            <a:off x="9247680" y="2843280"/>
            <a:ext cx="875160" cy="755280"/>
          </a:xfrm>
          <a:custGeom>
            <a:avLst/>
            <a:gdLst/>
            <a:ahLst/>
            <a:rect l="l" t="t" r="r" b="b"/>
            <a:pathLst>
              <a:path w="21600" h="21600">
                <a:moveTo>
                  <a:pt x="0" y="0"/>
                </a:moveTo>
                <a:lnTo>
                  <a:pt x="21600" y="21600"/>
                </a:lnTo>
              </a:path>
            </a:pathLst>
          </a:custGeom>
          <a:noFill/>
          <a:ln w="28440">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263" name="CustomShape 22"/>
          <p:cNvSpPr/>
          <p:nvPr/>
        </p:nvSpPr>
        <p:spPr>
          <a:xfrm flipH="1">
            <a:off x="7222680" y="2883960"/>
            <a:ext cx="804960" cy="714600"/>
          </a:xfrm>
          <a:custGeom>
            <a:avLst/>
            <a:gdLst/>
            <a:ahLst/>
            <a:rect l="l" t="t" r="r" b="b"/>
            <a:pathLst>
              <a:path w="21600" h="21600">
                <a:moveTo>
                  <a:pt x="0" y="0"/>
                </a:moveTo>
                <a:lnTo>
                  <a:pt x="21600" y="21600"/>
                </a:lnTo>
              </a:path>
            </a:pathLst>
          </a:custGeom>
          <a:noFill/>
          <a:ln w="28440">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264" name="CustomShape 23"/>
          <p:cNvSpPr/>
          <p:nvPr/>
        </p:nvSpPr>
        <p:spPr>
          <a:xfrm>
            <a:off x="8063640" y="2418480"/>
            <a:ext cx="1362240" cy="3657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Parent Link</a:t>
            </a:r>
            <a:endParaRPr b="0" lang="en-GB" sz="1800" spc="-1" strike="noStrike">
              <a:latin typeface="Arial"/>
            </a:endParaRPr>
          </a:p>
        </p:txBody>
      </p:sp>
      <p:sp>
        <p:nvSpPr>
          <p:cNvPr id="265" name="CustomShape 24"/>
          <p:cNvSpPr/>
          <p:nvPr/>
        </p:nvSpPr>
        <p:spPr>
          <a:xfrm>
            <a:off x="6348240" y="3622680"/>
            <a:ext cx="1210320" cy="875160"/>
          </a:xfrm>
          <a:prstGeom prst="ellipse">
            <a:avLst/>
          </a:prstGeom>
          <a:ln>
            <a:round/>
          </a:ln>
        </p:spPr>
        <p:style>
          <a:lnRef idx="2">
            <a:schemeClr val="dk1"/>
          </a:lnRef>
          <a:fillRef idx="1">
            <a:schemeClr val="lt1"/>
          </a:fillRef>
          <a:effectRef idx="0">
            <a:schemeClr val="dk1"/>
          </a:effectRef>
          <a:fontRef idx="minor"/>
        </p:style>
      </p:sp>
      <p:sp>
        <p:nvSpPr>
          <p:cNvPr id="266" name="CustomShape 25"/>
          <p:cNvSpPr/>
          <p:nvPr/>
        </p:nvSpPr>
        <p:spPr>
          <a:xfrm>
            <a:off x="9685800" y="3638520"/>
            <a:ext cx="1210320" cy="875160"/>
          </a:xfrm>
          <a:prstGeom prst="ellipse">
            <a:avLst/>
          </a:prstGeom>
          <a:ln>
            <a:round/>
          </a:ln>
        </p:spPr>
        <p:style>
          <a:lnRef idx="2">
            <a:schemeClr val="dk1"/>
          </a:lnRef>
          <a:fillRef idx="1">
            <a:schemeClr val="lt1"/>
          </a:fillRef>
          <a:effectRef idx="0">
            <a:schemeClr val="dk1"/>
          </a:effectRef>
          <a:fontRef idx="minor"/>
        </p:style>
      </p:sp>
      <p:sp>
        <p:nvSpPr>
          <p:cNvPr id="267" name="CustomShape 26"/>
          <p:cNvSpPr/>
          <p:nvPr/>
        </p:nvSpPr>
        <p:spPr>
          <a:xfrm>
            <a:off x="6434640" y="3876120"/>
            <a:ext cx="1290240" cy="3657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Child Link​</a:t>
            </a:r>
            <a:endParaRPr b="0" lang="en-GB" sz="1800" spc="-1" strike="noStrike">
              <a:latin typeface="Arial"/>
            </a:endParaRPr>
          </a:p>
        </p:txBody>
      </p:sp>
      <p:sp>
        <p:nvSpPr>
          <p:cNvPr id="268" name="CustomShape 27"/>
          <p:cNvSpPr/>
          <p:nvPr/>
        </p:nvSpPr>
        <p:spPr>
          <a:xfrm>
            <a:off x="9775800" y="3915720"/>
            <a:ext cx="1290240" cy="3657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Child Link​</a:t>
            </a:r>
            <a:endParaRPr b="0" lang="en-GB" sz="1800" spc="-1" strike="noStrike">
              <a:latin typeface="Arial"/>
            </a:endParaRPr>
          </a:p>
        </p:txBody>
      </p:sp>
      <p:sp>
        <p:nvSpPr>
          <p:cNvPr id="269" name="CustomShape 28"/>
          <p:cNvSpPr/>
          <p:nvPr/>
        </p:nvSpPr>
        <p:spPr>
          <a:xfrm>
            <a:off x="1597320" y="365040"/>
            <a:ext cx="793800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rPr>
              <a:t>Robot</a:t>
            </a:r>
            <a:r>
              <a:rPr b="0" lang="en-GB" sz="4900" spc="-1" strike="noStrike">
                <a:solidFill>
                  <a:srgbClr val="000000"/>
                </a:solidFill>
                <a:latin typeface="Calibri Light"/>
              </a:rPr>
              <a:t> </a:t>
            </a:r>
            <a:r>
              <a:rPr b="0" lang="en-GB" sz="4400" spc="-1" strike="noStrike">
                <a:solidFill>
                  <a:srgbClr val="000000"/>
                </a:solidFill>
                <a:latin typeface="Calibri Light"/>
              </a:rPr>
              <a:t>modelling</a:t>
            </a:r>
            <a:br/>
            <a:r>
              <a:rPr b="0" lang="en-GB" sz="3600" spc="-1" strike="noStrike">
                <a:solidFill>
                  <a:srgbClr val="000000"/>
                </a:solidFill>
                <a:latin typeface="Calibri Light"/>
                <a:ea typeface="Calibri Light"/>
              </a:rPr>
              <a:t>Joints and links</a:t>
            </a:r>
            <a:endParaRPr b="0" lang="en-GB" sz="3600" spc="-1" strike="noStrike">
              <a:latin typeface="Arial"/>
            </a:endParaRPr>
          </a:p>
        </p:txBody>
      </p:sp>
      <p:sp>
        <p:nvSpPr>
          <p:cNvPr id="270" name="CustomShape 29"/>
          <p:cNvSpPr/>
          <p:nvPr/>
        </p:nvSpPr>
        <p:spPr>
          <a:xfrm>
            <a:off x="4001040" y="2076120"/>
            <a:ext cx="863640" cy="51660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2800" spc="-1" strike="noStrike">
                <a:solidFill>
                  <a:srgbClr val="2f5597"/>
                </a:solidFill>
                <a:latin typeface="Calibri"/>
                <a:ea typeface="DejaVu Sans"/>
              </a:rPr>
              <a:t>Joint</a:t>
            </a:r>
            <a:endParaRPr b="0" lang="en-GB" sz="2800" spc="-1" strike="noStrike">
              <a:latin typeface="Arial"/>
            </a:endParaRPr>
          </a:p>
        </p:txBody>
      </p:sp>
      <p:sp>
        <p:nvSpPr>
          <p:cNvPr id="271" name="CustomShape 30"/>
          <p:cNvSpPr/>
          <p:nvPr/>
        </p:nvSpPr>
        <p:spPr>
          <a:xfrm flipH="1">
            <a:off x="3629880" y="2465640"/>
            <a:ext cx="371880" cy="328320"/>
          </a:xfrm>
          <a:custGeom>
            <a:avLst/>
            <a:gdLst/>
            <a:ahLst/>
            <a:rect l="l" t="t" r="r" b="b"/>
            <a:pathLst>
              <a:path w="21600" h="21600">
                <a:moveTo>
                  <a:pt x="0" y="0"/>
                </a:moveTo>
                <a:lnTo>
                  <a:pt x="21600" y="21600"/>
                </a:lnTo>
              </a:path>
            </a:pathLst>
          </a:cu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272" name="CustomShape 31"/>
          <p:cNvSpPr/>
          <p:nvPr/>
        </p:nvSpPr>
        <p:spPr>
          <a:xfrm flipV="1">
            <a:off x="1125000" y="4935600"/>
            <a:ext cx="147600" cy="598320"/>
          </a:xfrm>
          <a:custGeom>
            <a:avLst/>
            <a:gdLst/>
            <a:ahLst/>
            <a:rect l="l" t="t" r="r" b="b"/>
            <a:pathLst>
              <a:path w="21600" h="21600">
                <a:moveTo>
                  <a:pt x="0" y="0"/>
                </a:moveTo>
                <a:lnTo>
                  <a:pt x="21600" y="21600"/>
                </a:lnTo>
              </a:path>
            </a:pathLst>
          </a:custGeom>
          <a:noFill/>
          <a:ln w="28440">
            <a:round/>
            <a:tailEnd len="med" type="triangle" w="med"/>
          </a:ln>
        </p:spPr>
        <p:style>
          <a:lnRef idx="1">
            <a:schemeClr val="dk1"/>
          </a:lnRef>
          <a:fillRef idx="0">
            <a:schemeClr val="dk1"/>
          </a:fillRef>
          <a:effectRef idx="0">
            <a:schemeClr val="dk1"/>
          </a:effectRef>
          <a:fontRef idx="minor"/>
        </p:style>
      </p:sp>
      <p:sp>
        <p:nvSpPr>
          <p:cNvPr id="273" name="CustomShape 32"/>
          <p:cNvSpPr/>
          <p:nvPr/>
        </p:nvSpPr>
        <p:spPr>
          <a:xfrm>
            <a:off x="2339640" y="2349000"/>
            <a:ext cx="583200" cy="433080"/>
          </a:xfrm>
          <a:custGeom>
            <a:avLst/>
            <a:gdLst/>
            <a:ahLst/>
            <a:rect l="l" t="t" r="r" b="b"/>
            <a:pathLst>
              <a:path w="21600" h="21600">
                <a:moveTo>
                  <a:pt x="0" y="0"/>
                </a:moveTo>
                <a:lnTo>
                  <a:pt x="21600" y="21600"/>
                </a:lnTo>
              </a:path>
            </a:pathLst>
          </a:custGeom>
          <a:noFill/>
          <a:ln w="38160">
            <a:round/>
            <a:tailEnd len="med" type="triangle" w="med"/>
          </a:ln>
        </p:spPr>
        <p:style>
          <a:lnRef idx="1">
            <a:schemeClr val="dk1"/>
          </a:lnRef>
          <a:fillRef idx="0">
            <a:schemeClr val="dk1"/>
          </a:fillRef>
          <a:effectRef idx="0">
            <a:schemeClr val="dk1"/>
          </a:effectRef>
          <a:fontRef idx="minor"/>
        </p:style>
      </p:sp>
      <p:sp>
        <p:nvSpPr>
          <p:cNvPr id="274" name="CustomShape 33"/>
          <p:cNvSpPr/>
          <p:nvPr/>
        </p:nvSpPr>
        <p:spPr>
          <a:xfrm>
            <a:off x="1654920" y="1978560"/>
            <a:ext cx="127188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en-GB" sz="1800" spc="-1" strike="noStrike">
                <a:solidFill>
                  <a:srgbClr val="000000"/>
                </a:solidFill>
                <a:latin typeface="Calibri"/>
                <a:ea typeface="DejaVu Sans"/>
              </a:rPr>
              <a:t>Child frame</a:t>
            </a:r>
            <a:endParaRPr b="0" lang="en-GB" sz="1800" spc="-1" strike="noStrike">
              <a:latin typeface="Arial"/>
            </a:endParaRPr>
          </a:p>
        </p:txBody>
      </p:sp>
      <p:sp>
        <p:nvSpPr>
          <p:cNvPr id="275" name="CustomShape 34"/>
          <p:cNvSpPr/>
          <p:nvPr/>
        </p:nvSpPr>
        <p:spPr>
          <a:xfrm>
            <a:off x="330480" y="5561280"/>
            <a:ext cx="141984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en-GB" sz="1800" spc="-1" strike="noStrike">
                <a:solidFill>
                  <a:srgbClr val="000000"/>
                </a:solidFill>
                <a:latin typeface="Calibri"/>
                <a:ea typeface="DejaVu Sans"/>
              </a:rPr>
              <a:t>Parent frame</a:t>
            </a:r>
            <a:endParaRPr b="0" lang="en-GB" sz="1800" spc="-1" strike="noStrike">
              <a:latin typeface="Arial"/>
            </a:endParaRPr>
          </a:p>
        </p:txBody>
      </p:sp>
      <p:sp>
        <p:nvSpPr>
          <p:cNvPr id="276" name="CustomShape 35"/>
          <p:cNvSpPr/>
          <p:nvPr/>
        </p:nvSpPr>
        <p:spPr>
          <a:xfrm>
            <a:off x="3637440" y="3123000"/>
            <a:ext cx="778320" cy="360"/>
          </a:xfrm>
          <a:custGeom>
            <a:avLst/>
            <a:gdLst/>
            <a:ahLst/>
            <a:rect l="l" t="t" r="r" b="b"/>
            <a:pathLst>
              <a:path w="21600" h="21600">
                <a:moveTo>
                  <a:pt x="0" y="0"/>
                </a:moveTo>
                <a:lnTo>
                  <a:pt x="21600" y="21600"/>
                </a:lnTo>
              </a:path>
            </a:pathLst>
          </a:custGeom>
          <a:noFill/>
          <a:ln w="57240">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277" name="CustomShape 36"/>
          <p:cNvSpPr/>
          <p:nvPr/>
        </p:nvSpPr>
        <p:spPr>
          <a:xfrm flipH="1" flipV="1">
            <a:off x="4168080" y="3259080"/>
            <a:ext cx="482760" cy="535680"/>
          </a:xfrm>
          <a:custGeom>
            <a:avLst/>
            <a:gdLst/>
            <a:ahLst/>
            <a:rect l="l" t="t" r="r" b="b"/>
            <a:pathLst>
              <a:path w="21600" h="21600">
                <a:moveTo>
                  <a:pt x="0" y="0"/>
                </a:moveTo>
                <a:lnTo>
                  <a:pt x="21600" y="21600"/>
                </a:lnTo>
              </a:path>
            </a:pathLst>
          </a:custGeom>
          <a:noFill/>
          <a:ln w="38160">
            <a:round/>
            <a:tailEnd len="med" type="triangle" w="med"/>
          </a:ln>
        </p:spPr>
        <p:style>
          <a:lnRef idx="1">
            <a:schemeClr val="dk1"/>
          </a:lnRef>
          <a:fillRef idx="0">
            <a:schemeClr val="dk1"/>
          </a:fillRef>
          <a:effectRef idx="0">
            <a:schemeClr val="dk1"/>
          </a:effectRef>
          <a:fontRef idx="minor"/>
        </p:style>
      </p:sp>
      <p:sp>
        <p:nvSpPr>
          <p:cNvPr id="278" name="CustomShape 37"/>
          <p:cNvSpPr/>
          <p:nvPr/>
        </p:nvSpPr>
        <p:spPr>
          <a:xfrm>
            <a:off x="4376520" y="3911040"/>
            <a:ext cx="105228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en-GB" sz="1800" spc="-1" strike="noStrike">
                <a:solidFill>
                  <a:srgbClr val="000000"/>
                </a:solidFill>
                <a:latin typeface="Calibri"/>
                <a:ea typeface="DejaVu Sans"/>
              </a:rPr>
              <a:t>Joint axis</a:t>
            </a:r>
            <a:endParaRPr b="0" lang="en-GB" sz="1800" spc="-1" strike="noStrike">
              <a:latin typeface="Arial"/>
            </a:endParaRPr>
          </a:p>
        </p:txBody>
      </p:sp>
    </p:spTree>
  </p:cSld>
  <p:timing>
    <p:tnLst>
      <p:par>
        <p:cTn id="86" dur="indefinite" restart="never" nodeType="tmRoot">
          <p:childTnLst>
            <p:seq>
              <p:cTn id="87"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4876920" y="1979640"/>
            <a:ext cx="6871680" cy="3047400"/>
          </a:xfrm>
          <a:prstGeom prst="roundRect">
            <a:avLst>
              <a:gd name="adj" fmla="val 16667"/>
            </a:avLst>
          </a:prstGeom>
          <a:ln w="28440">
            <a:solidFill>
              <a:srgbClr val="7030a0"/>
            </a:solidFill>
            <a:round/>
          </a:ln>
        </p:spPr>
        <p:style>
          <a:lnRef idx="2">
            <a:schemeClr val="accent1"/>
          </a:lnRef>
          <a:fillRef idx="1">
            <a:schemeClr val="lt1"/>
          </a:fillRef>
          <a:effectRef idx="0">
            <a:schemeClr val="accent1"/>
          </a:effectRef>
          <a:fontRef idx="minor"/>
        </p:style>
      </p:sp>
      <p:sp>
        <p:nvSpPr>
          <p:cNvPr id="280" name="CustomShape 2"/>
          <p:cNvSpPr/>
          <p:nvPr/>
        </p:nvSpPr>
        <p:spPr>
          <a:xfrm>
            <a:off x="925920" y="1975680"/>
            <a:ext cx="3950280" cy="274320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Different kinds of joints:</a:t>
            </a:r>
            <a:endParaRPr b="0" lang="en-GB" sz="1800" spc="-1" strike="noStrike">
              <a:latin typeface="Arial"/>
            </a:endParaRPr>
          </a:p>
          <a:p>
            <a:pPr marL="285840" indent="-285120">
              <a:lnSpc>
                <a:spcPct val="100000"/>
              </a:lnSpc>
              <a:buClr>
                <a:srgbClr val="7030a0"/>
              </a:buClr>
              <a:buFont typeface="Arial"/>
              <a:buChar char="•"/>
            </a:pPr>
            <a:r>
              <a:rPr b="1" lang="en-GB" sz="2400" spc="-1" strike="noStrike" u="sng">
                <a:solidFill>
                  <a:srgbClr val="7030a0"/>
                </a:solidFill>
                <a:uFillTx/>
                <a:latin typeface="Calibri"/>
                <a:ea typeface="DejaVu Sans"/>
              </a:rPr>
              <a:t>Fixed</a:t>
            </a:r>
            <a:r>
              <a:rPr b="1" lang="en-GB" sz="2400" spc="-1" strike="noStrike">
                <a:solidFill>
                  <a:srgbClr val="7030a0"/>
                </a:solidFill>
                <a:latin typeface="Calibri"/>
                <a:ea typeface="DejaVu Sans"/>
              </a:rPr>
              <a:t> </a:t>
            </a:r>
            <a:r>
              <a:rPr b="0" lang="en-GB" sz="2400" spc="-1" strike="noStrike">
                <a:solidFill>
                  <a:srgbClr val="000000"/>
                </a:solidFill>
                <a:latin typeface="Calibri"/>
                <a:ea typeface="DejaVu Sans"/>
              </a:rPr>
              <a:t>- no motion between the two links  </a:t>
            </a:r>
            <a:endParaRPr b="0" lang="en-GB" sz="2400" spc="-1" strike="noStrike">
              <a:latin typeface="Arial"/>
            </a:endParaRPr>
          </a:p>
          <a:p>
            <a:pPr marL="285840" indent="-285120">
              <a:lnSpc>
                <a:spcPct val="100000"/>
              </a:lnSpc>
              <a:buClr>
                <a:srgbClr val="000000"/>
              </a:buClr>
              <a:buFont typeface="Arial"/>
              <a:buChar char="•"/>
            </a:pPr>
            <a:r>
              <a:rPr b="1" lang="en-GB" sz="1800" spc="-1" strike="noStrike">
                <a:solidFill>
                  <a:srgbClr val="000000"/>
                </a:solidFill>
                <a:latin typeface="Calibri"/>
                <a:ea typeface="DejaVu Sans"/>
              </a:rPr>
              <a:t>Continuous</a:t>
            </a:r>
            <a:r>
              <a:rPr b="0" lang="en-GB" sz="1800" spc="-1" strike="noStrike">
                <a:solidFill>
                  <a:srgbClr val="000000"/>
                </a:solidFill>
                <a:latin typeface="Calibri"/>
                <a:ea typeface="DejaVu Sans"/>
              </a:rPr>
              <a:t> -  It can take many angles, with no restriction.</a:t>
            </a:r>
            <a:endParaRPr b="0" lang="en-GB" sz="1800" spc="-1" strike="noStrike">
              <a:latin typeface="Arial"/>
            </a:endParaRPr>
          </a:p>
          <a:p>
            <a:pPr marL="285840" indent="-285120">
              <a:lnSpc>
                <a:spcPct val="100000"/>
              </a:lnSpc>
              <a:buClr>
                <a:srgbClr val="000000"/>
              </a:buClr>
              <a:buFont typeface="Arial"/>
              <a:buChar char="•"/>
            </a:pPr>
            <a:r>
              <a:rPr b="1" lang="en-GB" sz="1800" spc="-1" strike="noStrike">
                <a:solidFill>
                  <a:srgbClr val="000000"/>
                </a:solidFill>
                <a:latin typeface="Calibri"/>
                <a:ea typeface="DejaVu Sans"/>
              </a:rPr>
              <a:t>Revolute</a:t>
            </a:r>
            <a:r>
              <a:rPr b="0" lang="en-GB" sz="1800" spc="-1" strike="noStrike">
                <a:solidFill>
                  <a:srgbClr val="000000"/>
                </a:solidFill>
                <a:latin typeface="Calibri"/>
                <a:ea typeface="DejaVu Sans"/>
              </a:rPr>
              <a:t>-This joint moves along an axis, and it has a limit</a:t>
            </a:r>
            <a:endParaRPr b="0" lang="en-GB" sz="1800" spc="-1" strike="noStrike">
              <a:latin typeface="Arial"/>
            </a:endParaRPr>
          </a:p>
          <a:p>
            <a:pPr marL="285840" indent="-285120">
              <a:lnSpc>
                <a:spcPct val="100000"/>
              </a:lnSpc>
              <a:buClr>
                <a:srgbClr val="000000"/>
              </a:buClr>
              <a:buFont typeface="Arial"/>
              <a:buChar char="•"/>
            </a:pPr>
            <a:r>
              <a:rPr b="1" lang="en-GB" sz="1800" spc="-1" strike="noStrike">
                <a:solidFill>
                  <a:srgbClr val="000000"/>
                </a:solidFill>
                <a:latin typeface="Calibri"/>
                <a:ea typeface="DejaVu Sans"/>
              </a:rPr>
              <a:t>Prismatic</a:t>
            </a:r>
            <a:r>
              <a:rPr b="0" lang="en-GB" sz="1800" spc="-1" strike="noStrike">
                <a:solidFill>
                  <a:srgbClr val="000000"/>
                </a:solidFill>
                <a:latin typeface="Calibri"/>
                <a:ea typeface="DejaVu Sans"/>
              </a:rPr>
              <a:t>- this joint moves only along one single axis, and it has a limit</a:t>
            </a:r>
            <a:endParaRPr b="0" lang="en-GB" sz="1800" spc="-1" strike="noStrike">
              <a:latin typeface="Arial"/>
            </a:endParaRPr>
          </a:p>
        </p:txBody>
      </p:sp>
      <p:sp>
        <p:nvSpPr>
          <p:cNvPr id="281" name="CustomShape 3"/>
          <p:cNvSpPr/>
          <p:nvPr/>
        </p:nvSpPr>
        <p:spPr>
          <a:xfrm>
            <a:off x="4954320" y="2265840"/>
            <a:ext cx="6265080" cy="1920240"/>
          </a:xfrm>
          <a:prstGeom prst="rect">
            <a:avLst/>
          </a:prstGeom>
          <a:noFill/>
          <a:ln>
            <a:noFill/>
          </a:ln>
        </p:spPr>
        <p:style>
          <a:lnRef idx="0"/>
          <a:fillRef idx="0"/>
          <a:effectRef idx="0"/>
          <a:fontRef idx="minor"/>
        </p:style>
        <p:txBody>
          <a:bodyPr lIns="90000" rIns="90000" tIns="45000" bIns="45000"/>
          <a:p>
            <a:pPr>
              <a:lnSpc>
                <a:spcPct val="100000"/>
              </a:lnSpc>
            </a:pPr>
            <a:r>
              <a:rPr b="0" lang="en-GB" sz="2400" spc="-1" strike="noStrike">
                <a:solidFill>
                  <a:srgbClr val="000000"/>
                </a:solidFill>
                <a:latin typeface="Calibri"/>
                <a:ea typeface="Calibri"/>
              </a:rPr>
              <a:t>&lt;joint name="joint1" type="fixed"&gt; </a:t>
            </a:r>
            <a:endParaRPr b="0" lang="en-GB" sz="2400" spc="-1" strike="noStrike">
              <a:latin typeface="Arial"/>
            </a:endParaRPr>
          </a:p>
          <a:p>
            <a:pPr>
              <a:lnSpc>
                <a:spcPct val="100000"/>
              </a:lnSpc>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&lt;parent link="base_link"/&gt; </a:t>
            </a:r>
            <a:endParaRPr b="0" lang="en-GB" sz="2400" spc="-1" strike="noStrike">
              <a:latin typeface="Arial"/>
            </a:endParaRPr>
          </a:p>
          <a:p>
            <a:pPr>
              <a:lnSpc>
                <a:spcPct val="100000"/>
              </a:lnSpc>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&lt;child link="link1"/&gt; </a:t>
            </a:r>
            <a:endParaRPr b="0" lang="en-GB" sz="2400" spc="-1" strike="noStrike">
              <a:latin typeface="Arial"/>
            </a:endParaRPr>
          </a:p>
          <a:p>
            <a:pPr>
              <a:lnSpc>
                <a:spcPct val="100000"/>
              </a:lnSpc>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&lt;origin xyz="0 0 0.3"/&gt; </a:t>
            </a:r>
            <a:endParaRPr b="0" lang="en-GB" sz="2400" spc="-1" strike="noStrike">
              <a:latin typeface="Arial"/>
            </a:endParaRPr>
          </a:p>
          <a:p>
            <a:pPr>
              <a:lnSpc>
                <a:spcPct val="100000"/>
              </a:lnSpc>
            </a:pPr>
            <a:r>
              <a:rPr b="0" lang="en-GB" sz="2400" spc="-1" strike="noStrike">
                <a:solidFill>
                  <a:srgbClr val="000000"/>
                </a:solidFill>
                <a:latin typeface="Calibri"/>
                <a:ea typeface="Calibri"/>
              </a:rPr>
              <a:t>&lt;/joint&gt;</a:t>
            </a:r>
            <a:endParaRPr b="0" lang="en-GB" sz="2400" spc="-1" strike="noStrike">
              <a:latin typeface="Arial"/>
            </a:endParaRPr>
          </a:p>
        </p:txBody>
      </p:sp>
      <p:sp>
        <p:nvSpPr>
          <p:cNvPr id="282" name="CustomShape 4"/>
          <p:cNvSpPr/>
          <p:nvPr/>
        </p:nvSpPr>
        <p:spPr>
          <a:xfrm>
            <a:off x="4882680" y="1604520"/>
            <a:ext cx="2742480" cy="426600"/>
          </a:xfrm>
          <a:prstGeom prst="rect">
            <a:avLst/>
          </a:prstGeom>
          <a:noFill/>
          <a:ln>
            <a:noFill/>
          </a:ln>
        </p:spPr>
        <p:style>
          <a:lnRef idx="0"/>
          <a:fillRef idx="0"/>
          <a:effectRef idx="0"/>
          <a:fontRef idx="minor"/>
        </p:style>
        <p:txBody>
          <a:bodyPr lIns="90000" rIns="90000" tIns="45000" bIns="45000"/>
          <a:p>
            <a:pPr>
              <a:lnSpc>
                <a:spcPct val="100000"/>
              </a:lnSpc>
            </a:pPr>
            <a:r>
              <a:rPr b="1" lang="en-GB" sz="2200" spc="-1" strike="noStrike">
                <a:solidFill>
                  <a:srgbClr val="7030a0"/>
                </a:solidFill>
                <a:latin typeface="Calibri"/>
                <a:ea typeface="DejaVu Sans"/>
              </a:rPr>
              <a:t>Example Code</a:t>
            </a:r>
            <a:endParaRPr b="0" lang="en-GB" sz="2200" spc="-1" strike="noStrike">
              <a:latin typeface="Arial"/>
            </a:endParaRPr>
          </a:p>
        </p:txBody>
      </p:sp>
      <p:sp>
        <p:nvSpPr>
          <p:cNvPr id="283" name="CustomShape 5"/>
          <p:cNvSpPr/>
          <p:nvPr/>
        </p:nvSpPr>
        <p:spPr>
          <a:xfrm>
            <a:off x="1597320" y="365040"/>
            <a:ext cx="793800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rPr>
              <a:t>Robot</a:t>
            </a:r>
            <a:r>
              <a:rPr b="0" lang="en-GB" sz="4900" spc="-1" strike="noStrike">
                <a:solidFill>
                  <a:srgbClr val="000000"/>
                </a:solidFill>
                <a:latin typeface="Calibri Light"/>
              </a:rPr>
              <a:t> </a:t>
            </a:r>
            <a:r>
              <a:rPr b="0" lang="en-GB" sz="4400" spc="-1" strike="noStrike">
                <a:solidFill>
                  <a:srgbClr val="000000"/>
                </a:solidFill>
                <a:latin typeface="Calibri Light"/>
              </a:rPr>
              <a:t>modelling</a:t>
            </a:r>
            <a:br/>
            <a:r>
              <a:rPr b="0" lang="en-GB" sz="3600" spc="-1" strike="noStrike">
                <a:solidFill>
                  <a:srgbClr val="000000"/>
                </a:solidFill>
                <a:latin typeface="Calibri Light"/>
                <a:ea typeface="Calibri Light"/>
              </a:rPr>
              <a:t>Joints</a:t>
            </a:r>
            <a:endParaRPr b="0" lang="en-GB" sz="3600" spc="-1" strike="noStrike">
              <a:latin typeface="Arial"/>
            </a:endParaRPr>
          </a:p>
        </p:txBody>
      </p:sp>
    </p:spTree>
  </p:cSld>
  <p:timing>
    <p:tnLst>
      <p:par>
        <p:cTn id="88" dur="indefinite" restart="never" nodeType="tmRoot">
          <p:childTnLst>
            <p:seq>
              <p:cTn id="89"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4876920" y="1979640"/>
            <a:ext cx="6871680" cy="3119040"/>
          </a:xfrm>
          <a:prstGeom prst="roundRect">
            <a:avLst>
              <a:gd name="adj" fmla="val 16667"/>
            </a:avLst>
          </a:prstGeom>
          <a:ln w="28440">
            <a:solidFill>
              <a:srgbClr val="7030a0"/>
            </a:solidFill>
            <a:round/>
          </a:ln>
        </p:spPr>
        <p:style>
          <a:lnRef idx="2">
            <a:schemeClr val="accent1"/>
          </a:lnRef>
          <a:fillRef idx="1">
            <a:schemeClr val="lt1"/>
          </a:fillRef>
          <a:effectRef idx="0">
            <a:schemeClr val="accent1"/>
          </a:effectRef>
          <a:fontRef idx="minor"/>
        </p:style>
      </p:sp>
      <p:sp>
        <p:nvSpPr>
          <p:cNvPr id="285" name="CustomShape 2"/>
          <p:cNvSpPr/>
          <p:nvPr/>
        </p:nvSpPr>
        <p:spPr>
          <a:xfrm>
            <a:off x="925920" y="1975680"/>
            <a:ext cx="3950280" cy="31089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Different kinds of joints:</a:t>
            </a:r>
            <a:endParaRPr b="0" lang="en-GB" sz="1800" spc="-1" strike="noStrike">
              <a:latin typeface="Arial"/>
            </a:endParaRPr>
          </a:p>
          <a:p>
            <a:pPr marL="285840" indent="-285120">
              <a:lnSpc>
                <a:spcPct val="100000"/>
              </a:lnSpc>
              <a:buClr>
                <a:srgbClr val="000000"/>
              </a:buClr>
              <a:buFont typeface="Arial"/>
              <a:buChar char="•"/>
            </a:pPr>
            <a:r>
              <a:rPr b="1" lang="en-GB" sz="1800" spc="-1" strike="noStrike">
                <a:solidFill>
                  <a:srgbClr val="000000"/>
                </a:solidFill>
                <a:latin typeface="Calibri"/>
                <a:ea typeface="DejaVu Sans"/>
              </a:rPr>
              <a:t>Fixed</a:t>
            </a:r>
            <a:r>
              <a:rPr b="0" lang="en-GB" sz="1800" spc="-1" strike="noStrike">
                <a:solidFill>
                  <a:srgbClr val="000000"/>
                </a:solidFill>
                <a:latin typeface="Calibri"/>
                <a:ea typeface="DejaVu Sans"/>
              </a:rPr>
              <a:t>- no motion between the two links  </a:t>
            </a:r>
            <a:endParaRPr b="0" lang="en-GB" sz="1800" spc="-1" strike="noStrike">
              <a:latin typeface="Arial"/>
            </a:endParaRPr>
          </a:p>
          <a:p>
            <a:pPr marL="285840" indent="-285120">
              <a:lnSpc>
                <a:spcPct val="100000"/>
              </a:lnSpc>
              <a:buClr>
                <a:srgbClr val="7030a0"/>
              </a:buClr>
              <a:buFont typeface="Arial"/>
              <a:buChar char="•"/>
            </a:pPr>
            <a:r>
              <a:rPr b="1" lang="en-GB" sz="2400" spc="-1" strike="noStrike" u="sng">
                <a:solidFill>
                  <a:srgbClr val="7030a0"/>
                </a:solidFill>
                <a:uFillTx/>
                <a:latin typeface="Calibri"/>
                <a:ea typeface="DejaVu Sans"/>
              </a:rPr>
              <a:t>Continuous</a:t>
            </a:r>
            <a:r>
              <a:rPr b="0" lang="en-GB" sz="2400" spc="-1" strike="noStrike">
                <a:solidFill>
                  <a:srgbClr val="7030a0"/>
                </a:solidFill>
                <a:latin typeface="Calibri"/>
                <a:ea typeface="DejaVu Sans"/>
              </a:rPr>
              <a:t> </a:t>
            </a:r>
            <a:r>
              <a:rPr b="0" lang="en-GB" sz="2400" spc="-1" strike="noStrike">
                <a:solidFill>
                  <a:srgbClr val="000000"/>
                </a:solidFill>
                <a:latin typeface="Calibri"/>
                <a:ea typeface="DejaVu Sans"/>
              </a:rPr>
              <a:t>-  It can take many angles, with no restriction</a:t>
            </a:r>
            <a:endParaRPr b="0" lang="en-GB" sz="2400" spc="-1" strike="noStrike">
              <a:latin typeface="Arial"/>
            </a:endParaRPr>
          </a:p>
          <a:p>
            <a:pPr marL="285840" indent="-285120">
              <a:lnSpc>
                <a:spcPct val="100000"/>
              </a:lnSpc>
              <a:buClr>
                <a:srgbClr val="000000"/>
              </a:buClr>
              <a:buFont typeface="Arial"/>
              <a:buChar char="•"/>
            </a:pPr>
            <a:r>
              <a:rPr b="1" lang="en-GB" sz="1800" spc="-1" strike="noStrike">
                <a:solidFill>
                  <a:srgbClr val="000000"/>
                </a:solidFill>
                <a:latin typeface="Calibri"/>
                <a:ea typeface="DejaVu Sans"/>
              </a:rPr>
              <a:t>Revolute</a:t>
            </a:r>
            <a:r>
              <a:rPr b="0" lang="en-GB" sz="1800" spc="-1" strike="noStrike">
                <a:solidFill>
                  <a:srgbClr val="000000"/>
                </a:solidFill>
                <a:latin typeface="Calibri"/>
                <a:ea typeface="DejaVu Sans"/>
              </a:rPr>
              <a:t>-This joint moves along an axis, and it has a limit</a:t>
            </a:r>
            <a:endParaRPr b="0" lang="en-GB" sz="1800" spc="-1" strike="noStrike">
              <a:latin typeface="Arial"/>
            </a:endParaRPr>
          </a:p>
          <a:p>
            <a:pPr marL="285840" indent="-285120">
              <a:lnSpc>
                <a:spcPct val="100000"/>
              </a:lnSpc>
              <a:buClr>
                <a:srgbClr val="000000"/>
              </a:buClr>
              <a:buFont typeface="Arial"/>
              <a:buChar char="•"/>
            </a:pPr>
            <a:r>
              <a:rPr b="1" lang="en-GB" sz="1800" spc="-1" strike="noStrike">
                <a:solidFill>
                  <a:srgbClr val="000000"/>
                </a:solidFill>
                <a:latin typeface="Calibri"/>
                <a:ea typeface="DejaVu Sans"/>
              </a:rPr>
              <a:t>Prismatic</a:t>
            </a:r>
            <a:r>
              <a:rPr b="0" lang="en-GB" sz="1800" spc="-1" strike="noStrike">
                <a:solidFill>
                  <a:srgbClr val="000000"/>
                </a:solidFill>
                <a:latin typeface="Calibri"/>
                <a:ea typeface="DejaVu Sans"/>
              </a:rPr>
              <a:t>- this joint moves only along one single axis, and it has a limit </a:t>
            </a:r>
            <a:endParaRPr b="0" lang="en-GB" sz="1800" spc="-1" strike="noStrike">
              <a:latin typeface="Arial"/>
            </a:endParaRPr>
          </a:p>
        </p:txBody>
      </p:sp>
      <p:sp>
        <p:nvSpPr>
          <p:cNvPr id="286" name="CustomShape 3"/>
          <p:cNvSpPr/>
          <p:nvPr/>
        </p:nvSpPr>
        <p:spPr>
          <a:xfrm>
            <a:off x="5011920" y="2193840"/>
            <a:ext cx="6265080" cy="2286000"/>
          </a:xfrm>
          <a:prstGeom prst="rect">
            <a:avLst/>
          </a:prstGeom>
          <a:noFill/>
          <a:ln>
            <a:noFill/>
          </a:ln>
        </p:spPr>
        <p:style>
          <a:lnRef idx="0"/>
          <a:fillRef idx="0"/>
          <a:effectRef idx="0"/>
          <a:fontRef idx="minor"/>
        </p:style>
        <p:txBody>
          <a:bodyPr lIns="90000" rIns="90000" tIns="45000" bIns="45000"/>
          <a:p>
            <a:pPr>
              <a:lnSpc>
                <a:spcPct val="100000"/>
              </a:lnSpc>
            </a:pPr>
            <a:r>
              <a:rPr b="0" lang="en-GB" sz="2400" spc="-1" strike="noStrike">
                <a:solidFill>
                  <a:srgbClr val="000000"/>
                </a:solidFill>
                <a:latin typeface="Calibri"/>
                <a:ea typeface="Calibri"/>
              </a:rPr>
              <a:t>&lt;joint name="head_swivel" type="continuous"&gt; </a:t>
            </a:r>
            <a:endParaRPr b="0" lang="en-GB" sz="2400" spc="-1" strike="noStrike">
              <a:latin typeface="Arial"/>
            </a:endParaRPr>
          </a:p>
          <a:p>
            <a:pPr>
              <a:lnSpc>
                <a:spcPct val="100000"/>
              </a:lnSpc>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&lt;parent link="base_link"/&gt; </a:t>
            </a:r>
            <a:endParaRPr b="0" lang="en-GB" sz="2400" spc="-1" strike="noStrike">
              <a:latin typeface="Arial"/>
            </a:endParaRPr>
          </a:p>
          <a:p>
            <a:pPr>
              <a:lnSpc>
                <a:spcPct val="100000"/>
              </a:lnSpc>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&lt;child link="head"/&gt; </a:t>
            </a:r>
            <a:endParaRPr b="0" lang="en-GB" sz="2400" spc="-1" strike="noStrike">
              <a:latin typeface="Arial"/>
            </a:endParaRPr>
          </a:p>
          <a:p>
            <a:pPr>
              <a:lnSpc>
                <a:spcPct val="100000"/>
              </a:lnSpc>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&lt;axis xyz="0 0 1"/&gt; </a:t>
            </a:r>
            <a:endParaRPr b="0" lang="en-GB" sz="2400" spc="-1" strike="noStrike">
              <a:latin typeface="Arial"/>
            </a:endParaRPr>
          </a:p>
          <a:p>
            <a:pPr>
              <a:lnSpc>
                <a:spcPct val="100000"/>
              </a:lnSpc>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&lt;origin xyz="0 0 0.3"/&gt; </a:t>
            </a:r>
            <a:endParaRPr b="0" lang="en-GB" sz="2400" spc="-1" strike="noStrike">
              <a:latin typeface="Arial"/>
            </a:endParaRPr>
          </a:p>
          <a:p>
            <a:pPr>
              <a:lnSpc>
                <a:spcPct val="100000"/>
              </a:lnSpc>
            </a:pPr>
            <a:r>
              <a:rPr b="0" lang="en-GB" sz="2400" spc="-1" strike="noStrike">
                <a:solidFill>
                  <a:srgbClr val="000000"/>
                </a:solidFill>
                <a:latin typeface="Calibri"/>
                <a:ea typeface="Calibri"/>
              </a:rPr>
              <a:t>&lt;/joint&gt;</a:t>
            </a:r>
            <a:endParaRPr b="0" lang="en-GB" sz="2400" spc="-1" strike="noStrike">
              <a:latin typeface="Arial"/>
            </a:endParaRPr>
          </a:p>
        </p:txBody>
      </p:sp>
      <p:sp>
        <p:nvSpPr>
          <p:cNvPr id="287" name="CustomShape 4"/>
          <p:cNvSpPr/>
          <p:nvPr/>
        </p:nvSpPr>
        <p:spPr>
          <a:xfrm>
            <a:off x="4882680" y="1604520"/>
            <a:ext cx="2742480" cy="426600"/>
          </a:xfrm>
          <a:prstGeom prst="rect">
            <a:avLst/>
          </a:prstGeom>
          <a:noFill/>
          <a:ln>
            <a:noFill/>
          </a:ln>
        </p:spPr>
        <p:style>
          <a:lnRef idx="0"/>
          <a:fillRef idx="0"/>
          <a:effectRef idx="0"/>
          <a:fontRef idx="minor"/>
        </p:style>
        <p:txBody>
          <a:bodyPr lIns="90000" rIns="90000" tIns="45000" bIns="45000"/>
          <a:p>
            <a:pPr>
              <a:lnSpc>
                <a:spcPct val="100000"/>
              </a:lnSpc>
            </a:pPr>
            <a:r>
              <a:rPr b="1" lang="en-GB" sz="2200" spc="-1" strike="noStrike">
                <a:solidFill>
                  <a:srgbClr val="7030a0"/>
                </a:solidFill>
                <a:latin typeface="Calibri"/>
                <a:ea typeface="DejaVu Sans"/>
              </a:rPr>
              <a:t>Example Code</a:t>
            </a:r>
            <a:endParaRPr b="0" lang="en-GB" sz="2200" spc="-1" strike="noStrike">
              <a:latin typeface="Arial"/>
            </a:endParaRPr>
          </a:p>
        </p:txBody>
      </p:sp>
      <p:sp>
        <p:nvSpPr>
          <p:cNvPr id="288" name="CustomShape 5"/>
          <p:cNvSpPr/>
          <p:nvPr/>
        </p:nvSpPr>
        <p:spPr>
          <a:xfrm>
            <a:off x="1597320" y="365040"/>
            <a:ext cx="793800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rPr>
              <a:t>Robot</a:t>
            </a:r>
            <a:r>
              <a:rPr b="0" lang="en-GB" sz="4900" spc="-1" strike="noStrike">
                <a:solidFill>
                  <a:srgbClr val="000000"/>
                </a:solidFill>
                <a:latin typeface="Calibri Light"/>
              </a:rPr>
              <a:t> </a:t>
            </a:r>
            <a:r>
              <a:rPr b="0" lang="en-GB" sz="4400" spc="-1" strike="noStrike">
                <a:solidFill>
                  <a:srgbClr val="000000"/>
                </a:solidFill>
                <a:latin typeface="Calibri Light"/>
              </a:rPr>
              <a:t>modelling</a:t>
            </a:r>
            <a:br/>
            <a:r>
              <a:rPr b="0" lang="en-GB" sz="3600" spc="-1" strike="noStrike">
                <a:solidFill>
                  <a:srgbClr val="000000"/>
                </a:solidFill>
                <a:latin typeface="Calibri Light"/>
                <a:ea typeface="Calibri Light"/>
              </a:rPr>
              <a:t>Joints</a:t>
            </a:r>
            <a:endParaRPr b="0" lang="en-GB" sz="3600" spc="-1" strike="noStrike">
              <a:latin typeface="Arial"/>
            </a:endParaRPr>
          </a:p>
        </p:txBody>
      </p:sp>
    </p:spTree>
  </p:cSld>
  <p:timing>
    <p:tnLst>
      <p:par>
        <p:cTn id="90" dur="indefinite" restart="never" nodeType="tmRoot">
          <p:childTnLst>
            <p:seq>
              <p:cTn id="91"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4876920" y="1979640"/>
            <a:ext cx="6871680" cy="3176640"/>
          </a:xfrm>
          <a:prstGeom prst="roundRect">
            <a:avLst>
              <a:gd name="adj" fmla="val 16667"/>
            </a:avLst>
          </a:prstGeom>
          <a:ln w="28440">
            <a:solidFill>
              <a:srgbClr val="7030a0"/>
            </a:solidFill>
            <a:round/>
          </a:ln>
        </p:spPr>
        <p:style>
          <a:lnRef idx="2">
            <a:schemeClr val="accent1"/>
          </a:lnRef>
          <a:fillRef idx="1">
            <a:schemeClr val="lt1"/>
          </a:fillRef>
          <a:effectRef idx="0">
            <a:schemeClr val="accent1"/>
          </a:effectRef>
          <a:fontRef idx="minor"/>
        </p:style>
      </p:sp>
      <p:sp>
        <p:nvSpPr>
          <p:cNvPr id="290" name="CustomShape 2"/>
          <p:cNvSpPr/>
          <p:nvPr/>
        </p:nvSpPr>
        <p:spPr>
          <a:xfrm>
            <a:off x="925920" y="1975680"/>
            <a:ext cx="3950280" cy="31089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Different kinds of joints:</a:t>
            </a:r>
            <a:endParaRPr b="0" lang="en-GB" sz="1800" spc="-1" strike="noStrike">
              <a:latin typeface="Arial"/>
            </a:endParaRPr>
          </a:p>
          <a:p>
            <a:pPr marL="285840" indent="-285120">
              <a:lnSpc>
                <a:spcPct val="100000"/>
              </a:lnSpc>
              <a:buClr>
                <a:srgbClr val="000000"/>
              </a:buClr>
              <a:buFont typeface="Arial"/>
              <a:buChar char="•"/>
            </a:pPr>
            <a:r>
              <a:rPr b="1" lang="en-GB" sz="1800" spc="-1" strike="noStrike">
                <a:solidFill>
                  <a:srgbClr val="000000"/>
                </a:solidFill>
                <a:latin typeface="Calibri"/>
                <a:ea typeface="DejaVu Sans"/>
              </a:rPr>
              <a:t>Fixed</a:t>
            </a:r>
            <a:r>
              <a:rPr b="0" lang="en-GB" sz="1800" spc="-1" strike="noStrike">
                <a:solidFill>
                  <a:srgbClr val="000000"/>
                </a:solidFill>
                <a:latin typeface="Calibri"/>
                <a:ea typeface="DejaVu Sans"/>
              </a:rPr>
              <a:t>- no motion between the two links  </a:t>
            </a:r>
            <a:endParaRPr b="0" lang="en-GB" sz="1800" spc="-1" strike="noStrike">
              <a:latin typeface="Arial"/>
            </a:endParaRPr>
          </a:p>
          <a:p>
            <a:pPr marL="285840" indent="-285120">
              <a:lnSpc>
                <a:spcPct val="100000"/>
              </a:lnSpc>
              <a:buClr>
                <a:srgbClr val="000000"/>
              </a:buClr>
              <a:buFont typeface="Arial"/>
              <a:buChar char="•"/>
            </a:pPr>
            <a:r>
              <a:rPr b="1" lang="en-GB" sz="1800" spc="-1" strike="noStrike">
                <a:solidFill>
                  <a:srgbClr val="000000"/>
                </a:solidFill>
                <a:latin typeface="Calibri"/>
                <a:ea typeface="DejaVu Sans"/>
              </a:rPr>
              <a:t>Continuous</a:t>
            </a:r>
            <a:r>
              <a:rPr b="0" lang="en-GB" sz="1800" spc="-1" strike="noStrike">
                <a:solidFill>
                  <a:srgbClr val="000000"/>
                </a:solidFill>
                <a:latin typeface="Calibri"/>
                <a:ea typeface="DejaVu Sans"/>
              </a:rPr>
              <a:t> -  It can take many angles, with no restriction </a:t>
            </a:r>
            <a:endParaRPr b="0" lang="en-GB" sz="1800" spc="-1" strike="noStrike">
              <a:latin typeface="Arial"/>
            </a:endParaRPr>
          </a:p>
          <a:p>
            <a:pPr marL="285840" indent="-285120">
              <a:lnSpc>
                <a:spcPct val="100000"/>
              </a:lnSpc>
              <a:buClr>
                <a:srgbClr val="7030a0"/>
              </a:buClr>
              <a:buFont typeface="Arial"/>
              <a:buChar char="•"/>
            </a:pPr>
            <a:r>
              <a:rPr b="1" lang="en-GB" sz="2400" spc="-1" strike="noStrike" u="sng">
                <a:solidFill>
                  <a:srgbClr val="7030a0"/>
                </a:solidFill>
                <a:uFillTx/>
                <a:latin typeface="Calibri"/>
                <a:ea typeface="DejaVu Sans"/>
              </a:rPr>
              <a:t>Revolute</a:t>
            </a:r>
            <a:r>
              <a:rPr b="1" lang="en-GB" sz="2400" spc="-1" strike="noStrike">
                <a:solidFill>
                  <a:srgbClr val="7030a0"/>
                </a:solidFill>
                <a:latin typeface="Calibri"/>
                <a:ea typeface="DejaVu Sans"/>
              </a:rPr>
              <a:t> </a:t>
            </a:r>
            <a:r>
              <a:rPr b="0" lang="en-GB" sz="2400" spc="-1" strike="noStrike">
                <a:solidFill>
                  <a:srgbClr val="000000"/>
                </a:solidFill>
                <a:latin typeface="Calibri"/>
                <a:ea typeface="DejaVu Sans"/>
              </a:rPr>
              <a:t>-This joint moves along an axis, and it has a limit</a:t>
            </a:r>
            <a:endParaRPr b="0" lang="en-GB" sz="2400" spc="-1" strike="noStrike">
              <a:latin typeface="Arial"/>
            </a:endParaRPr>
          </a:p>
          <a:p>
            <a:pPr marL="285840" indent="-285120">
              <a:lnSpc>
                <a:spcPct val="100000"/>
              </a:lnSpc>
              <a:buClr>
                <a:srgbClr val="000000"/>
              </a:buClr>
              <a:buFont typeface="Arial"/>
              <a:buChar char="•"/>
            </a:pPr>
            <a:r>
              <a:rPr b="1" lang="en-GB" sz="1800" spc="-1" strike="noStrike">
                <a:solidFill>
                  <a:srgbClr val="000000"/>
                </a:solidFill>
                <a:latin typeface="Calibri"/>
                <a:ea typeface="DejaVu Sans"/>
              </a:rPr>
              <a:t>Prismatic</a:t>
            </a:r>
            <a:r>
              <a:rPr b="0" lang="en-GB" sz="1800" spc="-1" strike="noStrike">
                <a:solidFill>
                  <a:srgbClr val="000000"/>
                </a:solidFill>
                <a:latin typeface="Calibri"/>
                <a:ea typeface="DejaVu Sans"/>
              </a:rPr>
              <a:t>- this joint moves only along one single axis, and it has a limit </a:t>
            </a:r>
            <a:endParaRPr b="0" lang="en-GB" sz="1800" spc="-1" strike="noStrike">
              <a:latin typeface="Arial"/>
            </a:endParaRPr>
          </a:p>
        </p:txBody>
      </p:sp>
      <p:sp>
        <p:nvSpPr>
          <p:cNvPr id="291" name="CustomShape 3"/>
          <p:cNvSpPr/>
          <p:nvPr/>
        </p:nvSpPr>
        <p:spPr>
          <a:xfrm>
            <a:off x="4925520" y="2193840"/>
            <a:ext cx="8335440" cy="2893680"/>
          </a:xfrm>
          <a:prstGeom prst="rect">
            <a:avLst/>
          </a:prstGeom>
          <a:noFill/>
          <a:ln>
            <a:noFill/>
          </a:ln>
        </p:spPr>
        <p:style>
          <a:lnRef idx="0"/>
          <a:fillRef idx="0"/>
          <a:effectRef idx="0"/>
          <a:fontRef idx="minor"/>
        </p:style>
        <p:txBody>
          <a:bodyPr lIns="90000" rIns="90000" tIns="45000" bIns="45000"/>
          <a:p>
            <a:pPr>
              <a:lnSpc>
                <a:spcPct val="100000"/>
              </a:lnSpc>
            </a:pPr>
            <a:r>
              <a:rPr b="0" lang="en-GB" sz="2300" spc="-1" strike="noStrike">
                <a:solidFill>
                  <a:srgbClr val="000000"/>
                </a:solidFill>
                <a:latin typeface="Calibri"/>
                <a:ea typeface="Calibri"/>
              </a:rPr>
              <a:t>&lt;joint name="left_gripper_joint" type="revolute"&gt;</a:t>
            </a:r>
            <a:endParaRPr b="0" lang="en-GB" sz="2300" spc="-1" strike="noStrike">
              <a:latin typeface="Arial"/>
            </a:endParaRPr>
          </a:p>
          <a:p>
            <a:pPr>
              <a:lnSpc>
                <a:spcPct val="100000"/>
              </a:lnSpc>
            </a:pPr>
            <a:r>
              <a:rPr b="0" lang="en-GB" sz="2300" spc="-1" strike="noStrike">
                <a:solidFill>
                  <a:srgbClr val="000000"/>
                </a:solidFill>
                <a:latin typeface="Calibri"/>
                <a:ea typeface="Calibri"/>
              </a:rPr>
              <a:t>    </a:t>
            </a:r>
            <a:r>
              <a:rPr b="0" lang="en-GB" sz="2300" spc="-1" strike="noStrike">
                <a:solidFill>
                  <a:srgbClr val="000000"/>
                </a:solidFill>
                <a:latin typeface="Calibri"/>
                <a:ea typeface="Calibri"/>
              </a:rPr>
              <a:t>&lt;axis xyz="0 0 1"/&gt;</a:t>
            </a:r>
            <a:endParaRPr b="0" lang="en-GB" sz="2300" spc="-1" strike="noStrike">
              <a:latin typeface="Arial"/>
            </a:endParaRPr>
          </a:p>
          <a:p>
            <a:pPr>
              <a:lnSpc>
                <a:spcPct val="100000"/>
              </a:lnSpc>
            </a:pPr>
            <a:r>
              <a:rPr b="0" lang="en-GB" sz="2300" spc="-1" strike="noStrike">
                <a:solidFill>
                  <a:srgbClr val="000000"/>
                </a:solidFill>
                <a:latin typeface="Calibri"/>
                <a:ea typeface="Calibri"/>
              </a:rPr>
              <a:t>    </a:t>
            </a:r>
            <a:r>
              <a:rPr b="0" lang="en-GB" sz="2300" spc="-1" strike="noStrike">
                <a:solidFill>
                  <a:srgbClr val="000000"/>
                </a:solidFill>
                <a:latin typeface="Calibri"/>
                <a:ea typeface="Calibri"/>
              </a:rPr>
              <a:t>&lt;limit effort="1000.0" lower="0.0" upper="0.548"</a:t>
            </a:r>
            <a:endParaRPr b="0" lang="en-GB" sz="2300" spc="-1" strike="noStrike">
              <a:latin typeface="Arial"/>
            </a:endParaRPr>
          </a:p>
          <a:p>
            <a:pPr>
              <a:lnSpc>
                <a:spcPct val="100000"/>
              </a:lnSpc>
            </a:pPr>
            <a:r>
              <a:rPr b="0" lang="en-GB" sz="2300" spc="-1" strike="noStrike">
                <a:solidFill>
                  <a:srgbClr val="000000"/>
                </a:solidFill>
                <a:latin typeface="Calibri"/>
                <a:ea typeface="Calibri"/>
              </a:rPr>
              <a:t> </a:t>
            </a:r>
            <a:r>
              <a:rPr b="0" lang="en-GB" sz="2300" spc="-1" strike="noStrike">
                <a:solidFill>
                  <a:srgbClr val="000000"/>
                </a:solidFill>
                <a:latin typeface="Calibri"/>
                <a:ea typeface="Calibri"/>
              </a:rPr>
              <a:t>velocity="0.5"/&gt;</a:t>
            </a:r>
            <a:endParaRPr b="0" lang="en-GB" sz="2300" spc="-1" strike="noStrike">
              <a:latin typeface="Arial"/>
            </a:endParaRPr>
          </a:p>
          <a:p>
            <a:pPr>
              <a:lnSpc>
                <a:spcPct val="100000"/>
              </a:lnSpc>
            </a:pPr>
            <a:r>
              <a:rPr b="0" lang="en-GB" sz="2300" spc="-1" strike="noStrike">
                <a:solidFill>
                  <a:srgbClr val="000000"/>
                </a:solidFill>
                <a:latin typeface="Calibri"/>
                <a:ea typeface="Calibri"/>
              </a:rPr>
              <a:t>    </a:t>
            </a:r>
            <a:r>
              <a:rPr b="0" lang="en-GB" sz="2300" spc="-1" strike="noStrike">
                <a:solidFill>
                  <a:srgbClr val="000000"/>
                </a:solidFill>
                <a:latin typeface="Calibri"/>
                <a:ea typeface="Calibri"/>
              </a:rPr>
              <a:t>&lt;origin rpy="0 0 0" xyz="0.2 0.01 0"/&gt;</a:t>
            </a:r>
            <a:endParaRPr b="0" lang="en-GB" sz="2300" spc="-1" strike="noStrike">
              <a:latin typeface="Arial"/>
            </a:endParaRPr>
          </a:p>
          <a:p>
            <a:pPr>
              <a:lnSpc>
                <a:spcPct val="100000"/>
              </a:lnSpc>
            </a:pPr>
            <a:r>
              <a:rPr b="0" lang="en-GB" sz="2300" spc="-1" strike="noStrike">
                <a:solidFill>
                  <a:srgbClr val="000000"/>
                </a:solidFill>
                <a:latin typeface="Calibri"/>
                <a:ea typeface="Calibri"/>
              </a:rPr>
              <a:t>    </a:t>
            </a:r>
            <a:r>
              <a:rPr b="0" lang="en-GB" sz="2300" spc="-1" strike="noStrike">
                <a:solidFill>
                  <a:srgbClr val="000000"/>
                </a:solidFill>
                <a:latin typeface="Calibri"/>
                <a:ea typeface="Calibri"/>
              </a:rPr>
              <a:t>&lt;parent link="gripper_pole"/&gt;</a:t>
            </a:r>
            <a:endParaRPr b="0" lang="en-GB" sz="2300" spc="-1" strike="noStrike">
              <a:latin typeface="Arial"/>
            </a:endParaRPr>
          </a:p>
          <a:p>
            <a:pPr>
              <a:lnSpc>
                <a:spcPct val="100000"/>
              </a:lnSpc>
            </a:pPr>
            <a:r>
              <a:rPr b="0" lang="en-GB" sz="2300" spc="-1" strike="noStrike">
                <a:solidFill>
                  <a:srgbClr val="000000"/>
                </a:solidFill>
                <a:latin typeface="Calibri"/>
                <a:ea typeface="Calibri"/>
              </a:rPr>
              <a:t>    </a:t>
            </a:r>
            <a:r>
              <a:rPr b="0" lang="en-GB" sz="2300" spc="-1" strike="noStrike">
                <a:solidFill>
                  <a:srgbClr val="000000"/>
                </a:solidFill>
                <a:latin typeface="Calibri"/>
                <a:ea typeface="Calibri"/>
              </a:rPr>
              <a:t>&lt;child link="left_gripper"/&gt;</a:t>
            </a:r>
            <a:endParaRPr b="0" lang="en-GB" sz="2300" spc="-1" strike="noStrike">
              <a:latin typeface="Arial"/>
            </a:endParaRPr>
          </a:p>
          <a:p>
            <a:pPr>
              <a:lnSpc>
                <a:spcPct val="100000"/>
              </a:lnSpc>
            </a:pPr>
            <a:r>
              <a:rPr b="0" lang="en-GB" sz="2300" spc="-1" strike="noStrike">
                <a:solidFill>
                  <a:srgbClr val="000000"/>
                </a:solidFill>
                <a:latin typeface="Calibri"/>
                <a:ea typeface="Calibri"/>
              </a:rPr>
              <a:t>  </a:t>
            </a:r>
            <a:r>
              <a:rPr b="0" lang="en-GB" sz="2300" spc="-1" strike="noStrike">
                <a:solidFill>
                  <a:srgbClr val="000000"/>
                </a:solidFill>
                <a:latin typeface="Calibri"/>
                <a:ea typeface="Calibri"/>
              </a:rPr>
              <a:t>&lt;/joint&gt;</a:t>
            </a:r>
            <a:endParaRPr b="0" lang="en-GB" sz="2300" spc="-1" strike="noStrike">
              <a:latin typeface="Arial"/>
            </a:endParaRPr>
          </a:p>
        </p:txBody>
      </p:sp>
      <p:sp>
        <p:nvSpPr>
          <p:cNvPr id="292" name="CustomShape 4"/>
          <p:cNvSpPr/>
          <p:nvPr/>
        </p:nvSpPr>
        <p:spPr>
          <a:xfrm>
            <a:off x="4882680" y="1604520"/>
            <a:ext cx="2742480" cy="426600"/>
          </a:xfrm>
          <a:prstGeom prst="rect">
            <a:avLst/>
          </a:prstGeom>
          <a:noFill/>
          <a:ln>
            <a:noFill/>
          </a:ln>
        </p:spPr>
        <p:style>
          <a:lnRef idx="0"/>
          <a:fillRef idx="0"/>
          <a:effectRef idx="0"/>
          <a:fontRef idx="minor"/>
        </p:style>
        <p:txBody>
          <a:bodyPr lIns="90000" rIns="90000" tIns="45000" bIns="45000"/>
          <a:p>
            <a:pPr>
              <a:lnSpc>
                <a:spcPct val="100000"/>
              </a:lnSpc>
            </a:pPr>
            <a:r>
              <a:rPr b="1" lang="en-GB" sz="2200" spc="-1" strike="noStrike">
                <a:solidFill>
                  <a:srgbClr val="7030a0"/>
                </a:solidFill>
                <a:latin typeface="Calibri"/>
                <a:ea typeface="DejaVu Sans"/>
              </a:rPr>
              <a:t>Example Code</a:t>
            </a:r>
            <a:endParaRPr b="0" lang="en-GB" sz="2200" spc="-1" strike="noStrike">
              <a:latin typeface="Arial"/>
            </a:endParaRPr>
          </a:p>
        </p:txBody>
      </p:sp>
      <p:sp>
        <p:nvSpPr>
          <p:cNvPr id="293" name="CustomShape 5"/>
          <p:cNvSpPr/>
          <p:nvPr/>
        </p:nvSpPr>
        <p:spPr>
          <a:xfrm>
            <a:off x="1597320" y="365040"/>
            <a:ext cx="793800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rPr>
              <a:t>Robot</a:t>
            </a:r>
            <a:r>
              <a:rPr b="0" lang="en-GB" sz="4900" spc="-1" strike="noStrike">
                <a:solidFill>
                  <a:srgbClr val="000000"/>
                </a:solidFill>
                <a:latin typeface="Calibri Light"/>
              </a:rPr>
              <a:t> </a:t>
            </a:r>
            <a:r>
              <a:rPr b="0" lang="en-GB" sz="4400" spc="-1" strike="noStrike">
                <a:solidFill>
                  <a:srgbClr val="000000"/>
                </a:solidFill>
                <a:latin typeface="Calibri Light"/>
              </a:rPr>
              <a:t>modelling</a:t>
            </a:r>
            <a:br/>
            <a:r>
              <a:rPr b="0" lang="en-GB" sz="3600" spc="-1" strike="noStrike">
                <a:solidFill>
                  <a:srgbClr val="000000"/>
                </a:solidFill>
                <a:latin typeface="Calibri Light"/>
                <a:ea typeface="Calibri Light"/>
              </a:rPr>
              <a:t>Joints</a:t>
            </a:r>
            <a:endParaRPr b="0" lang="en-GB" sz="3600" spc="-1" strike="noStrike">
              <a:latin typeface="Arial"/>
            </a:endParaRPr>
          </a:p>
        </p:txBody>
      </p:sp>
    </p:spTree>
  </p:cSld>
  <p:timing>
    <p:tnLst>
      <p:par>
        <p:cTn id="92" dur="indefinite" restart="never" nodeType="tmRoot">
          <p:childTnLst>
            <p:seq>
              <p:cTn id="93"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4876920" y="1979640"/>
            <a:ext cx="6871680" cy="3191040"/>
          </a:xfrm>
          <a:prstGeom prst="roundRect">
            <a:avLst>
              <a:gd name="adj" fmla="val 16667"/>
            </a:avLst>
          </a:prstGeom>
          <a:ln w="28440">
            <a:solidFill>
              <a:srgbClr val="7030a0"/>
            </a:solidFill>
            <a:round/>
          </a:ln>
        </p:spPr>
        <p:style>
          <a:lnRef idx="2">
            <a:schemeClr val="accent1"/>
          </a:lnRef>
          <a:fillRef idx="1">
            <a:schemeClr val="lt1"/>
          </a:fillRef>
          <a:effectRef idx="0">
            <a:schemeClr val="accent1"/>
          </a:effectRef>
          <a:fontRef idx="minor"/>
        </p:style>
      </p:sp>
      <p:sp>
        <p:nvSpPr>
          <p:cNvPr id="295" name="CustomShape 2"/>
          <p:cNvSpPr/>
          <p:nvPr/>
        </p:nvSpPr>
        <p:spPr>
          <a:xfrm>
            <a:off x="925920" y="1975680"/>
            <a:ext cx="3950280" cy="31089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Different kinds of joints:</a:t>
            </a:r>
            <a:endParaRPr b="0" lang="en-GB" sz="1800" spc="-1" strike="noStrike">
              <a:latin typeface="Arial"/>
            </a:endParaRPr>
          </a:p>
          <a:p>
            <a:pPr marL="285840" indent="-285120">
              <a:lnSpc>
                <a:spcPct val="100000"/>
              </a:lnSpc>
              <a:buClr>
                <a:srgbClr val="000000"/>
              </a:buClr>
              <a:buFont typeface="Arial"/>
              <a:buChar char="•"/>
            </a:pPr>
            <a:r>
              <a:rPr b="1" lang="en-GB" sz="1800" spc="-1" strike="noStrike">
                <a:solidFill>
                  <a:srgbClr val="000000"/>
                </a:solidFill>
                <a:latin typeface="Calibri"/>
                <a:ea typeface="DejaVu Sans"/>
              </a:rPr>
              <a:t>Fixed</a:t>
            </a:r>
            <a:r>
              <a:rPr b="0" lang="en-GB" sz="1800" spc="-1" strike="noStrike">
                <a:solidFill>
                  <a:srgbClr val="000000"/>
                </a:solidFill>
                <a:latin typeface="Calibri"/>
                <a:ea typeface="DejaVu Sans"/>
              </a:rPr>
              <a:t>- no motion between the two links  </a:t>
            </a:r>
            <a:endParaRPr b="0" lang="en-GB" sz="1800" spc="-1" strike="noStrike">
              <a:latin typeface="Arial"/>
            </a:endParaRPr>
          </a:p>
          <a:p>
            <a:pPr marL="285840" indent="-285120">
              <a:lnSpc>
                <a:spcPct val="100000"/>
              </a:lnSpc>
              <a:buClr>
                <a:srgbClr val="000000"/>
              </a:buClr>
              <a:buFont typeface="Arial"/>
              <a:buChar char="•"/>
            </a:pPr>
            <a:r>
              <a:rPr b="1" lang="en-GB" sz="1800" spc="-1" strike="noStrike">
                <a:solidFill>
                  <a:srgbClr val="000000"/>
                </a:solidFill>
                <a:latin typeface="Calibri"/>
                <a:ea typeface="DejaVu Sans"/>
              </a:rPr>
              <a:t>Continuous</a:t>
            </a:r>
            <a:r>
              <a:rPr b="0" lang="en-GB" sz="1800" spc="-1" strike="noStrike">
                <a:solidFill>
                  <a:srgbClr val="000000"/>
                </a:solidFill>
                <a:latin typeface="Calibri"/>
                <a:ea typeface="DejaVu Sans"/>
              </a:rPr>
              <a:t> -  It can take many angles, with no restriction. </a:t>
            </a:r>
            <a:endParaRPr b="0" lang="en-GB" sz="1800" spc="-1" strike="noStrike">
              <a:latin typeface="Arial"/>
            </a:endParaRPr>
          </a:p>
          <a:p>
            <a:pPr marL="285840" indent="-285120">
              <a:lnSpc>
                <a:spcPct val="100000"/>
              </a:lnSpc>
              <a:buClr>
                <a:srgbClr val="000000"/>
              </a:buClr>
              <a:buFont typeface="Arial"/>
              <a:buChar char="•"/>
            </a:pPr>
            <a:r>
              <a:rPr b="1" lang="en-GB" sz="1800" spc="-1" strike="noStrike">
                <a:solidFill>
                  <a:srgbClr val="000000"/>
                </a:solidFill>
                <a:latin typeface="Calibri"/>
                <a:ea typeface="DejaVu Sans"/>
              </a:rPr>
              <a:t>Revolute</a:t>
            </a:r>
            <a:r>
              <a:rPr b="0" lang="en-GB" sz="1800" spc="-1" strike="noStrike">
                <a:solidFill>
                  <a:srgbClr val="000000"/>
                </a:solidFill>
                <a:latin typeface="Calibri"/>
                <a:ea typeface="DejaVu Sans"/>
              </a:rPr>
              <a:t>-This joint moves along an axis, and it has a limit.</a:t>
            </a:r>
            <a:endParaRPr b="0" lang="en-GB" sz="1800" spc="-1" strike="noStrike">
              <a:latin typeface="Arial"/>
            </a:endParaRPr>
          </a:p>
          <a:p>
            <a:pPr marL="285840" indent="-285120">
              <a:lnSpc>
                <a:spcPct val="100000"/>
              </a:lnSpc>
              <a:buClr>
                <a:srgbClr val="7030a0"/>
              </a:buClr>
              <a:buFont typeface="Arial"/>
              <a:buChar char="•"/>
            </a:pPr>
            <a:r>
              <a:rPr b="1" lang="en-GB" sz="2400" spc="-1" strike="noStrike" u="sng">
                <a:solidFill>
                  <a:srgbClr val="7030a0"/>
                </a:solidFill>
                <a:uFillTx/>
                <a:latin typeface="Calibri"/>
                <a:ea typeface="DejaVu Sans"/>
              </a:rPr>
              <a:t>Prismatic</a:t>
            </a:r>
            <a:r>
              <a:rPr b="1" lang="en-GB" sz="2400" spc="-1" strike="noStrike">
                <a:solidFill>
                  <a:srgbClr val="7030a0"/>
                </a:solidFill>
                <a:latin typeface="Calibri"/>
                <a:ea typeface="DejaVu Sans"/>
              </a:rPr>
              <a:t> </a:t>
            </a:r>
            <a:r>
              <a:rPr b="0" lang="en-GB" sz="2400" spc="-1" strike="noStrike">
                <a:solidFill>
                  <a:srgbClr val="000000"/>
                </a:solidFill>
                <a:latin typeface="Calibri"/>
                <a:ea typeface="DejaVu Sans"/>
              </a:rPr>
              <a:t>- this joint moves only along one single axis, and it has a limit. </a:t>
            </a:r>
            <a:endParaRPr b="0" lang="en-GB" sz="2400" spc="-1" strike="noStrike">
              <a:latin typeface="Arial"/>
            </a:endParaRPr>
          </a:p>
        </p:txBody>
      </p:sp>
      <p:sp>
        <p:nvSpPr>
          <p:cNvPr id="296" name="CustomShape 3"/>
          <p:cNvSpPr/>
          <p:nvPr/>
        </p:nvSpPr>
        <p:spPr>
          <a:xfrm>
            <a:off x="4925520" y="2193840"/>
            <a:ext cx="7271280" cy="2651760"/>
          </a:xfrm>
          <a:prstGeom prst="rect">
            <a:avLst/>
          </a:prstGeom>
          <a:noFill/>
          <a:ln>
            <a:noFill/>
          </a:ln>
        </p:spPr>
        <p:style>
          <a:lnRef idx="0"/>
          <a:fillRef idx="0"/>
          <a:effectRef idx="0"/>
          <a:fontRef idx="minor"/>
        </p:style>
        <p:txBody>
          <a:bodyPr lIns="90000" rIns="90000" tIns="45000" bIns="45000"/>
          <a:p>
            <a:pPr>
              <a:lnSpc>
                <a:spcPct val="100000"/>
              </a:lnSpc>
            </a:pPr>
            <a:r>
              <a:rPr b="0" lang="en-GB" sz="2400" spc="-1" strike="noStrike">
                <a:solidFill>
                  <a:srgbClr val="000000"/>
                </a:solidFill>
                <a:latin typeface="Calibri"/>
                <a:ea typeface="Calibri"/>
              </a:rPr>
              <a:t>&lt;joint name="gripper_extension" type="prismatic"&gt;</a:t>
            </a:r>
            <a:endParaRPr b="0" lang="en-GB" sz="2400" spc="-1" strike="noStrike">
              <a:latin typeface="Arial"/>
            </a:endParaRPr>
          </a:p>
          <a:p>
            <a:pPr>
              <a:lnSpc>
                <a:spcPct val="100000"/>
              </a:lnSpc>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&lt;parent link="base_link"/&gt;</a:t>
            </a:r>
            <a:endParaRPr b="0" lang="en-GB" sz="2400" spc="-1" strike="noStrike">
              <a:latin typeface="Arial"/>
            </a:endParaRPr>
          </a:p>
          <a:p>
            <a:pPr>
              <a:lnSpc>
                <a:spcPct val="100000"/>
              </a:lnSpc>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&lt;child link="gripper_pole"/&gt;</a:t>
            </a:r>
            <a:endParaRPr b="0" lang="en-GB" sz="2400" spc="-1" strike="noStrike">
              <a:latin typeface="Arial"/>
            </a:endParaRPr>
          </a:p>
          <a:p>
            <a:pPr>
              <a:lnSpc>
                <a:spcPct val="100000"/>
              </a:lnSpc>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&lt;limit effort="1000.0" lower="-0.38" upper="0" velocity="0.5"/&gt;</a:t>
            </a:r>
            <a:endParaRPr b="0" lang="en-GB" sz="2400" spc="-1" strike="noStrike">
              <a:latin typeface="Arial"/>
            </a:endParaRPr>
          </a:p>
          <a:p>
            <a:pPr>
              <a:lnSpc>
                <a:spcPct val="100000"/>
              </a:lnSpc>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&lt;origin rpy="0 0 0" xyz="0.19 0 0.2"/&gt;</a:t>
            </a:r>
            <a:endParaRPr b="0" lang="en-GB" sz="2400" spc="-1" strike="noStrike">
              <a:latin typeface="Arial"/>
            </a:endParaRPr>
          </a:p>
          <a:p>
            <a:pPr>
              <a:lnSpc>
                <a:spcPct val="100000"/>
              </a:lnSpc>
            </a:pPr>
            <a:r>
              <a:rPr b="0" lang="en-GB" sz="2400" spc="-1" strike="noStrike">
                <a:solidFill>
                  <a:srgbClr val="000000"/>
                </a:solidFill>
                <a:latin typeface="Calibri"/>
                <a:ea typeface="Calibri"/>
              </a:rPr>
              <a:t>  </a:t>
            </a:r>
            <a:r>
              <a:rPr b="0" lang="en-GB" sz="2400" spc="-1" strike="noStrike">
                <a:solidFill>
                  <a:srgbClr val="000000"/>
                </a:solidFill>
                <a:latin typeface="Calibri"/>
                <a:ea typeface="Calibri"/>
              </a:rPr>
              <a:t>&lt;/joint&gt;</a:t>
            </a:r>
            <a:endParaRPr b="0" lang="en-GB" sz="2400" spc="-1" strike="noStrike">
              <a:latin typeface="Arial"/>
            </a:endParaRPr>
          </a:p>
        </p:txBody>
      </p:sp>
      <p:sp>
        <p:nvSpPr>
          <p:cNvPr id="297" name="CustomShape 4"/>
          <p:cNvSpPr/>
          <p:nvPr/>
        </p:nvSpPr>
        <p:spPr>
          <a:xfrm>
            <a:off x="4882680" y="1604520"/>
            <a:ext cx="2742480" cy="426600"/>
          </a:xfrm>
          <a:prstGeom prst="rect">
            <a:avLst/>
          </a:prstGeom>
          <a:noFill/>
          <a:ln>
            <a:noFill/>
          </a:ln>
        </p:spPr>
        <p:style>
          <a:lnRef idx="0"/>
          <a:fillRef idx="0"/>
          <a:effectRef idx="0"/>
          <a:fontRef idx="minor"/>
        </p:style>
        <p:txBody>
          <a:bodyPr lIns="90000" rIns="90000" tIns="45000" bIns="45000"/>
          <a:p>
            <a:pPr>
              <a:lnSpc>
                <a:spcPct val="100000"/>
              </a:lnSpc>
            </a:pPr>
            <a:r>
              <a:rPr b="1" lang="en-GB" sz="2200" spc="-1" strike="noStrike">
                <a:solidFill>
                  <a:srgbClr val="7030a0"/>
                </a:solidFill>
                <a:latin typeface="Calibri"/>
                <a:ea typeface="DejaVu Sans"/>
              </a:rPr>
              <a:t>Example Code</a:t>
            </a:r>
            <a:endParaRPr b="0" lang="en-GB" sz="2200" spc="-1" strike="noStrike">
              <a:latin typeface="Arial"/>
            </a:endParaRPr>
          </a:p>
        </p:txBody>
      </p:sp>
      <p:sp>
        <p:nvSpPr>
          <p:cNvPr id="298" name="CustomShape 5"/>
          <p:cNvSpPr/>
          <p:nvPr/>
        </p:nvSpPr>
        <p:spPr>
          <a:xfrm>
            <a:off x="1597320" y="365040"/>
            <a:ext cx="793800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rPr>
              <a:t>Robot</a:t>
            </a:r>
            <a:r>
              <a:rPr b="0" lang="en-GB" sz="4900" spc="-1" strike="noStrike">
                <a:solidFill>
                  <a:srgbClr val="000000"/>
                </a:solidFill>
                <a:latin typeface="Calibri Light"/>
              </a:rPr>
              <a:t> </a:t>
            </a:r>
            <a:r>
              <a:rPr b="0" lang="en-GB" sz="4400" spc="-1" strike="noStrike">
                <a:solidFill>
                  <a:srgbClr val="000000"/>
                </a:solidFill>
                <a:latin typeface="Calibri Light"/>
              </a:rPr>
              <a:t>modelling</a:t>
            </a:r>
            <a:br/>
            <a:r>
              <a:rPr b="0" lang="en-GB" sz="3600" spc="-1" strike="noStrike">
                <a:solidFill>
                  <a:srgbClr val="000000"/>
                </a:solidFill>
                <a:latin typeface="Calibri Light"/>
                <a:ea typeface="Calibri Light"/>
              </a:rPr>
              <a:t>Joints</a:t>
            </a:r>
            <a:endParaRPr b="0" lang="en-GB" sz="3600" spc="-1" strike="noStrike">
              <a:latin typeface="Arial"/>
            </a:endParaRPr>
          </a:p>
        </p:txBody>
      </p:sp>
    </p:spTree>
  </p:cSld>
  <p:timing>
    <p:tnLst>
      <p:par>
        <p:cTn id="94" dur="indefinite" restart="never" nodeType="tmRoot">
          <p:childTnLst>
            <p:seq>
              <p:cTn id="95"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rot="2820000">
            <a:off x="1825560" y="2960640"/>
            <a:ext cx="836280" cy="2277720"/>
          </a:xfrm>
          <a:prstGeom prst="cube">
            <a:avLst>
              <a:gd name="adj" fmla="val 25000"/>
            </a:avLst>
          </a:prstGeom>
          <a:solidFill>
            <a:schemeClr val="bg1"/>
          </a:solidFill>
          <a:ln w="28440">
            <a:solidFill>
              <a:schemeClr val="accent3">
                <a:lumMod val="50000"/>
              </a:schemeClr>
            </a:solidFill>
            <a:round/>
          </a:ln>
        </p:spPr>
        <p:style>
          <a:lnRef idx="2">
            <a:schemeClr val="accent1">
              <a:shade val="50000"/>
            </a:schemeClr>
          </a:lnRef>
          <a:fillRef idx="1">
            <a:schemeClr val="accent1"/>
          </a:fillRef>
          <a:effectRef idx="0">
            <a:schemeClr val="accent1"/>
          </a:effectRef>
          <a:fontRef idx="minor"/>
        </p:style>
      </p:sp>
      <p:sp>
        <p:nvSpPr>
          <p:cNvPr id="300" name="CustomShape 2"/>
          <p:cNvSpPr/>
          <p:nvPr/>
        </p:nvSpPr>
        <p:spPr>
          <a:xfrm rot="18957000">
            <a:off x="1486440" y="3790440"/>
            <a:ext cx="1438200" cy="3657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Parent Link</a:t>
            </a:r>
            <a:endParaRPr b="0" lang="en-GB" sz="1800" spc="-1" strike="noStrike">
              <a:latin typeface="Arial"/>
            </a:endParaRPr>
          </a:p>
        </p:txBody>
      </p:sp>
      <p:sp>
        <p:nvSpPr>
          <p:cNvPr id="301" name="CustomShape 3"/>
          <p:cNvSpPr/>
          <p:nvPr/>
        </p:nvSpPr>
        <p:spPr>
          <a:xfrm rot="10800000">
            <a:off x="4784400" y="4223160"/>
            <a:ext cx="919440" cy="689400"/>
          </a:xfrm>
          <a:prstGeom prst="flowChartMagneticDrum">
            <a:avLst/>
          </a:prstGeom>
          <a:ln>
            <a:round/>
          </a:ln>
        </p:spPr>
        <p:style>
          <a:lnRef idx="2">
            <a:schemeClr val="accent1">
              <a:shade val="50000"/>
            </a:schemeClr>
          </a:lnRef>
          <a:fillRef idx="1">
            <a:schemeClr val="accent1"/>
          </a:fillRef>
          <a:effectRef idx="0">
            <a:schemeClr val="accent1"/>
          </a:effectRef>
          <a:fontRef idx="minor"/>
        </p:style>
      </p:sp>
      <p:sp>
        <p:nvSpPr>
          <p:cNvPr id="302" name="CustomShape 4"/>
          <p:cNvSpPr/>
          <p:nvPr/>
        </p:nvSpPr>
        <p:spPr>
          <a:xfrm rot="9960000">
            <a:off x="3285360" y="3282120"/>
            <a:ext cx="836280" cy="1642680"/>
          </a:xfrm>
          <a:prstGeom prst="cube">
            <a:avLst>
              <a:gd name="adj" fmla="val 25000"/>
            </a:avLst>
          </a:prstGeom>
          <a:solidFill>
            <a:schemeClr val="bg1"/>
          </a:solidFill>
          <a:ln w="28440">
            <a:solidFill>
              <a:schemeClr val="accent3">
                <a:lumMod val="50000"/>
              </a:schemeClr>
            </a:solidFill>
            <a:round/>
          </a:ln>
        </p:spPr>
        <p:style>
          <a:lnRef idx="2">
            <a:schemeClr val="accent1">
              <a:shade val="50000"/>
            </a:schemeClr>
          </a:lnRef>
          <a:fillRef idx="1">
            <a:schemeClr val="accent1"/>
          </a:fillRef>
          <a:effectRef idx="0">
            <a:schemeClr val="accent1"/>
          </a:effectRef>
          <a:fontRef idx="minor"/>
        </p:style>
      </p:sp>
      <p:sp>
        <p:nvSpPr>
          <p:cNvPr id="303" name="CustomShape 5"/>
          <p:cNvSpPr/>
          <p:nvPr/>
        </p:nvSpPr>
        <p:spPr>
          <a:xfrm rot="4561800">
            <a:off x="3207960" y="3925800"/>
            <a:ext cx="1290240" cy="3657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Child Link​</a:t>
            </a:r>
            <a:endParaRPr b="0" lang="en-GB" sz="1800" spc="-1" strike="noStrike">
              <a:latin typeface="Arial"/>
            </a:endParaRPr>
          </a:p>
        </p:txBody>
      </p:sp>
      <p:grpSp>
        <p:nvGrpSpPr>
          <p:cNvPr id="304" name="Group 6"/>
          <p:cNvGrpSpPr/>
          <p:nvPr/>
        </p:nvGrpSpPr>
        <p:grpSpPr>
          <a:xfrm>
            <a:off x="553320" y="4125240"/>
            <a:ext cx="1586520" cy="1314720"/>
            <a:chOff x="553320" y="4125240"/>
            <a:chExt cx="1586520" cy="1314720"/>
          </a:xfrm>
        </p:grpSpPr>
        <p:sp>
          <p:nvSpPr>
            <p:cNvPr id="305" name="CustomShape 7"/>
            <p:cNvSpPr/>
            <p:nvPr/>
          </p:nvSpPr>
          <p:spPr>
            <a:xfrm flipH="1" rot="2433600">
              <a:off x="893160" y="4541400"/>
              <a:ext cx="435240" cy="313920"/>
            </a:xfrm>
            <a:custGeom>
              <a:avLst/>
              <a:gdLst/>
              <a:ahLst/>
              <a:rect l="l" t="t" r="r" b="b"/>
              <a:pathLst>
                <a:path w="21600" h="21600">
                  <a:moveTo>
                    <a:pt x="0" y="0"/>
                  </a:moveTo>
                  <a:lnTo>
                    <a:pt x="21600" y="21600"/>
                  </a:lnTo>
                </a:path>
              </a:pathLst>
            </a:custGeom>
            <a:noFill/>
            <a:ln w="381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306" name="CustomShape 8"/>
            <p:cNvSpPr/>
            <p:nvPr/>
          </p:nvSpPr>
          <p:spPr>
            <a:xfrm rot="2433600">
              <a:off x="1297800" y="4940640"/>
              <a:ext cx="676440" cy="360"/>
            </a:xfrm>
            <a:custGeom>
              <a:avLst/>
              <a:gdLst/>
              <a:ahLst/>
              <a:rect l="l" t="t" r="r" b="b"/>
              <a:pathLst>
                <a:path w="21600" h="21600">
                  <a:moveTo>
                    <a:pt x="0" y="0"/>
                  </a:moveTo>
                  <a:lnTo>
                    <a:pt x="21600" y="21600"/>
                  </a:lnTo>
                </a:path>
              </a:pathLst>
            </a:custGeom>
            <a:noFill/>
            <a:ln w="38160">
              <a:solidFill>
                <a:srgbClr val="00b050"/>
              </a:solidFill>
              <a:round/>
              <a:tailEnd len="med" type="triangle" w="med"/>
            </a:ln>
          </p:spPr>
          <p:style>
            <a:lnRef idx="1">
              <a:schemeClr val="accent1"/>
            </a:lnRef>
            <a:fillRef idx="0">
              <a:schemeClr val="accent1"/>
            </a:fillRef>
            <a:effectRef idx="0">
              <a:schemeClr val="accent1"/>
            </a:effectRef>
            <a:fontRef idx="minor"/>
          </p:style>
        </p:sp>
        <p:sp>
          <p:nvSpPr>
            <p:cNvPr id="307" name="CustomShape 9"/>
            <p:cNvSpPr/>
            <p:nvPr/>
          </p:nvSpPr>
          <p:spPr>
            <a:xfrm flipV="1" rot="2433600">
              <a:off x="1543680" y="4362480"/>
              <a:ext cx="360" cy="434520"/>
            </a:xfrm>
            <a:custGeom>
              <a:avLst/>
              <a:gdLst/>
              <a:ahLst/>
              <a:rect l="l" t="t" r="r" b="b"/>
              <a:pathLst>
                <a:path w="21600" h="21600">
                  <a:moveTo>
                    <a:pt x="0" y="0"/>
                  </a:moveTo>
                  <a:lnTo>
                    <a:pt x="21600" y="21600"/>
                  </a:lnTo>
                </a:path>
              </a:pathLst>
            </a:custGeom>
            <a:noFill/>
            <a:ln w="38160">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308" name="CustomShape 10"/>
            <p:cNvSpPr/>
            <p:nvPr/>
          </p:nvSpPr>
          <p:spPr>
            <a:xfrm rot="2433600">
              <a:off x="628920" y="4495320"/>
              <a:ext cx="269280" cy="33300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600" spc="-1" strike="noStrike">
                  <a:solidFill>
                    <a:srgbClr val="ff0000"/>
                  </a:solidFill>
                  <a:latin typeface="Calibri"/>
                  <a:ea typeface="DejaVu Sans"/>
                </a:rPr>
                <a:t>x</a:t>
              </a:r>
              <a:endParaRPr b="0" lang="en-GB" sz="1600" spc="-1" strike="noStrike">
                <a:latin typeface="Arial"/>
              </a:endParaRPr>
            </a:p>
          </p:txBody>
        </p:sp>
        <p:sp>
          <p:nvSpPr>
            <p:cNvPr id="309" name="CustomShape 11"/>
            <p:cNvSpPr/>
            <p:nvPr/>
          </p:nvSpPr>
          <p:spPr>
            <a:xfrm rot="2433600">
              <a:off x="1792080" y="5058360"/>
              <a:ext cx="272160" cy="33300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600" spc="-1" strike="noStrike">
                  <a:solidFill>
                    <a:srgbClr val="00b050"/>
                  </a:solidFill>
                  <a:latin typeface="Calibri"/>
                  <a:ea typeface="DejaVu Sans"/>
                </a:rPr>
                <a:t>y</a:t>
              </a:r>
              <a:endParaRPr b="0" lang="en-GB" sz="1600" spc="-1" strike="noStrike">
                <a:latin typeface="Arial"/>
              </a:endParaRPr>
            </a:p>
          </p:txBody>
        </p:sp>
        <p:sp>
          <p:nvSpPr>
            <p:cNvPr id="310" name="CustomShape 12"/>
            <p:cNvSpPr/>
            <p:nvPr/>
          </p:nvSpPr>
          <p:spPr>
            <a:xfrm rot="2433600">
              <a:off x="1577160" y="4169880"/>
              <a:ext cx="261360" cy="33300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600" spc="-1" strike="noStrike">
                  <a:solidFill>
                    <a:srgbClr val="0070c0"/>
                  </a:solidFill>
                  <a:latin typeface="Calibri"/>
                  <a:ea typeface="DejaVu Sans"/>
                </a:rPr>
                <a:t>z</a:t>
              </a:r>
              <a:endParaRPr b="0" lang="en-GB" sz="1600" spc="-1" strike="noStrike">
                <a:latin typeface="Arial"/>
              </a:endParaRPr>
            </a:p>
          </p:txBody>
        </p:sp>
      </p:grpSp>
      <p:grpSp>
        <p:nvGrpSpPr>
          <p:cNvPr id="311" name="Group 13"/>
          <p:cNvGrpSpPr/>
          <p:nvPr/>
        </p:nvGrpSpPr>
        <p:grpSpPr>
          <a:xfrm>
            <a:off x="2767320" y="2733480"/>
            <a:ext cx="1539000" cy="1432080"/>
            <a:chOff x="2767320" y="2733480"/>
            <a:chExt cx="1539000" cy="1432080"/>
          </a:xfrm>
        </p:grpSpPr>
        <p:sp>
          <p:nvSpPr>
            <p:cNvPr id="312" name="CustomShape 14"/>
            <p:cNvSpPr/>
            <p:nvPr/>
          </p:nvSpPr>
          <p:spPr>
            <a:xfrm flipH="1" rot="4351200">
              <a:off x="3030120" y="2935080"/>
              <a:ext cx="435240" cy="379440"/>
            </a:xfrm>
            <a:custGeom>
              <a:avLst/>
              <a:gdLst/>
              <a:ahLst/>
              <a:rect l="l" t="t" r="r" b="b"/>
              <a:pathLst>
                <a:path w="21600" h="21600">
                  <a:moveTo>
                    <a:pt x="0" y="0"/>
                  </a:moveTo>
                  <a:lnTo>
                    <a:pt x="21600" y="21600"/>
                  </a:lnTo>
                </a:path>
              </a:pathLst>
            </a:custGeom>
            <a:noFill/>
            <a:ln w="3816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313" name="CustomShape 15"/>
            <p:cNvSpPr/>
            <p:nvPr/>
          </p:nvSpPr>
          <p:spPr>
            <a:xfrm rot="4351200">
              <a:off x="3257640" y="3598200"/>
              <a:ext cx="676440" cy="360"/>
            </a:xfrm>
            <a:custGeom>
              <a:avLst/>
              <a:gdLst/>
              <a:ahLst/>
              <a:rect l="l" t="t" r="r" b="b"/>
              <a:pathLst>
                <a:path w="21600" h="21600">
                  <a:moveTo>
                    <a:pt x="0" y="0"/>
                  </a:moveTo>
                  <a:lnTo>
                    <a:pt x="21600" y="21600"/>
                  </a:lnTo>
                </a:path>
              </a:pathLst>
            </a:custGeom>
            <a:noFill/>
            <a:ln w="38160">
              <a:solidFill>
                <a:srgbClr val="00b050"/>
              </a:solidFill>
              <a:round/>
              <a:tailEnd len="med" type="triangle" w="med"/>
            </a:ln>
          </p:spPr>
          <p:style>
            <a:lnRef idx="1">
              <a:schemeClr val="accent1"/>
            </a:lnRef>
            <a:fillRef idx="0">
              <a:schemeClr val="accent1"/>
            </a:fillRef>
            <a:effectRef idx="0">
              <a:schemeClr val="accent1"/>
            </a:effectRef>
            <a:fontRef idx="minor"/>
          </p:style>
        </p:sp>
        <p:sp>
          <p:nvSpPr>
            <p:cNvPr id="314" name="CustomShape 16"/>
            <p:cNvSpPr/>
            <p:nvPr/>
          </p:nvSpPr>
          <p:spPr>
            <a:xfrm flipV="1" rot="4351200">
              <a:off x="3743280" y="3111120"/>
              <a:ext cx="360" cy="479880"/>
            </a:xfrm>
            <a:custGeom>
              <a:avLst/>
              <a:gdLst/>
              <a:ahLst/>
              <a:rect l="l" t="t" r="r" b="b"/>
              <a:pathLst>
                <a:path w="21600" h="21600">
                  <a:moveTo>
                    <a:pt x="0" y="0"/>
                  </a:moveTo>
                  <a:lnTo>
                    <a:pt x="21600" y="21600"/>
                  </a:lnTo>
                </a:path>
              </a:pathLst>
            </a:custGeom>
            <a:noFill/>
            <a:ln w="38160">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315" name="CustomShape 17"/>
            <p:cNvSpPr/>
            <p:nvPr/>
          </p:nvSpPr>
          <p:spPr>
            <a:xfrm rot="4351200">
              <a:off x="2832120" y="2745000"/>
              <a:ext cx="268920" cy="33336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600" spc="-1" strike="noStrike">
                  <a:solidFill>
                    <a:srgbClr val="ff0000"/>
                  </a:solidFill>
                  <a:latin typeface="Calibri"/>
                  <a:ea typeface="DejaVu Sans"/>
                </a:rPr>
                <a:t>x</a:t>
              </a:r>
              <a:endParaRPr b="0" lang="en-GB" sz="1600" spc="-1" strike="noStrike">
                <a:latin typeface="Arial"/>
              </a:endParaRPr>
            </a:p>
          </p:txBody>
        </p:sp>
        <p:sp>
          <p:nvSpPr>
            <p:cNvPr id="316" name="CustomShape 18"/>
            <p:cNvSpPr/>
            <p:nvPr/>
          </p:nvSpPr>
          <p:spPr>
            <a:xfrm rot="4351200">
              <a:off x="3584880" y="3819240"/>
              <a:ext cx="271800" cy="33336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600" spc="-1" strike="noStrike">
                  <a:solidFill>
                    <a:srgbClr val="00b050"/>
                  </a:solidFill>
                  <a:latin typeface="Calibri"/>
                  <a:ea typeface="DejaVu Sans"/>
                </a:rPr>
                <a:t>y</a:t>
              </a:r>
              <a:endParaRPr b="0" lang="en-GB" sz="1600" spc="-1" strike="noStrike">
                <a:latin typeface="Arial"/>
              </a:endParaRPr>
            </a:p>
          </p:txBody>
        </p:sp>
        <p:sp>
          <p:nvSpPr>
            <p:cNvPr id="317" name="CustomShape 19"/>
            <p:cNvSpPr/>
            <p:nvPr/>
          </p:nvSpPr>
          <p:spPr>
            <a:xfrm rot="4351200">
              <a:off x="3977280" y="2914920"/>
              <a:ext cx="261000" cy="33336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600" spc="-1" strike="noStrike">
                  <a:solidFill>
                    <a:srgbClr val="0070c0"/>
                  </a:solidFill>
                  <a:latin typeface="Calibri"/>
                  <a:ea typeface="DejaVu Sans"/>
                </a:rPr>
                <a:t>z</a:t>
              </a:r>
              <a:endParaRPr b="0" lang="en-GB" sz="1600" spc="-1" strike="noStrike">
                <a:latin typeface="Arial"/>
              </a:endParaRPr>
            </a:p>
          </p:txBody>
        </p:sp>
      </p:grpSp>
      <p:sp>
        <p:nvSpPr>
          <p:cNvPr id="318" name="CustomShape 20"/>
          <p:cNvSpPr/>
          <p:nvPr/>
        </p:nvSpPr>
        <p:spPr>
          <a:xfrm>
            <a:off x="8036640" y="2141640"/>
            <a:ext cx="1210320" cy="875160"/>
          </a:xfrm>
          <a:prstGeom prst="ellipse">
            <a:avLst/>
          </a:prstGeom>
          <a:ln>
            <a:round/>
          </a:ln>
        </p:spPr>
        <p:style>
          <a:lnRef idx="2">
            <a:schemeClr val="dk1"/>
          </a:lnRef>
          <a:fillRef idx="1">
            <a:schemeClr val="lt1"/>
          </a:fillRef>
          <a:effectRef idx="0">
            <a:schemeClr val="dk1"/>
          </a:effectRef>
          <a:fontRef idx="minor"/>
        </p:style>
      </p:sp>
      <p:sp>
        <p:nvSpPr>
          <p:cNvPr id="319" name="CustomShape 21"/>
          <p:cNvSpPr/>
          <p:nvPr/>
        </p:nvSpPr>
        <p:spPr>
          <a:xfrm>
            <a:off x="9247680" y="2843280"/>
            <a:ext cx="875160" cy="755280"/>
          </a:xfrm>
          <a:custGeom>
            <a:avLst/>
            <a:gdLst/>
            <a:ahLst/>
            <a:rect l="l" t="t" r="r" b="b"/>
            <a:pathLst>
              <a:path w="21600" h="21600">
                <a:moveTo>
                  <a:pt x="0" y="0"/>
                </a:moveTo>
                <a:lnTo>
                  <a:pt x="21600" y="21600"/>
                </a:lnTo>
              </a:path>
            </a:pathLst>
          </a:custGeom>
          <a:noFill/>
          <a:ln w="28440">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320" name="CustomShape 22"/>
          <p:cNvSpPr/>
          <p:nvPr/>
        </p:nvSpPr>
        <p:spPr>
          <a:xfrm flipH="1">
            <a:off x="7222680" y="2883960"/>
            <a:ext cx="804960" cy="714600"/>
          </a:xfrm>
          <a:custGeom>
            <a:avLst/>
            <a:gdLst/>
            <a:ahLst/>
            <a:rect l="l" t="t" r="r" b="b"/>
            <a:pathLst>
              <a:path w="21600" h="21600">
                <a:moveTo>
                  <a:pt x="0" y="0"/>
                </a:moveTo>
                <a:lnTo>
                  <a:pt x="21600" y="21600"/>
                </a:lnTo>
              </a:path>
            </a:pathLst>
          </a:custGeom>
          <a:noFill/>
          <a:ln w="28440">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321" name="CustomShape 23"/>
          <p:cNvSpPr/>
          <p:nvPr/>
        </p:nvSpPr>
        <p:spPr>
          <a:xfrm>
            <a:off x="8063640" y="2418480"/>
            <a:ext cx="1362240" cy="3657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Parent Link</a:t>
            </a:r>
            <a:endParaRPr b="0" lang="en-GB" sz="1800" spc="-1" strike="noStrike">
              <a:latin typeface="Arial"/>
            </a:endParaRPr>
          </a:p>
        </p:txBody>
      </p:sp>
      <p:sp>
        <p:nvSpPr>
          <p:cNvPr id="322" name="CustomShape 24"/>
          <p:cNvSpPr/>
          <p:nvPr/>
        </p:nvSpPr>
        <p:spPr>
          <a:xfrm>
            <a:off x="6348240" y="3622680"/>
            <a:ext cx="1210320" cy="875160"/>
          </a:xfrm>
          <a:prstGeom prst="ellipse">
            <a:avLst/>
          </a:prstGeom>
          <a:ln>
            <a:round/>
          </a:ln>
        </p:spPr>
        <p:style>
          <a:lnRef idx="2">
            <a:schemeClr val="dk1"/>
          </a:lnRef>
          <a:fillRef idx="1">
            <a:schemeClr val="lt1"/>
          </a:fillRef>
          <a:effectRef idx="0">
            <a:schemeClr val="dk1"/>
          </a:effectRef>
          <a:fontRef idx="minor"/>
        </p:style>
      </p:sp>
      <p:sp>
        <p:nvSpPr>
          <p:cNvPr id="323" name="CustomShape 25"/>
          <p:cNvSpPr/>
          <p:nvPr/>
        </p:nvSpPr>
        <p:spPr>
          <a:xfrm>
            <a:off x="9685800" y="3638520"/>
            <a:ext cx="1210320" cy="875160"/>
          </a:xfrm>
          <a:prstGeom prst="ellipse">
            <a:avLst/>
          </a:prstGeom>
          <a:ln>
            <a:round/>
          </a:ln>
        </p:spPr>
        <p:style>
          <a:lnRef idx="2">
            <a:schemeClr val="dk1"/>
          </a:lnRef>
          <a:fillRef idx="1">
            <a:schemeClr val="lt1"/>
          </a:fillRef>
          <a:effectRef idx="0">
            <a:schemeClr val="dk1"/>
          </a:effectRef>
          <a:fontRef idx="minor"/>
        </p:style>
      </p:sp>
      <p:sp>
        <p:nvSpPr>
          <p:cNvPr id="324" name="CustomShape 26"/>
          <p:cNvSpPr/>
          <p:nvPr/>
        </p:nvSpPr>
        <p:spPr>
          <a:xfrm>
            <a:off x="6434640" y="3876120"/>
            <a:ext cx="1290240" cy="3657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Child Link​</a:t>
            </a:r>
            <a:endParaRPr b="0" lang="en-GB" sz="1800" spc="-1" strike="noStrike">
              <a:latin typeface="Arial"/>
            </a:endParaRPr>
          </a:p>
        </p:txBody>
      </p:sp>
      <p:sp>
        <p:nvSpPr>
          <p:cNvPr id="325" name="CustomShape 27"/>
          <p:cNvSpPr/>
          <p:nvPr/>
        </p:nvSpPr>
        <p:spPr>
          <a:xfrm>
            <a:off x="9775800" y="3915720"/>
            <a:ext cx="1290240" cy="3657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Child Link​</a:t>
            </a:r>
            <a:endParaRPr b="0" lang="en-GB" sz="1800" spc="-1" strike="noStrike">
              <a:latin typeface="Arial"/>
            </a:endParaRPr>
          </a:p>
        </p:txBody>
      </p:sp>
      <p:sp>
        <p:nvSpPr>
          <p:cNvPr id="326" name="CustomShape 28"/>
          <p:cNvSpPr/>
          <p:nvPr/>
        </p:nvSpPr>
        <p:spPr>
          <a:xfrm>
            <a:off x="1597320" y="365040"/>
            <a:ext cx="793800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rPr>
              <a:t>Robot</a:t>
            </a:r>
            <a:r>
              <a:rPr b="0" lang="en-GB" sz="4900" spc="-1" strike="noStrike">
                <a:solidFill>
                  <a:srgbClr val="000000"/>
                </a:solidFill>
                <a:latin typeface="Calibri Light"/>
              </a:rPr>
              <a:t> </a:t>
            </a:r>
            <a:r>
              <a:rPr b="0" lang="en-GB" sz="4400" spc="-1" strike="noStrike">
                <a:solidFill>
                  <a:srgbClr val="000000"/>
                </a:solidFill>
                <a:latin typeface="Calibri Light"/>
              </a:rPr>
              <a:t>modelling</a:t>
            </a:r>
            <a:br/>
            <a:r>
              <a:rPr b="0" lang="en-GB" sz="3600" spc="-1" strike="noStrike">
                <a:solidFill>
                  <a:srgbClr val="000000"/>
                </a:solidFill>
                <a:latin typeface="Calibri Light"/>
                <a:ea typeface="Calibri Light"/>
              </a:rPr>
              <a:t>Joint, links and TFs</a:t>
            </a:r>
            <a:endParaRPr b="0" lang="en-GB" sz="3600" spc="-1" strike="noStrike">
              <a:latin typeface="Arial"/>
            </a:endParaRPr>
          </a:p>
        </p:txBody>
      </p:sp>
      <p:sp>
        <p:nvSpPr>
          <p:cNvPr id="327" name="CustomShape 29"/>
          <p:cNvSpPr/>
          <p:nvPr/>
        </p:nvSpPr>
        <p:spPr>
          <a:xfrm>
            <a:off x="4001040" y="2076120"/>
            <a:ext cx="863640" cy="51660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2800" spc="-1" strike="noStrike">
                <a:solidFill>
                  <a:srgbClr val="2f5597"/>
                </a:solidFill>
                <a:latin typeface="Calibri"/>
                <a:ea typeface="DejaVu Sans"/>
              </a:rPr>
              <a:t>Joint</a:t>
            </a:r>
            <a:endParaRPr b="0" lang="en-GB" sz="2800" spc="-1" strike="noStrike">
              <a:latin typeface="Arial"/>
            </a:endParaRPr>
          </a:p>
        </p:txBody>
      </p:sp>
      <p:sp>
        <p:nvSpPr>
          <p:cNvPr id="328" name="CustomShape 30"/>
          <p:cNvSpPr/>
          <p:nvPr/>
        </p:nvSpPr>
        <p:spPr>
          <a:xfrm flipH="1">
            <a:off x="3629880" y="2465640"/>
            <a:ext cx="371880" cy="328320"/>
          </a:xfrm>
          <a:custGeom>
            <a:avLst/>
            <a:gdLst/>
            <a:ahLst/>
            <a:rect l="l" t="t" r="r" b="b"/>
            <a:pathLst>
              <a:path w="21600" h="21600">
                <a:moveTo>
                  <a:pt x="0" y="0"/>
                </a:moveTo>
                <a:lnTo>
                  <a:pt x="21600" y="21600"/>
                </a:lnTo>
              </a:path>
            </a:pathLst>
          </a:custGeom>
          <a:noFill/>
          <a:ln>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329" name="CustomShape 31"/>
          <p:cNvSpPr/>
          <p:nvPr/>
        </p:nvSpPr>
        <p:spPr>
          <a:xfrm flipV="1">
            <a:off x="1125000" y="4935600"/>
            <a:ext cx="147600" cy="598320"/>
          </a:xfrm>
          <a:custGeom>
            <a:avLst/>
            <a:gdLst/>
            <a:ahLst/>
            <a:rect l="l" t="t" r="r" b="b"/>
            <a:pathLst>
              <a:path w="21600" h="21600">
                <a:moveTo>
                  <a:pt x="0" y="0"/>
                </a:moveTo>
                <a:lnTo>
                  <a:pt x="21600" y="21600"/>
                </a:lnTo>
              </a:path>
            </a:pathLst>
          </a:custGeom>
          <a:noFill/>
          <a:ln w="28440">
            <a:round/>
            <a:tailEnd len="med" type="triangle" w="med"/>
          </a:ln>
        </p:spPr>
        <p:style>
          <a:lnRef idx="1">
            <a:schemeClr val="dk1"/>
          </a:lnRef>
          <a:fillRef idx="0">
            <a:schemeClr val="dk1"/>
          </a:fillRef>
          <a:effectRef idx="0">
            <a:schemeClr val="dk1"/>
          </a:effectRef>
          <a:fontRef idx="minor"/>
        </p:style>
      </p:sp>
      <p:sp>
        <p:nvSpPr>
          <p:cNvPr id="330" name="CustomShape 32"/>
          <p:cNvSpPr/>
          <p:nvPr/>
        </p:nvSpPr>
        <p:spPr>
          <a:xfrm>
            <a:off x="2339640" y="2349000"/>
            <a:ext cx="583200" cy="433080"/>
          </a:xfrm>
          <a:custGeom>
            <a:avLst/>
            <a:gdLst/>
            <a:ahLst/>
            <a:rect l="l" t="t" r="r" b="b"/>
            <a:pathLst>
              <a:path w="21600" h="21600">
                <a:moveTo>
                  <a:pt x="0" y="0"/>
                </a:moveTo>
                <a:lnTo>
                  <a:pt x="21600" y="21600"/>
                </a:lnTo>
              </a:path>
            </a:pathLst>
          </a:custGeom>
          <a:noFill/>
          <a:ln w="38160">
            <a:round/>
            <a:tailEnd len="med" type="triangle" w="med"/>
          </a:ln>
        </p:spPr>
        <p:style>
          <a:lnRef idx="1">
            <a:schemeClr val="dk1"/>
          </a:lnRef>
          <a:fillRef idx="0">
            <a:schemeClr val="dk1"/>
          </a:fillRef>
          <a:effectRef idx="0">
            <a:schemeClr val="dk1"/>
          </a:effectRef>
          <a:fontRef idx="minor"/>
        </p:style>
      </p:sp>
      <p:sp>
        <p:nvSpPr>
          <p:cNvPr id="331" name="CustomShape 33"/>
          <p:cNvSpPr/>
          <p:nvPr/>
        </p:nvSpPr>
        <p:spPr>
          <a:xfrm>
            <a:off x="1654920" y="1978560"/>
            <a:ext cx="127188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en-GB" sz="1800" spc="-1" strike="noStrike">
                <a:solidFill>
                  <a:srgbClr val="000000"/>
                </a:solidFill>
                <a:latin typeface="Calibri"/>
                <a:ea typeface="DejaVu Sans"/>
              </a:rPr>
              <a:t>Child frame</a:t>
            </a:r>
            <a:endParaRPr b="0" lang="en-GB" sz="1800" spc="-1" strike="noStrike">
              <a:latin typeface="Arial"/>
            </a:endParaRPr>
          </a:p>
        </p:txBody>
      </p:sp>
      <p:sp>
        <p:nvSpPr>
          <p:cNvPr id="332" name="CustomShape 34"/>
          <p:cNvSpPr/>
          <p:nvPr/>
        </p:nvSpPr>
        <p:spPr>
          <a:xfrm>
            <a:off x="330480" y="5561280"/>
            <a:ext cx="141984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en-GB" sz="1800" spc="-1" strike="noStrike">
                <a:solidFill>
                  <a:srgbClr val="000000"/>
                </a:solidFill>
                <a:latin typeface="Calibri"/>
                <a:ea typeface="DejaVu Sans"/>
              </a:rPr>
              <a:t>Parent frame</a:t>
            </a:r>
            <a:endParaRPr b="0" lang="en-GB" sz="1800" spc="-1" strike="noStrike">
              <a:latin typeface="Arial"/>
            </a:endParaRPr>
          </a:p>
        </p:txBody>
      </p:sp>
      <p:sp>
        <p:nvSpPr>
          <p:cNvPr id="333" name="CustomShape 35"/>
          <p:cNvSpPr/>
          <p:nvPr/>
        </p:nvSpPr>
        <p:spPr>
          <a:xfrm>
            <a:off x="3637440" y="3123000"/>
            <a:ext cx="778320" cy="360"/>
          </a:xfrm>
          <a:custGeom>
            <a:avLst/>
            <a:gdLst/>
            <a:ahLst/>
            <a:rect l="l" t="t" r="r" b="b"/>
            <a:pathLst>
              <a:path w="21600" h="21600">
                <a:moveTo>
                  <a:pt x="0" y="0"/>
                </a:moveTo>
                <a:lnTo>
                  <a:pt x="21600" y="21600"/>
                </a:lnTo>
              </a:path>
            </a:pathLst>
          </a:custGeom>
          <a:noFill/>
          <a:ln w="57240">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334" name="CustomShape 36"/>
          <p:cNvSpPr/>
          <p:nvPr/>
        </p:nvSpPr>
        <p:spPr>
          <a:xfrm flipH="1" flipV="1">
            <a:off x="4168080" y="3259080"/>
            <a:ext cx="482760" cy="535680"/>
          </a:xfrm>
          <a:custGeom>
            <a:avLst/>
            <a:gdLst/>
            <a:ahLst/>
            <a:rect l="l" t="t" r="r" b="b"/>
            <a:pathLst>
              <a:path w="21600" h="21600">
                <a:moveTo>
                  <a:pt x="0" y="0"/>
                </a:moveTo>
                <a:lnTo>
                  <a:pt x="21600" y="21600"/>
                </a:lnTo>
              </a:path>
            </a:pathLst>
          </a:custGeom>
          <a:noFill/>
          <a:ln w="38160">
            <a:round/>
            <a:tailEnd len="med" type="triangle" w="med"/>
          </a:ln>
        </p:spPr>
        <p:style>
          <a:lnRef idx="1">
            <a:schemeClr val="dk1"/>
          </a:lnRef>
          <a:fillRef idx="0">
            <a:schemeClr val="dk1"/>
          </a:fillRef>
          <a:effectRef idx="0">
            <a:schemeClr val="dk1"/>
          </a:effectRef>
          <a:fontRef idx="minor"/>
        </p:style>
      </p:sp>
      <p:sp>
        <p:nvSpPr>
          <p:cNvPr id="335" name="CustomShape 37"/>
          <p:cNvSpPr/>
          <p:nvPr/>
        </p:nvSpPr>
        <p:spPr>
          <a:xfrm>
            <a:off x="4376520" y="3911040"/>
            <a:ext cx="105228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en-GB" sz="1800" spc="-1" strike="noStrike">
                <a:solidFill>
                  <a:srgbClr val="000000"/>
                </a:solidFill>
                <a:latin typeface="Calibri"/>
                <a:ea typeface="DejaVu Sans"/>
              </a:rPr>
              <a:t>Joint axis</a:t>
            </a:r>
            <a:endParaRPr b="0" lang="en-GB" sz="1800" spc="-1" strike="noStrike">
              <a:latin typeface="Arial"/>
            </a:endParaRPr>
          </a:p>
        </p:txBody>
      </p:sp>
    </p:spTree>
  </p:cSld>
  <p:timing>
    <p:tnLst>
      <p:par>
        <p:cTn id="96" dur="indefinite" restart="never" nodeType="tmRoot">
          <p:childTnLst>
            <p:seq>
              <p:cTn id="97"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400" spc="-1" strike="noStrike">
                <a:solidFill>
                  <a:srgbClr val="000000"/>
                </a:solidFill>
                <a:latin typeface="Calibri Light"/>
                <a:ea typeface="Calibri Light"/>
              </a:rPr>
              <a:t>Parse a URDF model in RVIZ</a:t>
            </a:r>
            <a:endParaRPr b="0" lang="en-GB" sz="4400" spc="-1" strike="noStrike">
              <a:latin typeface="Arial"/>
            </a:endParaRPr>
          </a:p>
        </p:txBody>
      </p:sp>
      <p:sp>
        <p:nvSpPr>
          <p:cNvPr id="337" name="CustomShape 2"/>
          <p:cNvSpPr/>
          <p:nvPr/>
        </p:nvSpPr>
        <p:spPr>
          <a:xfrm>
            <a:off x="838080" y="1690560"/>
            <a:ext cx="10514880" cy="44316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GB" sz="2800" spc="-1" strike="noStrike">
                <a:solidFill>
                  <a:srgbClr val="000000"/>
                </a:solidFill>
                <a:latin typeface="Calibri"/>
              </a:rPr>
              <a:t>To open in terminal, add in launch file </a:t>
            </a:r>
            <a:endParaRPr b="0" lang="en-GB" sz="2800" spc="-1" strike="noStrike">
              <a:latin typeface="Arial"/>
            </a:endParaRPr>
          </a:p>
          <a:p>
            <a:pPr>
              <a:lnSpc>
                <a:spcPct val="90000"/>
              </a:lnSpc>
              <a:spcBef>
                <a:spcPts val="1001"/>
              </a:spcBef>
            </a:pPr>
            <a:endParaRPr b="0" lang="en-GB" sz="2800" spc="-1" strike="noStrike">
              <a:latin typeface="Arial"/>
            </a:endParaRPr>
          </a:p>
          <a:p>
            <a:pPr>
              <a:lnSpc>
                <a:spcPct val="90000"/>
              </a:lnSpc>
              <a:spcBef>
                <a:spcPts val="1001"/>
              </a:spcBef>
            </a:pPr>
            <a:endParaRPr b="0" lang="en-GB" sz="2800" spc="-1" strike="noStrike">
              <a:latin typeface="Arial"/>
            </a:endParaRPr>
          </a:p>
        </p:txBody>
      </p:sp>
      <p:sp>
        <p:nvSpPr>
          <p:cNvPr id="338" name="CustomShape 3"/>
          <p:cNvSpPr/>
          <p:nvPr/>
        </p:nvSpPr>
        <p:spPr>
          <a:xfrm>
            <a:off x="604080" y="2134800"/>
            <a:ext cx="11021040" cy="4111920"/>
          </a:xfrm>
          <a:prstGeom prst="rect">
            <a:avLst/>
          </a:prstGeom>
          <a:noFill/>
          <a:ln>
            <a:noFill/>
          </a:ln>
        </p:spPr>
        <p:style>
          <a:lnRef idx="0"/>
          <a:fillRef idx="0"/>
          <a:effectRef idx="0"/>
          <a:fontRef idx="minor"/>
        </p:style>
        <p:txBody>
          <a:bodyPr lIns="90000" rIns="90000" tIns="45000" bIns="45000"/>
          <a:p>
            <a:pPr>
              <a:lnSpc>
                <a:spcPct val="100000"/>
              </a:lnSpc>
            </a:pPr>
            <a:r>
              <a:rPr b="0" lang="en-GB" sz="2200" spc="-1" strike="noStrike">
                <a:solidFill>
                  <a:srgbClr val="000000"/>
                </a:solidFill>
                <a:latin typeface="Calibri"/>
                <a:ea typeface="Calibri"/>
              </a:rPr>
              <a:t>&lt;?xml version="1.0" ?&gt;</a:t>
            </a:r>
            <a:endParaRPr b="0" lang="en-GB" sz="2200" spc="-1" strike="noStrike">
              <a:latin typeface="Arial"/>
            </a:endParaRPr>
          </a:p>
          <a:p>
            <a:pPr>
              <a:lnSpc>
                <a:spcPct val="100000"/>
              </a:lnSpc>
            </a:pPr>
            <a:r>
              <a:rPr b="0" lang="en-GB" sz="2200" spc="-1" strike="noStrike">
                <a:solidFill>
                  <a:srgbClr val="000000"/>
                </a:solidFill>
                <a:latin typeface="Calibri"/>
                <a:ea typeface="Calibri"/>
              </a:rPr>
              <a:t>&lt;launch&gt;    </a:t>
            </a:r>
            <a:endParaRPr b="0" lang="en-GB" sz="2200" spc="-1" strike="noStrike">
              <a:latin typeface="Arial"/>
            </a:endParaRPr>
          </a:p>
          <a:p>
            <a:pPr>
              <a:lnSpc>
                <a:spcPct val="100000"/>
              </a:lnSpc>
            </a:pPr>
            <a:r>
              <a:rPr b="0" lang="en-GB" sz="2200" spc="-1" strike="noStrike">
                <a:solidFill>
                  <a:srgbClr val="000000"/>
                </a:solidFill>
                <a:latin typeface="Calibri"/>
                <a:ea typeface="Calibri"/>
              </a:rPr>
              <a:t>    </a:t>
            </a:r>
            <a:r>
              <a:rPr b="0" lang="en-GB" sz="2200" spc="-1" strike="noStrike">
                <a:solidFill>
                  <a:srgbClr val="000000"/>
                </a:solidFill>
                <a:latin typeface="Calibri"/>
                <a:ea typeface="Calibri"/>
              </a:rPr>
              <a:t>&lt;param name="robot_description" command="$(find xacro)/xacro --inorder '$(find puzzlebot_gazebo)/urdf/puzzlebot.xacro'"/&gt;</a:t>
            </a:r>
            <a:endParaRPr b="0" lang="en-GB" sz="2200" spc="-1" strike="noStrike">
              <a:latin typeface="Arial"/>
            </a:endParaRPr>
          </a:p>
          <a:p>
            <a:pPr>
              <a:lnSpc>
                <a:spcPct val="100000"/>
              </a:lnSpc>
            </a:pPr>
            <a:r>
              <a:rPr b="0" lang="en-GB" sz="2200" spc="-1" strike="noStrike">
                <a:solidFill>
                  <a:srgbClr val="000000"/>
                </a:solidFill>
                <a:latin typeface="Calibri"/>
                <a:ea typeface="Calibri"/>
              </a:rPr>
              <a:t>   </a:t>
            </a:r>
            <a:r>
              <a:rPr b="0" lang="en-GB" sz="2200" spc="-1" strike="noStrike">
                <a:solidFill>
                  <a:srgbClr val="000000"/>
                </a:solidFill>
                <a:latin typeface="Calibri"/>
                <a:ea typeface="Calibri"/>
              </a:rPr>
              <a:t>&lt;node name="robot_state_publisher" pkg="robot_state_publisher" type="state_publisher"/&gt;</a:t>
            </a:r>
            <a:endParaRPr b="0" lang="en-GB" sz="2200" spc="-1" strike="noStrike">
              <a:latin typeface="Arial"/>
            </a:endParaRPr>
          </a:p>
          <a:p>
            <a:pPr>
              <a:lnSpc>
                <a:spcPct val="100000"/>
              </a:lnSpc>
            </a:pPr>
            <a:r>
              <a:rPr b="0" lang="en-GB" sz="2200" spc="-1" strike="noStrike">
                <a:solidFill>
                  <a:srgbClr val="000000"/>
                </a:solidFill>
                <a:latin typeface="Calibri"/>
                <a:ea typeface="Calibri"/>
              </a:rPr>
              <a:t>   </a:t>
            </a:r>
            <a:r>
              <a:rPr b="0" lang="en-GB" sz="2200" spc="-1" strike="noStrike">
                <a:solidFill>
                  <a:srgbClr val="000000"/>
                </a:solidFill>
                <a:latin typeface="Calibri"/>
                <a:ea typeface="Calibri"/>
              </a:rPr>
              <a:t>&lt;!-- Launch rviz --&gt;</a:t>
            </a:r>
            <a:endParaRPr b="0" lang="en-GB" sz="2200" spc="-1" strike="noStrike">
              <a:latin typeface="Arial"/>
            </a:endParaRPr>
          </a:p>
          <a:p>
            <a:pPr>
              <a:lnSpc>
                <a:spcPct val="100000"/>
              </a:lnSpc>
            </a:pPr>
            <a:r>
              <a:rPr b="0" lang="en-GB" sz="2200" spc="-1" strike="noStrike">
                <a:solidFill>
                  <a:srgbClr val="000000"/>
                </a:solidFill>
                <a:latin typeface="Calibri"/>
                <a:ea typeface="Calibri"/>
              </a:rPr>
              <a:t>   </a:t>
            </a:r>
            <a:r>
              <a:rPr b="0" lang="en-GB" sz="2200" spc="-1" strike="noStrike">
                <a:solidFill>
                  <a:srgbClr val="000000"/>
                </a:solidFill>
                <a:latin typeface="Calibri"/>
                <a:ea typeface="Calibri"/>
              </a:rPr>
              <a:t>&lt;node type="rviz" name="rviz" pkg="rviz" /&gt;</a:t>
            </a:r>
            <a:endParaRPr b="0" lang="en-GB" sz="2200" spc="-1" strike="noStrike">
              <a:latin typeface="Arial"/>
            </a:endParaRPr>
          </a:p>
          <a:p>
            <a:pPr>
              <a:lnSpc>
                <a:spcPct val="100000"/>
              </a:lnSpc>
            </a:pPr>
            <a:r>
              <a:rPr b="0" lang="en-GB" sz="2200" spc="-1" strike="noStrike">
                <a:solidFill>
                  <a:srgbClr val="000000"/>
                </a:solidFill>
                <a:latin typeface="Calibri"/>
                <a:ea typeface="Calibri"/>
              </a:rPr>
              <a:t>   </a:t>
            </a:r>
            <a:r>
              <a:rPr b="0" lang="en-GB" sz="2200" spc="-1" strike="noStrike">
                <a:solidFill>
                  <a:srgbClr val="000000"/>
                </a:solidFill>
                <a:latin typeface="Calibri"/>
                <a:ea typeface="Calibri"/>
              </a:rPr>
              <a:t>&lt;node name="joint_state_publisher" pkg="joint_state_publisher" type="joint_state_publisher" &gt;</a:t>
            </a:r>
            <a:endParaRPr b="0" lang="en-GB" sz="2200" spc="-1" strike="noStrike">
              <a:latin typeface="Arial"/>
            </a:endParaRPr>
          </a:p>
          <a:p>
            <a:pPr>
              <a:lnSpc>
                <a:spcPct val="100000"/>
              </a:lnSpc>
            </a:pPr>
            <a:r>
              <a:rPr b="0" lang="en-GB" sz="2200" spc="-1" strike="noStrike">
                <a:solidFill>
                  <a:srgbClr val="000000"/>
                </a:solidFill>
                <a:latin typeface="Calibri"/>
                <a:ea typeface="Calibri"/>
              </a:rPr>
              <a:t>        </a:t>
            </a:r>
            <a:r>
              <a:rPr b="0" lang="en-GB" sz="2200" spc="-1" strike="noStrike">
                <a:solidFill>
                  <a:srgbClr val="000000"/>
                </a:solidFill>
                <a:latin typeface="Calibri"/>
                <a:ea typeface="Calibri"/>
              </a:rPr>
              <a:t>&lt;param name="use_gui" value="True"/&gt;</a:t>
            </a:r>
            <a:endParaRPr b="0" lang="en-GB" sz="2200" spc="-1" strike="noStrike">
              <a:latin typeface="Arial"/>
            </a:endParaRPr>
          </a:p>
          <a:p>
            <a:pPr>
              <a:lnSpc>
                <a:spcPct val="100000"/>
              </a:lnSpc>
            </a:pPr>
            <a:r>
              <a:rPr b="0" lang="en-GB" sz="2200" spc="-1" strike="noStrike">
                <a:solidFill>
                  <a:srgbClr val="000000"/>
                </a:solidFill>
                <a:latin typeface="Calibri"/>
                <a:ea typeface="Calibri"/>
              </a:rPr>
              <a:t>    </a:t>
            </a:r>
            <a:r>
              <a:rPr b="0" lang="en-GB" sz="2200" spc="-1" strike="noStrike">
                <a:solidFill>
                  <a:srgbClr val="000000"/>
                </a:solidFill>
                <a:latin typeface="Calibri"/>
                <a:ea typeface="Calibri"/>
              </a:rPr>
              <a:t>&lt;/node&gt;</a:t>
            </a:r>
            <a:endParaRPr b="0" lang="en-GB" sz="2200" spc="-1" strike="noStrike">
              <a:latin typeface="Arial"/>
            </a:endParaRPr>
          </a:p>
          <a:p>
            <a:pPr>
              <a:lnSpc>
                <a:spcPct val="100000"/>
              </a:lnSpc>
            </a:pPr>
            <a:r>
              <a:rPr b="0" lang="en-GB" sz="2200" spc="-1" strike="noStrike">
                <a:solidFill>
                  <a:srgbClr val="000000"/>
                </a:solidFill>
                <a:latin typeface="Calibri"/>
                <a:ea typeface="Calibri"/>
              </a:rPr>
              <a:t>&lt;/launch&gt;</a:t>
            </a:r>
            <a:endParaRPr b="0" lang="en-GB" sz="2200" spc="-1" strike="noStrike">
              <a:latin typeface="Arial"/>
            </a:endParaRPr>
          </a:p>
        </p:txBody>
      </p:sp>
    </p:spTree>
  </p:cSld>
  <p:timing>
    <p:tnLst>
      <p:par>
        <p:cTn id="98" dur="indefinite" restart="never" nodeType="tmRoot">
          <p:childTnLst>
            <p:seq>
              <p:cTn id="99"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400" spc="-1" strike="noStrike">
                <a:solidFill>
                  <a:srgbClr val="000000"/>
                </a:solidFill>
                <a:latin typeface="Calibri Light"/>
              </a:rPr>
              <a:t>URDF Model – Activity </a:t>
            </a:r>
            <a:endParaRPr b="0" lang="en-GB" sz="4400" spc="-1" strike="noStrike">
              <a:latin typeface="Arial"/>
            </a:endParaRPr>
          </a:p>
        </p:txBody>
      </p:sp>
      <p:sp>
        <p:nvSpPr>
          <p:cNvPr id="340" name="CustomShape 2"/>
          <p:cNvSpPr/>
          <p:nvPr/>
        </p:nvSpPr>
        <p:spPr>
          <a:xfrm>
            <a:off x="5486400" y="1522440"/>
            <a:ext cx="4163760" cy="1645560"/>
          </a:xfrm>
          <a:prstGeom prst="rect">
            <a:avLst/>
          </a:prstGeom>
          <a:noFill/>
          <a:ln>
            <a:noFill/>
          </a:ln>
        </p:spPr>
        <p:style>
          <a:lnRef idx="0"/>
          <a:fillRef idx="0"/>
          <a:effectRef idx="0"/>
          <a:fontRef idx="minor"/>
        </p:style>
        <p:txBody>
          <a:bodyPr lIns="90000" rIns="90000" tIns="45000" bIns="45000"/>
          <a:p>
            <a:pPr>
              <a:lnSpc>
                <a:spcPct val="100000"/>
              </a:lnSpc>
            </a:pPr>
            <a:endParaRPr b="0" lang="en-GB" sz="1800" spc="-1" strike="noStrike">
              <a:latin typeface="Arial"/>
            </a:endParaRPr>
          </a:p>
          <a:p>
            <a:pPr>
              <a:lnSpc>
                <a:spcPct val="100000"/>
              </a:lnSpc>
            </a:pPr>
            <a:endParaRPr b="0" lang="en-GB" sz="1800" spc="-1" strike="noStrike">
              <a:latin typeface="Arial"/>
            </a:endParaRPr>
          </a:p>
          <a:p>
            <a:pPr>
              <a:lnSpc>
                <a:spcPct val="100000"/>
              </a:lnSpc>
            </a:pPr>
            <a:endParaRPr b="0" lang="en-GB" sz="1800" spc="-1" strike="noStrike">
              <a:latin typeface="Arial"/>
            </a:endParaRPr>
          </a:p>
          <a:p>
            <a:pPr>
              <a:lnSpc>
                <a:spcPct val="100000"/>
              </a:lnSpc>
            </a:pPr>
            <a:endParaRPr b="0" lang="en-GB" sz="1800" spc="-1" strike="noStrike">
              <a:latin typeface="Arial"/>
            </a:endParaRPr>
          </a:p>
        </p:txBody>
      </p:sp>
      <p:sp>
        <p:nvSpPr>
          <p:cNvPr id="341" name="CustomShape 3"/>
          <p:cNvSpPr/>
          <p:nvPr/>
        </p:nvSpPr>
        <p:spPr>
          <a:xfrm>
            <a:off x="803160" y="5848560"/>
            <a:ext cx="10608120" cy="687600"/>
          </a:xfrm>
          <a:prstGeom prst="rect">
            <a:avLst/>
          </a:prstGeom>
          <a:ln w="38160">
            <a:round/>
          </a:ln>
        </p:spPr>
        <p:style>
          <a:lnRef idx="2">
            <a:schemeClr val="accent4"/>
          </a:lnRef>
          <a:fillRef idx="1">
            <a:schemeClr val="lt1"/>
          </a:fillRef>
          <a:effectRef idx="0">
            <a:schemeClr val="accent4"/>
          </a:effectRef>
          <a:fontRef idx="minor"/>
        </p:style>
        <p:txBody>
          <a:bodyPr lIns="90000" rIns="90000" tIns="45000" bIns="45000" anchor="ctr"/>
          <a:p>
            <a:pPr algn="ctr">
              <a:lnSpc>
                <a:spcPct val="100000"/>
              </a:lnSpc>
            </a:pPr>
            <a:r>
              <a:rPr b="0" lang="en-GB" sz="2800" spc="-1" strike="noStrike">
                <a:solidFill>
                  <a:srgbClr val="000000"/>
                </a:solidFill>
                <a:latin typeface="Calibri"/>
                <a:ea typeface="DejaVu Sans"/>
              </a:rPr>
              <a:t>Go to activity sheet for more details. </a:t>
            </a:r>
            <a:endParaRPr b="0" lang="en-GB" sz="2800" spc="-1" strike="noStrike">
              <a:latin typeface="Arial"/>
            </a:endParaRPr>
          </a:p>
        </p:txBody>
      </p:sp>
      <p:pic>
        <p:nvPicPr>
          <p:cNvPr id="342" name="" descr=""/>
          <p:cNvPicPr/>
          <p:nvPr/>
        </p:nvPicPr>
        <p:blipFill>
          <a:blip r:embed="rId1"/>
          <a:srcRect l="32148" t="17500" r="21781" b="16314"/>
          <a:stretch/>
        </p:blipFill>
        <p:spPr>
          <a:xfrm>
            <a:off x="720000" y="1944000"/>
            <a:ext cx="4391640" cy="3547080"/>
          </a:xfrm>
          <a:prstGeom prst="rect">
            <a:avLst/>
          </a:prstGeom>
          <a:ln>
            <a:noFill/>
          </a:ln>
        </p:spPr>
      </p:pic>
      <p:sp>
        <p:nvSpPr>
          <p:cNvPr id="343" name="CustomShape 4"/>
          <p:cNvSpPr/>
          <p:nvPr/>
        </p:nvSpPr>
        <p:spPr>
          <a:xfrm>
            <a:off x="5544000" y="2061720"/>
            <a:ext cx="6402960" cy="2902320"/>
          </a:xfrm>
          <a:prstGeom prst="rect">
            <a:avLst/>
          </a:prstGeom>
          <a:noFill/>
          <a:ln>
            <a:noFill/>
          </a:ln>
        </p:spPr>
        <p:style>
          <a:lnRef idx="0"/>
          <a:fillRef idx="0"/>
          <a:effectRef idx="0"/>
          <a:fontRef idx="minor"/>
        </p:style>
        <p:txBody>
          <a:bodyPr lIns="90000" rIns="90000" tIns="45000" bIns="45000"/>
          <a:p>
            <a:pPr>
              <a:lnSpc>
                <a:spcPct val="100000"/>
              </a:lnSpc>
            </a:pPr>
            <a:r>
              <a:rPr b="0" lang="en-GB" sz="2200" spc="-1" strike="noStrike" u="sng">
                <a:uFillTx/>
                <a:latin typeface="Arial"/>
              </a:rPr>
              <a:t>ACTIVITY DESCRIPTION:</a:t>
            </a:r>
            <a:endParaRPr b="0" lang="en-GB" sz="2200" spc="-1" strike="noStrike">
              <a:latin typeface="Arial"/>
            </a:endParaRPr>
          </a:p>
          <a:p>
            <a:pPr>
              <a:lnSpc>
                <a:spcPct val="100000"/>
              </a:lnSpc>
            </a:pPr>
            <a:r>
              <a:rPr b="0" lang="en-GB" sz="2200" spc="-1" strike="noStrike">
                <a:latin typeface="Arial"/>
              </a:rPr>
              <a:t>You will be given an Incomplete PuzzleBot Jetson </a:t>
            </a:r>
            <a:endParaRPr b="0" lang="en-GB" sz="2200" spc="-1" strike="noStrike">
              <a:latin typeface="Arial"/>
            </a:endParaRPr>
          </a:p>
          <a:p>
            <a:pPr>
              <a:lnSpc>
                <a:spcPct val="100000"/>
              </a:lnSpc>
            </a:pPr>
            <a:r>
              <a:rPr b="0" lang="en-GB" sz="2200" spc="-1" strike="noStrike">
                <a:latin typeface="Arial"/>
              </a:rPr>
              <a:t>Nano edition. Just the body with no wheels</a:t>
            </a:r>
            <a:endParaRPr b="0" lang="en-GB" sz="2200" spc="-1" strike="noStrike">
              <a:latin typeface="Arial"/>
            </a:endParaRPr>
          </a:p>
          <a:p>
            <a:pPr>
              <a:lnSpc>
                <a:spcPct val="100000"/>
              </a:lnSpc>
            </a:pPr>
            <a:endParaRPr b="0" lang="en-GB" sz="2200" spc="-1" strike="noStrike">
              <a:latin typeface="Arial"/>
            </a:endParaRPr>
          </a:p>
          <a:p>
            <a:pPr>
              <a:lnSpc>
                <a:spcPct val="100000"/>
              </a:lnSpc>
            </a:pPr>
            <a:r>
              <a:rPr b="0" lang="en-GB" sz="2200" spc="-1" strike="noStrike">
                <a:latin typeface="Arial"/>
              </a:rPr>
              <a:t>You will add the wheels, joints, meshes and test </a:t>
            </a:r>
            <a:endParaRPr b="0" lang="en-GB" sz="2200" spc="-1" strike="noStrike">
              <a:latin typeface="Arial"/>
            </a:endParaRPr>
          </a:p>
          <a:p>
            <a:pPr>
              <a:lnSpc>
                <a:spcPct val="100000"/>
              </a:lnSpc>
            </a:pPr>
            <a:r>
              <a:rPr b="0" lang="en-GB" sz="2200" spc="-1" strike="noStrike">
                <a:latin typeface="Arial"/>
              </a:rPr>
              <a:t>the joints are movable.</a:t>
            </a:r>
            <a:endParaRPr b="0" lang="en-GB" sz="2200" spc="-1" strike="noStrike">
              <a:latin typeface="Arial"/>
            </a:endParaRPr>
          </a:p>
          <a:p>
            <a:pPr>
              <a:lnSpc>
                <a:spcPct val="100000"/>
              </a:lnSpc>
            </a:pPr>
            <a:endParaRPr b="0" lang="en-GB" sz="2200" spc="-1" strike="noStrike">
              <a:latin typeface="Arial"/>
            </a:endParaRPr>
          </a:p>
          <a:p>
            <a:pPr>
              <a:lnSpc>
                <a:spcPct val="100000"/>
              </a:lnSpc>
            </a:pPr>
            <a:endParaRPr b="0" lang="en-GB" sz="2200" spc="-1" strike="noStrike">
              <a:latin typeface="Arial"/>
            </a:endParaRPr>
          </a:p>
          <a:p>
            <a:pPr>
              <a:lnSpc>
                <a:spcPct val="100000"/>
              </a:lnSpc>
            </a:pPr>
            <a:r>
              <a:rPr b="0" lang="en-GB" sz="2200" spc="-1" strike="noStrike">
                <a:latin typeface="Arial"/>
              </a:rPr>
              <a:t>(aproximate time 35 min)</a:t>
            </a:r>
            <a:endParaRPr b="0" lang="en-GB" sz="2200" spc="-1" strike="noStrike">
              <a:latin typeface="Arial"/>
            </a:endParaRPr>
          </a:p>
        </p:txBody>
      </p:sp>
    </p:spTree>
  </p:cSld>
  <p:timing>
    <p:tnLst>
      <p:par>
        <p:cTn id="100" dur="indefinite" restart="never" nodeType="tmRoot">
          <p:childTnLst>
            <p:seq>
              <p:cTn id="101"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400" spc="-1" strike="noStrike">
                <a:solidFill>
                  <a:srgbClr val="000000"/>
                </a:solidFill>
                <a:latin typeface="Calibri Light"/>
              </a:rPr>
              <a:t>Gazebo</a:t>
            </a:r>
            <a:br/>
            <a:r>
              <a:rPr b="0" lang="en-GB" sz="3000" spc="-1" strike="noStrike">
                <a:solidFill>
                  <a:srgbClr val="000000"/>
                </a:solidFill>
                <a:latin typeface="Calibri Light"/>
              </a:rPr>
              <a:t>Interface Introduction </a:t>
            </a:r>
            <a:endParaRPr b="0" lang="en-GB" sz="3000" spc="-1" strike="noStrike">
              <a:latin typeface="Arial"/>
            </a:endParaRPr>
          </a:p>
        </p:txBody>
      </p:sp>
      <p:pic>
        <p:nvPicPr>
          <p:cNvPr id="345" name="Picture 4" descr=""/>
          <p:cNvPicPr/>
          <p:nvPr/>
        </p:nvPicPr>
        <p:blipFill>
          <a:blip r:embed="rId1"/>
          <a:stretch/>
        </p:blipFill>
        <p:spPr>
          <a:xfrm>
            <a:off x="1990080" y="2129040"/>
            <a:ext cx="7627320" cy="4350600"/>
          </a:xfrm>
          <a:prstGeom prst="rect">
            <a:avLst/>
          </a:prstGeom>
          <a:ln>
            <a:noFill/>
          </a:ln>
        </p:spPr>
      </p:pic>
      <p:sp>
        <p:nvSpPr>
          <p:cNvPr id="346" name="CustomShape 2"/>
          <p:cNvSpPr/>
          <p:nvPr/>
        </p:nvSpPr>
        <p:spPr>
          <a:xfrm>
            <a:off x="2169360" y="2664000"/>
            <a:ext cx="1044360" cy="929880"/>
          </a:xfrm>
          <a:prstGeom prst="rect">
            <a:avLst/>
          </a:prstGeom>
          <a:noFill/>
          <a:ln w="38160">
            <a:solidFill>
              <a:srgbClr val="fff450"/>
            </a:solidFill>
            <a:round/>
          </a:ln>
        </p:spPr>
        <p:style>
          <a:lnRef idx="2">
            <a:schemeClr val="accent2"/>
          </a:lnRef>
          <a:fillRef idx="1">
            <a:schemeClr val="lt1"/>
          </a:fillRef>
          <a:effectRef idx="0">
            <a:schemeClr val="accent2"/>
          </a:effectRef>
          <a:fontRef idx="minor"/>
        </p:style>
      </p:sp>
      <p:sp>
        <p:nvSpPr>
          <p:cNvPr id="347" name="Line 3"/>
          <p:cNvSpPr/>
          <p:nvPr/>
        </p:nvSpPr>
        <p:spPr>
          <a:xfrm>
            <a:off x="672120" y="3193560"/>
            <a:ext cx="1513080" cy="360"/>
          </a:xfrm>
          <a:prstGeom prst="line">
            <a:avLst/>
          </a:prstGeom>
          <a:ln w="38160">
            <a:solidFill>
              <a:srgbClr val="faa61a"/>
            </a:solidFill>
            <a:round/>
            <a:tailEnd len="med" type="triangle" w="med"/>
          </a:ln>
        </p:spPr>
        <p:style>
          <a:lnRef idx="0"/>
          <a:fillRef idx="0"/>
          <a:effectRef idx="0"/>
          <a:fontRef idx="minor"/>
        </p:style>
      </p:sp>
      <p:sp>
        <p:nvSpPr>
          <p:cNvPr id="348" name="CustomShape 4"/>
          <p:cNvSpPr/>
          <p:nvPr/>
        </p:nvSpPr>
        <p:spPr>
          <a:xfrm>
            <a:off x="5023800" y="4109040"/>
            <a:ext cx="3025440" cy="727920"/>
          </a:xfrm>
          <a:custGeom>
            <a:avLst/>
            <a:gdLst/>
            <a:ahLst/>
            <a:rect l="l" t="t" r="r" b="b"/>
            <a:pathLst>
              <a:path w="8407" h="2025">
                <a:moveTo>
                  <a:pt x="337" y="0"/>
                </a:moveTo>
                <a:cubicBezTo>
                  <a:pt x="168" y="0"/>
                  <a:pt x="0" y="168"/>
                  <a:pt x="0" y="337"/>
                </a:cubicBezTo>
                <a:lnTo>
                  <a:pt x="0" y="1686"/>
                </a:lnTo>
                <a:cubicBezTo>
                  <a:pt x="0" y="1855"/>
                  <a:pt x="168" y="2024"/>
                  <a:pt x="337" y="2024"/>
                </a:cubicBezTo>
                <a:lnTo>
                  <a:pt x="8068" y="2024"/>
                </a:lnTo>
                <a:cubicBezTo>
                  <a:pt x="8237" y="2024"/>
                  <a:pt x="8406" y="1855"/>
                  <a:pt x="8406" y="1686"/>
                </a:cubicBezTo>
                <a:lnTo>
                  <a:pt x="8406" y="337"/>
                </a:lnTo>
                <a:cubicBezTo>
                  <a:pt x="8406" y="168"/>
                  <a:pt x="8237" y="0"/>
                  <a:pt x="8068" y="0"/>
                </a:cubicBezTo>
                <a:lnTo>
                  <a:pt x="337" y="0"/>
                </a:lnTo>
              </a:path>
            </a:pathLst>
          </a:custGeom>
          <a:solidFill>
            <a:srgbClr val="fdb94d"/>
          </a:solidFill>
          <a:ln>
            <a:solidFill>
              <a:srgbClr val="fff450"/>
            </a:solidFill>
          </a:ln>
        </p:spPr>
        <p:style>
          <a:lnRef idx="0"/>
          <a:fillRef idx="0"/>
          <a:effectRef idx="0"/>
          <a:fontRef idx="minor"/>
        </p:style>
        <p:txBody>
          <a:bodyPr wrap="none" lIns="90000" rIns="90000" tIns="45000" bIns="45000" anchor="ctr"/>
          <a:p>
            <a:pPr algn="ctr">
              <a:lnSpc>
                <a:spcPct val="100000"/>
              </a:lnSpc>
            </a:pPr>
            <a:r>
              <a:rPr b="1" lang="en-GB" sz="1800" spc="-1" strike="noStrike">
                <a:solidFill>
                  <a:srgbClr val="000000"/>
                </a:solidFill>
                <a:latin typeface="Arial"/>
                <a:ea typeface="DejaVu Sans"/>
              </a:rPr>
              <a:t>SCENE</a:t>
            </a:r>
            <a:endParaRPr b="0" lang="en-GB" sz="1800" spc="-1" strike="noStrike">
              <a:latin typeface="Arial"/>
            </a:endParaRPr>
          </a:p>
        </p:txBody>
      </p:sp>
      <p:sp>
        <p:nvSpPr>
          <p:cNvPr id="349" name="CustomShape 5"/>
          <p:cNvSpPr/>
          <p:nvPr/>
        </p:nvSpPr>
        <p:spPr>
          <a:xfrm>
            <a:off x="354960" y="2428200"/>
            <a:ext cx="1474200" cy="60192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latin typeface="Arial"/>
              </a:rPr>
              <a:t>Elements</a:t>
            </a:r>
            <a:endParaRPr b="0" lang="en-GB" sz="1800" spc="-1" strike="noStrike">
              <a:latin typeface="Arial"/>
            </a:endParaRPr>
          </a:p>
          <a:p>
            <a:pPr>
              <a:lnSpc>
                <a:spcPct val="100000"/>
              </a:lnSpc>
            </a:pPr>
            <a:r>
              <a:rPr b="0" lang="en-GB" sz="1800" spc="-1" strike="noStrike">
                <a:latin typeface="Arial"/>
              </a:rPr>
              <a:t> </a:t>
            </a:r>
            <a:r>
              <a:rPr b="0" lang="en-GB" sz="1800" spc="-1" strike="noStrike">
                <a:latin typeface="Arial"/>
              </a:rPr>
              <a:t>in the world </a:t>
            </a:r>
            <a:endParaRPr b="0" lang="en-GB" sz="1800" spc="-1" strike="noStrike">
              <a:latin typeface="Arial"/>
            </a:endParaRPr>
          </a:p>
        </p:txBody>
      </p:sp>
      <p:sp>
        <p:nvSpPr>
          <p:cNvPr id="350" name="CustomShape 6"/>
          <p:cNvSpPr/>
          <p:nvPr/>
        </p:nvSpPr>
        <p:spPr>
          <a:xfrm>
            <a:off x="3476880" y="2381040"/>
            <a:ext cx="1682280" cy="428400"/>
          </a:xfrm>
          <a:custGeom>
            <a:avLst/>
            <a:gdLst/>
            <a:ahLst/>
            <a:rect l="l" t="t" r="r" b="b"/>
            <a:pathLst>
              <a:path w="4676" h="1193">
                <a:moveTo>
                  <a:pt x="198" y="0"/>
                </a:moveTo>
                <a:cubicBezTo>
                  <a:pt x="99" y="0"/>
                  <a:pt x="0" y="99"/>
                  <a:pt x="0" y="198"/>
                </a:cubicBezTo>
                <a:lnTo>
                  <a:pt x="0" y="993"/>
                </a:lnTo>
                <a:cubicBezTo>
                  <a:pt x="0" y="1092"/>
                  <a:pt x="99" y="1192"/>
                  <a:pt x="198" y="1192"/>
                </a:cubicBezTo>
                <a:lnTo>
                  <a:pt x="4476" y="1192"/>
                </a:lnTo>
                <a:cubicBezTo>
                  <a:pt x="4575" y="1192"/>
                  <a:pt x="4675" y="1092"/>
                  <a:pt x="4675" y="993"/>
                </a:cubicBezTo>
                <a:lnTo>
                  <a:pt x="4675" y="198"/>
                </a:lnTo>
                <a:cubicBezTo>
                  <a:pt x="4675" y="99"/>
                  <a:pt x="4575" y="0"/>
                  <a:pt x="4476" y="0"/>
                </a:cubicBezTo>
                <a:lnTo>
                  <a:pt x="198" y="0"/>
                </a:lnTo>
              </a:path>
            </a:pathLst>
          </a:custGeom>
          <a:noFill/>
          <a:ln cap="rnd" w="38160">
            <a:solidFill>
              <a:srgbClr val="ed1c24"/>
            </a:solidFill>
            <a:custDash>
              <a:ds d="100000" sp="100000"/>
              <a:ds d="100000" sp="100000"/>
            </a:custDash>
            <a:round/>
          </a:ln>
        </p:spPr>
        <p:style>
          <a:lnRef idx="0"/>
          <a:fillRef idx="0"/>
          <a:effectRef idx="0"/>
          <a:fontRef idx="minor"/>
        </p:style>
      </p:sp>
      <p:sp>
        <p:nvSpPr>
          <p:cNvPr id="351" name="CustomShape 7"/>
          <p:cNvSpPr/>
          <p:nvPr/>
        </p:nvSpPr>
        <p:spPr>
          <a:xfrm>
            <a:off x="5159520" y="2381040"/>
            <a:ext cx="671400" cy="428400"/>
          </a:xfrm>
          <a:custGeom>
            <a:avLst/>
            <a:gdLst/>
            <a:ahLst/>
            <a:rect l="l" t="t" r="r" b="b"/>
            <a:pathLst>
              <a:path w="1868" h="1193">
                <a:moveTo>
                  <a:pt x="198" y="0"/>
                </a:moveTo>
                <a:cubicBezTo>
                  <a:pt x="99" y="0"/>
                  <a:pt x="0" y="99"/>
                  <a:pt x="0" y="198"/>
                </a:cubicBezTo>
                <a:lnTo>
                  <a:pt x="0" y="993"/>
                </a:lnTo>
                <a:cubicBezTo>
                  <a:pt x="0" y="1092"/>
                  <a:pt x="99" y="1192"/>
                  <a:pt x="198" y="1192"/>
                </a:cubicBezTo>
                <a:lnTo>
                  <a:pt x="1668" y="1192"/>
                </a:lnTo>
                <a:cubicBezTo>
                  <a:pt x="1767" y="1192"/>
                  <a:pt x="1867" y="1092"/>
                  <a:pt x="1867" y="993"/>
                </a:cubicBezTo>
                <a:lnTo>
                  <a:pt x="1867" y="198"/>
                </a:lnTo>
                <a:cubicBezTo>
                  <a:pt x="1867" y="99"/>
                  <a:pt x="1767" y="0"/>
                  <a:pt x="1668" y="0"/>
                </a:cubicBezTo>
                <a:lnTo>
                  <a:pt x="198" y="0"/>
                </a:lnTo>
              </a:path>
            </a:pathLst>
          </a:custGeom>
          <a:noFill/>
          <a:ln w="38160">
            <a:solidFill>
              <a:srgbClr val="00864b"/>
            </a:solidFill>
            <a:round/>
          </a:ln>
        </p:spPr>
        <p:style>
          <a:lnRef idx="0"/>
          <a:fillRef idx="0"/>
          <a:effectRef idx="0"/>
          <a:fontRef idx="minor"/>
        </p:style>
      </p:sp>
      <p:sp>
        <p:nvSpPr>
          <p:cNvPr id="352" name="CustomShape 8"/>
          <p:cNvSpPr/>
          <p:nvPr/>
        </p:nvSpPr>
        <p:spPr>
          <a:xfrm>
            <a:off x="5831280" y="2392560"/>
            <a:ext cx="568800" cy="416880"/>
          </a:xfrm>
          <a:custGeom>
            <a:avLst/>
            <a:gdLst/>
            <a:ahLst/>
            <a:rect l="l" t="t" r="r" b="b"/>
            <a:pathLst>
              <a:path w="1583" h="1161">
                <a:moveTo>
                  <a:pt x="193" y="0"/>
                </a:moveTo>
                <a:cubicBezTo>
                  <a:pt x="96" y="0"/>
                  <a:pt x="0" y="96"/>
                  <a:pt x="0" y="193"/>
                </a:cubicBezTo>
                <a:lnTo>
                  <a:pt x="0" y="966"/>
                </a:lnTo>
                <a:cubicBezTo>
                  <a:pt x="0" y="1063"/>
                  <a:pt x="96" y="1160"/>
                  <a:pt x="193" y="1160"/>
                </a:cubicBezTo>
                <a:lnTo>
                  <a:pt x="1388" y="1160"/>
                </a:lnTo>
                <a:cubicBezTo>
                  <a:pt x="1485" y="1160"/>
                  <a:pt x="1582" y="1063"/>
                  <a:pt x="1582" y="966"/>
                </a:cubicBezTo>
                <a:lnTo>
                  <a:pt x="1582" y="193"/>
                </a:lnTo>
                <a:cubicBezTo>
                  <a:pt x="1582" y="96"/>
                  <a:pt x="1485" y="0"/>
                  <a:pt x="1388" y="0"/>
                </a:cubicBezTo>
                <a:lnTo>
                  <a:pt x="193" y="0"/>
                </a:lnTo>
              </a:path>
            </a:pathLst>
          </a:custGeom>
          <a:noFill/>
          <a:ln w="76320">
            <a:solidFill>
              <a:srgbClr val="f37b70"/>
            </a:solidFill>
            <a:round/>
          </a:ln>
        </p:spPr>
        <p:style>
          <a:lnRef idx="0"/>
          <a:fillRef idx="0"/>
          <a:effectRef idx="0"/>
          <a:fontRef idx="minor"/>
        </p:style>
      </p:sp>
      <p:sp>
        <p:nvSpPr>
          <p:cNvPr id="353" name="CustomShape 9"/>
          <p:cNvSpPr/>
          <p:nvPr/>
        </p:nvSpPr>
        <p:spPr>
          <a:xfrm>
            <a:off x="3477240" y="2381040"/>
            <a:ext cx="1682280" cy="428400"/>
          </a:xfrm>
          <a:custGeom>
            <a:avLst/>
            <a:gdLst/>
            <a:ahLst/>
            <a:rect l="l" t="t" r="r" b="b"/>
            <a:pathLst>
              <a:path w="4676" h="1193">
                <a:moveTo>
                  <a:pt x="198" y="0"/>
                </a:moveTo>
                <a:cubicBezTo>
                  <a:pt x="99" y="0"/>
                  <a:pt x="0" y="99"/>
                  <a:pt x="0" y="198"/>
                </a:cubicBezTo>
                <a:lnTo>
                  <a:pt x="0" y="993"/>
                </a:lnTo>
                <a:cubicBezTo>
                  <a:pt x="0" y="1092"/>
                  <a:pt x="99" y="1192"/>
                  <a:pt x="198" y="1192"/>
                </a:cubicBezTo>
                <a:lnTo>
                  <a:pt x="4476" y="1192"/>
                </a:lnTo>
                <a:cubicBezTo>
                  <a:pt x="4575" y="1192"/>
                  <a:pt x="4675" y="1092"/>
                  <a:pt x="4675" y="993"/>
                </a:cubicBezTo>
                <a:lnTo>
                  <a:pt x="4675" y="198"/>
                </a:lnTo>
                <a:cubicBezTo>
                  <a:pt x="4675" y="99"/>
                  <a:pt x="4575" y="0"/>
                  <a:pt x="4476" y="0"/>
                </a:cubicBezTo>
                <a:lnTo>
                  <a:pt x="198" y="0"/>
                </a:lnTo>
              </a:path>
            </a:pathLst>
          </a:custGeom>
          <a:noFill/>
          <a:ln cap="rnd" w="38160">
            <a:solidFill>
              <a:srgbClr val="ed1c24"/>
            </a:solidFill>
            <a:custDash>
              <a:ds d="100000" sp="100000"/>
              <a:ds d="100000" sp="100000"/>
            </a:custDash>
            <a:round/>
          </a:ln>
        </p:spPr>
        <p:style>
          <a:lnRef idx="0"/>
          <a:fillRef idx="0"/>
          <a:effectRef idx="0"/>
          <a:fontRef idx="minor"/>
        </p:style>
      </p:sp>
      <p:sp>
        <p:nvSpPr>
          <p:cNvPr id="354" name="CustomShape 10"/>
          <p:cNvSpPr/>
          <p:nvPr/>
        </p:nvSpPr>
        <p:spPr>
          <a:xfrm>
            <a:off x="5831640" y="2392560"/>
            <a:ext cx="568800" cy="416880"/>
          </a:xfrm>
          <a:custGeom>
            <a:avLst/>
            <a:gdLst/>
            <a:ahLst/>
            <a:rect l="l" t="t" r="r" b="b"/>
            <a:pathLst>
              <a:path w="1583" h="1161">
                <a:moveTo>
                  <a:pt x="193" y="0"/>
                </a:moveTo>
                <a:cubicBezTo>
                  <a:pt x="96" y="0"/>
                  <a:pt x="0" y="96"/>
                  <a:pt x="0" y="193"/>
                </a:cubicBezTo>
                <a:lnTo>
                  <a:pt x="0" y="966"/>
                </a:lnTo>
                <a:cubicBezTo>
                  <a:pt x="0" y="1063"/>
                  <a:pt x="96" y="1160"/>
                  <a:pt x="193" y="1160"/>
                </a:cubicBezTo>
                <a:lnTo>
                  <a:pt x="1388" y="1160"/>
                </a:lnTo>
                <a:cubicBezTo>
                  <a:pt x="1485" y="1160"/>
                  <a:pt x="1582" y="1063"/>
                  <a:pt x="1582" y="966"/>
                </a:cubicBezTo>
                <a:lnTo>
                  <a:pt x="1582" y="193"/>
                </a:lnTo>
                <a:cubicBezTo>
                  <a:pt x="1582" y="96"/>
                  <a:pt x="1485" y="0"/>
                  <a:pt x="1388" y="0"/>
                </a:cubicBezTo>
                <a:lnTo>
                  <a:pt x="193" y="0"/>
                </a:lnTo>
              </a:path>
            </a:pathLst>
          </a:custGeom>
          <a:noFill/>
          <a:ln w="76320">
            <a:solidFill>
              <a:srgbClr val="f37b70"/>
            </a:solidFill>
            <a:round/>
          </a:ln>
        </p:spPr>
        <p:style>
          <a:lnRef idx="0"/>
          <a:fillRef idx="0"/>
          <a:effectRef idx="0"/>
          <a:fontRef idx="minor"/>
        </p:style>
      </p:sp>
      <p:sp>
        <p:nvSpPr>
          <p:cNvPr id="355" name="CustomShape 11"/>
          <p:cNvSpPr/>
          <p:nvPr/>
        </p:nvSpPr>
        <p:spPr>
          <a:xfrm>
            <a:off x="5831280" y="1928160"/>
            <a:ext cx="788400" cy="345960"/>
          </a:xfrm>
          <a:prstGeom prst="rect">
            <a:avLst/>
          </a:prstGeom>
          <a:noFill/>
          <a:ln>
            <a:noFill/>
          </a:ln>
        </p:spPr>
        <p:style>
          <a:lnRef idx="0"/>
          <a:fillRef idx="0"/>
          <a:effectRef idx="0"/>
          <a:fontRef idx="minor"/>
        </p:style>
        <p:txBody>
          <a:bodyPr lIns="90000" rIns="90000" tIns="45000" bIns="45000"/>
          <a:p>
            <a:pPr>
              <a:lnSpc>
                <a:spcPct val="100000"/>
              </a:lnSpc>
            </a:pPr>
            <a:r>
              <a:rPr b="0" lang="en-GB" sz="1600" spc="-1" strike="noStrike">
                <a:latin typeface="Arial"/>
              </a:rPr>
              <a:t>Lights</a:t>
            </a:r>
            <a:endParaRPr b="0" lang="en-GB" sz="1600" spc="-1" strike="noStrike">
              <a:latin typeface="Arial"/>
            </a:endParaRPr>
          </a:p>
        </p:txBody>
      </p:sp>
      <p:sp>
        <p:nvSpPr>
          <p:cNvPr id="356" name="CustomShape 12"/>
          <p:cNvSpPr/>
          <p:nvPr/>
        </p:nvSpPr>
        <p:spPr>
          <a:xfrm>
            <a:off x="4762440" y="1568160"/>
            <a:ext cx="1727280" cy="345960"/>
          </a:xfrm>
          <a:prstGeom prst="rect">
            <a:avLst/>
          </a:prstGeom>
          <a:noFill/>
          <a:ln>
            <a:noFill/>
          </a:ln>
        </p:spPr>
        <p:style>
          <a:lnRef idx="0"/>
          <a:fillRef idx="0"/>
          <a:effectRef idx="0"/>
          <a:fontRef idx="minor"/>
        </p:style>
        <p:txBody>
          <a:bodyPr lIns="90000" rIns="90000" tIns="45000" bIns="45000"/>
          <a:p>
            <a:pPr>
              <a:lnSpc>
                <a:spcPct val="100000"/>
              </a:lnSpc>
            </a:pPr>
            <a:r>
              <a:rPr b="0" lang="en-GB" sz="1600" spc="-1" strike="noStrike">
                <a:latin typeface="Arial"/>
              </a:rPr>
              <a:t>Create shapes</a:t>
            </a:r>
            <a:endParaRPr b="0" lang="en-GB" sz="1600" spc="-1" strike="noStrike">
              <a:latin typeface="Arial"/>
            </a:endParaRPr>
          </a:p>
        </p:txBody>
      </p:sp>
      <p:sp>
        <p:nvSpPr>
          <p:cNvPr id="357" name="CustomShape 13"/>
          <p:cNvSpPr/>
          <p:nvPr/>
        </p:nvSpPr>
        <p:spPr>
          <a:xfrm>
            <a:off x="3496320" y="1963080"/>
            <a:ext cx="1874880" cy="315720"/>
          </a:xfrm>
          <a:prstGeom prst="rect">
            <a:avLst/>
          </a:prstGeom>
          <a:noFill/>
          <a:ln>
            <a:noFill/>
          </a:ln>
        </p:spPr>
        <p:style>
          <a:lnRef idx="0"/>
          <a:fillRef idx="0"/>
          <a:effectRef idx="0"/>
          <a:fontRef idx="minor"/>
        </p:style>
        <p:txBody>
          <a:bodyPr lIns="90000" rIns="90000" tIns="45000" bIns="45000"/>
          <a:p>
            <a:pPr>
              <a:lnSpc>
                <a:spcPct val="100000"/>
              </a:lnSpc>
            </a:pPr>
            <a:r>
              <a:rPr b="0" lang="en-GB" sz="1600" spc="-1" strike="noStrike">
                <a:latin typeface="Arial"/>
              </a:rPr>
              <a:t>Manipulation tools </a:t>
            </a:r>
            <a:endParaRPr b="0" lang="en-GB" sz="1600" spc="-1" strike="noStrike">
              <a:latin typeface="Arial"/>
            </a:endParaRPr>
          </a:p>
        </p:txBody>
      </p:sp>
      <p:sp>
        <p:nvSpPr>
          <p:cNvPr id="358" name="Line 14"/>
          <p:cNvSpPr/>
          <p:nvPr/>
        </p:nvSpPr>
        <p:spPr>
          <a:xfrm>
            <a:off x="5482800" y="1893240"/>
            <a:ext cx="360" cy="429840"/>
          </a:xfrm>
          <a:prstGeom prst="line">
            <a:avLst/>
          </a:prstGeom>
          <a:ln>
            <a:solidFill>
              <a:srgbClr val="62a73b"/>
            </a:solidFill>
            <a:tailEnd len="med" type="triangle" w="med"/>
          </a:ln>
        </p:spPr>
        <p:style>
          <a:lnRef idx="0"/>
          <a:fillRef idx="0"/>
          <a:effectRef idx="0"/>
          <a:fontRef idx="minor"/>
        </p:style>
      </p:sp>
      <p:sp>
        <p:nvSpPr>
          <p:cNvPr id="359" name="CustomShape 15"/>
          <p:cNvSpPr/>
          <p:nvPr/>
        </p:nvSpPr>
        <p:spPr>
          <a:xfrm>
            <a:off x="10001160" y="2857320"/>
            <a:ext cx="2020680" cy="2381040"/>
          </a:xfrm>
          <a:custGeom>
            <a:avLst/>
            <a:gdLst/>
            <a:ahLst/>
            <a:rect l="l" t="t" r="r" b="b"/>
            <a:pathLst>
              <a:path w="5616" h="6617">
                <a:moveTo>
                  <a:pt x="935" y="0"/>
                </a:moveTo>
                <a:cubicBezTo>
                  <a:pt x="467" y="0"/>
                  <a:pt x="0" y="467"/>
                  <a:pt x="0" y="935"/>
                </a:cubicBezTo>
                <a:lnTo>
                  <a:pt x="0" y="5680"/>
                </a:lnTo>
                <a:cubicBezTo>
                  <a:pt x="0" y="6148"/>
                  <a:pt x="467" y="6616"/>
                  <a:pt x="935" y="6616"/>
                </a:cubicBezTo>
                <a:lnTo>
                  <a:pt x="4679" y="6616"/>
                </a:lnTo>
                <a:cubicBezTo>
                  <a:pt x="5147" y="6616"/>
                  <a:pt x="5615" y="6148"/>
                  <a:pt x="5615" y="5680"/>
                </a:cubicBezTo>
                <a:lnTo>
                  <a:pt x="5615" y="935"/>
                </a:lnTo>
                <a:cubicBezTo>
                  <a:pt x="5615" y="467"/>
                  <a:pt x="5147" y="0"/>
                  <a:pt x="4679" y="0"/>
                </a:cubicBezTo>
                <a:lnTo>
                  <a:pt x="935" y="0"/>
                </a:lnTo>
              </a:path>
            </a:pathLst>
          </a:custGeom>
          <a:noFill/>
          <a:ln w="38160">
            <a:solidFill>
              <a:srgbClr val="3465a4"/>
            </a:solidFill>
            <a:round/>
          </a:ln>
        </p:spPr>
        <p:style>
          <a:lnRef idx="0"/>
          <a:fillRef idx="0"/>
          <a:effectRef idx="0"/>
          <a:fontRef idx="minor"/>
        </p:style>
      </p:sp>
      <p:sp>
        <p:nvSpPr>
          <p:cNvPr id="360" name="CustomShape 16"/>
          <p:cNvSpPr/>
          <p:nvPr/>
        </p:nvSpPr>
        <p:spPr>
          <a:xfrm>
            <a:off x="10965240" y="3357000"/>
            <a:ext cx="23040" cy="11160"/>
          </a:xfrm>
          <a:custGeom>
            <a:avLst/>
            <a:gdLst/>
            <a:ahLst/>
            <a:rect l="l" t="t" r="r" b="b"/>
            <a:pathLst>
              <a:path w="67" h="34">
                <a:moveTo>
                  <a:pt x="5" y="0"/>
                </a:moveTo>
                <a:cubicBezTo>
                  <a:pt x="2" y="0"/>
                  <a:pt x="0" y="2"/>
                  <a:pt x="0" y="5"/>
                </a:cubicBezTo>
                <a:lnTo>
                  <a:pt x="0" y="27"/>
                </a:lnTo>
                <a:cubicBezTo>
                  <a:pt x="0" y="30"/>
                  <a:pt x="2" y="33"/>
                  <a:pt x="5" y="33"/>
                </a:cubicBezTo>
                <a:lnTo>
                  <a:pt x="60" y="33"/>
                </a:lnTo>
                <a:cubicBezTo>
                  <a:pt x="63" y="33"/>
                  <a:pt x="66" y="30"/>
                  <a:pt x="66" y="27"/>
                </a:cubicBezTo>
                <a:lnTo>
                  <a:pt x="66" y="5"/>
                </a:lnTo>
                <a:cubicBezTo>
                  <a:pt x="66" y="2"/>
                  <a:pt x="63" y="0"/>
                  <a:pt x="60" y="0"/>
                </a:cubicBezTo>
                <a:lnTo>
                  <a:pt x="5" y="0"/>
                </a:lnTo>
              </a:path>
            </a:pathLst>
          </a:custGeom>
          <a:solidFill>
            <a:srgbClr val="729fcf"/>
          </a:solidFill>
          <a:ln>
            <a:solidFill>
              <a:srgbClr val="3465a4"/>
            </a:solidFill>
          </a:ln>
        </p:spPr>
        <p:style>
          <a:lnRef idx="0"/>
          <a:fillRef idx="0"/>
          <a:effectRef idx="0"/>
          <a:fontRef idx="minor"/>
        </p:style>
      </p:sp>
      <p:sp>
        <p:nvSpPr>
          <p:cNvPr id="361" name="CustomShape 17"/>
          <p:cNvSpPr/>
          <p:nvPr/>
        </p:nvSpPr>
        <p:spPr>
          <a:xfrm>
            <a:off x="10163880" y="3704040"/>
            <a:ext cx="1727280" cy="601920"/>
          </a:xfrm>
          <a:prstGeom prst="rect">
            <a:avLst/>
          </a:prstGeom>
          <a:noFill/>
          <a:ln>
            <a:noFill/>
          </a:ln>
        </p:spPr>
        <p:style>
          <a:lnRef idx="0"/>
          <a:fillRef idx="0"/>
          <a:effectRef idx="0"/>
          <a:fontRef idx="minor"/>
        </p:style>
        <p:txBody>
          <a:bodyPr lIns="90000" rIns="90000" tIns="45000" bIns="45000"/>
          <a:p>
            <a:pPr algn="ctr">
              <a:lnSpc>
                <a:spcPct val="100000"/>
              </a:lnSpc>
            </a:pPr>
            <a:r>
              <a:rPr b="0" lang="en-GB" sz="1800" spc="-1" strike="noStrike">
                <a:latin typeface="Arial"/>
              </a:rPr>
              <a:t>More details in </a:t>
            </a:r>
            <a:endParaRPr b="0" lang="en-GB" sz="1800" spc="-1" strike="noStrike">
              <a:latin typeface="Arial"/>
            </a:endParaRPr>
          </a:p>
          <a:p>
            <a:pPr algn="ctr">
              <a:lnSpc>
                <a:spcPct val="100000"/>
              </a:lnSpc>
            </a:pPr>
            <a:r>
              <a:rPr b="0" lang="en-GB" sz="1800" spc="-1" strike="noStrike">
                <a:latin typeface="Arial"/>
              </a:rPr>
              <a:t>Cheat sheet</a:t>
            </a:r>
            <a:endParaRPr b="0" lang="en-GB" sz="1800" spc="-1" strike="noStrike">
              <a:latin typeface="Arial"/>
            </a:endParaRPr>
          </a:p>
        </p:txBody>
      </p:sp>
    </p:spTree>
  </p:cSld>
  <p:timing>
    <p:tnLst>
      <p:par>
        <p:cTn id="102" dur="indefinite" restart="never" nodeType="tmRoot">
          <p:childTnLst>
            <p:seq>
              <p:cTn id="103"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5"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400" spc="-1" strike="noStrike">
                <a:solidFill>
                  <a:srgbClr val="000000"/>
                </a:solidFill>
                <a:latin typeface="Calibri Light"/>
              </a:rPr>
              <a:t>Schedule for the day </a:t>
            </a:r>
            <a:endParaRPr b="0" lang="en-GB" sz="4400" spc="-1" strike="noStrike">
              <a:latin typeface="Arial"/>
            </a:endParaRPr>
          </a:p>
        </p:txBody>
      </p:sp>
      <p:sp>
        <p:nvSpPr>
          <p:cNvPr id="96"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GB" sz="2800" spc="-1" strike="noStrike">
                <a:solidFill>
                  <a:srgbClr val="000000"/>
                </a:solidFill>
                <a:latin typeface="Calibri"/>
              </a:rPr>
              <a:t>Morning Content</a:t>
            </a:r>
            <a:endParaRPr b="0" lang="en-GB" sz="2800" spc="-1" strike="noStrike">
              <a:latin typeface="Arial"/>
            </a:endParaRPr>
          </a:p>
          <a:p>
            <a:pPr lvl="1" marL="685800" indent="-227880">
              <a:lnSpc>
                <a:spcPct val="90000"/>
              </a:lnSpc>
              <a:spcBef>
                <a:spcPts val="499"/>
              </a:spcBef>
              <a:buClr>
                <a:srgbClr val="000000"/>
              </a:buClr>
              <a:buFont typeface="Arial"/>
              <a:buChar char="•"/>
            </a:pPr>
            <a:r>
              <a:rPr b="0" lang="en-GB" sz="2400" spc="-1" strike="noStrike">
                <a:solidFill>
                  <a:srgbClr val="000000"/>
                </a:solidFill>
                <a:latin typeface="Calibri"/>
              </a:rPr>
              <a:t>Robot modelling tools available in ROS</a:t>
            </a:r>
            <a:endParaRPr b="0" lang="en-GB" sz="2400" spc="-1" strike="noStrike">
              <a:latin typeface="Arial"/>
            </a:endParaRPr>
          </a:p>
          <a:p>
            <a:pPr lvl="1" marL="685800" indent="-227880">
              <a:lnSpc>
                <a:spcPct val="90000"/>
              </a:lnSpc>
              <a:spcBef>
                <a:spcPts val="499"/>
              </a:spcBef>
              <a:buClr>
                <a:srgbClr val="000000"/>
              </a:buClr>
              <a:buFont typeface="Arial"/>
              <a:buChar char="•"/>
            </a:pPr>
            <a:r>
              <a:rPr b="0" lang="en-GB" sz="2400" spc="-1" strike="noStrike">
                <a:solidFill>
                  <a:srgbClr val="000000"/>
                </a:solidFill>
                <a:latin typeface="Calibri"/>
              </a:rPr>
              <a:t>Gazebo, a dynamics simulator that can be controlled using ROS </a:t>
            </a:r>
            <a:endParaRPr b="0" lang="en-GB" sz="2400" spc="-1" strike="noStrike">
              <a:latin typeface="Arial"/>
            </a:endParaRPr>
          </a:p>
          <a:p>
            <a:pPr marL="228600" indent="-227880">
              <a:lnSpc>
                <a:spcPct val="90000"/>
              </a:lnSpc>
              <a:spcBef>
                <a:spcPts val="1001"/>
              </a:spcBef>
              <a:buClr>
                <a:srgbClr val="000000"/>
              </a:buClr>
              <a:buFont typeface="Arial"/>
              <a:buChar char="•"/>
            </a:pPr>
            <a:r>
              <a:rPr b="0" lang="en-GB" sz="2800" spc="-1" strike="noStrike">
                <a:solidFill>
                  <a:srgbClr val="000000"/>
                </a:solidFill>
                <a:latin typeface="Calibri"/>
              </a:rPr>
              <a:t>Lunch pause</a:t>
            </a:r>
            <a:endParaRPr b="0" lang="en-GB" sz="2800" spc="-1" strike="noStrike">
              <a:latin typeface="Arial"/>
            </a:endParaRPr>
          </a:p>
          <a:p>
            <a:pPr marL="228600" indent="-227880">
              <a:lnSpc>
                <a:spcPct val="90000"/>
              </a:lnSpc>
              <a:spcBef>
                <a:spcPts val="1001"/>
              </a:spcBef>
              <a:buClr>
                <a:srgbClr val="000000"/>
              </a:buClr>
              <a:buFont typeface="Arial"/>
              <a:buChar char="•"/>
            </a:pPr>
            <a:r>
              <a:rPr b="0" lang="en-GB" sz="2800" spc="-1" strike="noStrike">
                <a:solidFill>
                  <a:srgbClr val="000000"/>
                </a:solidFill>
                <a:latin typeface="Calibri"/>
              </a:rPr>
              <a:t>Afternoon Content</a:t>
            </a:r>
            <a:endParaRPr b="0" lang="en-GB" sz="2800" spc="-1" strike="noStrike">
              <a:latin typeface="Arial"/>
            </a:endParaRPr>
          </a:p>
          <a:p>
            <a:pPr lvl="1" marL="685800" indent="-227880">
              <a:lnSpc>
                <a:spcPct val="90000"/>
              </a:lnSpc>
              <a:spcBef>
                <a:spcPts val="499"/>
              </a:spcBef>
              <a:buClr>
                <a:srgbClr val="000000"/>
              </a:buClr>
              <a:buFont typeface="Arial"/>
              <a:buChar char="•"/>
            </a:pPr>
            <a:r>
              <a:rPr b="0" lang="en-GB" sz="2400" spc="-1" strike="noStrike">
                <a:solidFill>
                  <a:srgbClr val="000000"/>
                </a:solidFill>
                <a:latin typeface="Calibri"/>
              </a:rPr>
              <a:t>Usage of robot manipulators in ROS </a:t>
            </a:r>
            <a:endParaRPr b="0" lang="en-GB" sz="2400" spc="-1" strike="noStrike">
              <a:latin typeface="Arial"/>
            </a:endParaRPr>
          </a:p>
          <a:p>
            <a:pPr lvl="1" marL="685800" indent="-227880">
              <a:lnSpc>
                <a:spcPct val="90000"/>
              </a:lnSpc>
              <a:spcBef>
                <a:spcPts val="499"/>
              </a:spcBef>
              <a:buClr>
                <a:srgbClr val="000000"/>
              </a:buClr>
              <a:buFont typeface="Arial"/>
              <a:buChar char="•"/>
            </a:pPr>
            <a:r>
              <a:rPr b="0" lang="en-GB" sz="2400" spc="-1" strike="noStrike">
                <a:solidFill>
                  <a:srgbClr val="000000"/>
                </a:solidFill>
                <a:latin typeface="Calibri"/>
              </a:rPr>
              <a:t>MoveIt!, a planning library for robotic arms</a:t>
            </a:r>
            <a:endParaRPr b="0" lang="en-GB" sz="2400" spc="-1" strike="noStrike">
              <a:latin typeface="Arial"/>
            </a:endParaRPr>
          </a:p>
          <a:p>
            <a:pPr lvl="1" marL="685800" indent="-227880">
              <a:lnSpc>
                <a:spcPct val="90000"/>
              </a:lnSpc>
              <a:spcBef>
                <a:spcPts val="499"/>
              </a:spcBef>
              <a:buClr>
                <a:srgbClr val="000000"/>
              </a:buClr>
              <a:buFont typeface="Arial"/>
              <a:buChar char="•"/>
            </a:pPr>
            <a:r>
              <a:rPr b="0" lang="en-GB" sz="2400" spc="-1" strike="noStrike">
                <a:solidFill>
                  <a:srgbClr val="000000"/>
                </a:solidFill>
                <a:latin typeface="Calibri"/>
              </a:rPr>
              <a:t>tf2, coordinate frames implemented in ROS </a:t>
            </a:r>
            <a:endParaRPr b="0" lang="en-GB" sz="2400" spc="-1" strike="noStrike">
              <a:latin typeface="Arial"/>
            </a:endParaRPr>
          </a:p>
          <a:p>
            <a:pPr>
              <a:lnSpc>
                <a:spcPct val="90000"/>
              </a:lnSpc>
              <a:spcBef>
                <a:spcPts val="1001"/>
              </a:spcBef>
            </a:pPr>
            <a:endParaRPr b="0" lang="en-GB" sz="2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400" spc="-1" strike="noStrike">
                <a:solidFill>
                  <a:srgbClr val="000000"/>
                </a:solidFill>
                <a:latin typeface="Calibri Light"/>
              </a:rPr>
              <a:t>Gazebo </a:t>
            </a:r>
            <a:br/>
            <a:r>
              <a:rPr b="0" lang="en-GB" sz="3000" spc="-1" strike="noStrike">
                <a:solidFill>
                  <a:srgbClr val="000000"/>
                </a:solidFill>
                <a:latin typeface="Calibri Light"/>
              </a:rPr>
              <a:t>How to spawn a library model</a:t>
            </a:r>
            <a:endParaRPr b="0" lang="en-GB" sz="3000" spc="-1" strike="noStrike">
              <a:latin typeface="Arial"/>
            </a:endParaRPr>
          </a:p>
        </p:txBody>
      </p:sp>
      <p:pic>
        <p:nvPicPr>
          <p:cNvPr id="363" name="Picture 5" descr=""/>
          <p:cNvPicPr/>
          <p:nvPr/>
        </p:nvPicPr>
        <p:blipFill>
          <a:blip r:embed="rId1"/>
          <a:stretch/>
        </p:blipFill>
        <p:spPr>
          <a:xfrm>
            <a:off x="720000" y="2129040"/>
            <a:ext cx="7627320" cy="4350600"/>
          </a:xfrm>
          <a:prstGeom prst="rect">
            <a:avLst/>
          </a:prstGeom>
          <a:ln>
            <a:noFill/>
          </a:ln>
        </p:spPr>
      </p:pic>
      <p:sp>
        <p:nvSpPr>
          <p:cNvPr id="364" name="CustomShape 2"/>
          <p:cNvSpPr/>
          <p:nvPr/>
        </p:nvSpPr>
        <p:spPr>
          <a:xfrm>
            <a:off x="8572680" y="2102400"/>
            <a:ext cx="3159000" cy="4355640"/>
          </a:xfrm>
          <a:custGeom>
            <a:avLst/>
            <a:gdLst/>
            <a:ahLst/>
            <a:rect l="l" t="t" r="r" b="b"/>
            <a:pathLst>
              <a:path w="8778" h="12102">
                <a:moveTo>
                  <a:pt x="1462" y="0"/>
                </a:moveTo>
                <a:cubicBezTo>
                  <a:pt x="731" y="0"/>
                  <a:pt x="0" y="731"/>
                  <a:pt x="0" y="1462"/>
                </a:cubicBezTo>
                <a:lnTo>
                  <a:pt x="0" y="10638"/>
                </a:lnTo>
                <a:cubicBezTo>
                  <a:pt x="0" y="11369"/>
                  <a:pt x="731" y="12101"/>
                  <a:pt x="1462" y="12101"/>
                </a:cubicBezTo>
                <a:lnTo>
                  <a:pt x="7314" y="12101"/>
                </a:lnTo>
                <a:cubicBezTo>
                  <a:pt x="8045" y="12101"/>
                  <a:pt x="8777" y="11369"/>
                  <a:pt x="8777" y="10638"/>
                </a:cubicBezTo>
                <a:lnTo>
                  <a:pt x="8777" y="1462"/>
                </a:lnTo>
                <a:cubicBezTo>
                  <a:pt x="8777" y="731"/>
                  <a:pt x="8045" y="0"/>
                  <a:pt x="7314" y="0"/>
                </a:cubicBezTo>
                <a:lnTo>
                  <a:pt x="1462" y="0"/>
                </a:lnTo>
              </a:path>
            </a:pathLst>
          </a:custGeom>
          <a:noFill/>
          <a:ln w="57240">
            <a:solidFill>
              <a:srgbClr val="820f71"/>
            </a:solidFill>
            <a:round/>
          </a:ln>
        </p:spPr>
        <p:style>
          <a:lnRef idx="0"/>
          <a:fillRef idx="0"/>
          <a:effectRef idx="0"/>
          <a:fontRef idx="minor"/>
        </p:style>
      </p:sp>
      <p:sp>
        <p:nvSpPr>
          <p:cNvPr id="365" name="CustomShape 3"/>
          <p:cNvSpPr/>
          <p:nvPr/>
        </p:nvSpPr>
        <p:spPr>
          <a:xfrm>
            <a:off x="8793360" y="2415960"/>
            <a:ext cx="2717640" cy="316152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latin typeface="Arial"/>
              </a:rPr>
              <a:t>In the second tab, </a:t>
            </a:r>
            <a:endParaRPr b="0" lang="en-GB" sz="1800" spc="-1" strike="noStrike">
              <a:latin typeface="Arial"/>
            </a:endParaRPr>
          </a:p>
          <a:p>
            <a:pPr>
              <a:lnSpc>
                <a:spcPct val="100000"/>
              </a:lnSpc>
            </a:pPr>
            <a:r>
              <a:rPr b="0" lang="en-GB" sz="1800" spc="-1" strike="noStrike">
                <a:latin typeface="Arial"/>
              </a:rPr>
              <a:t>Objects from the gazebo </a:t>
            </a:r>
            <a:endParaRPr b="0" lang="en-GB" sz="1800" spc="-1" strike="noStrike">
              <a:latin typeface="Arial"/>
            </a:endParaRPr>
          </a:p>
          <a:p>
            <a:pPr>
              <a:lnSpc>
                <a:spcPct val="100000"/>
              </a:lnSpc>
            </a:pPr>
            <a:r>
              <a:rPr b="0" lang="en-GB" sz="1800" spc="-1" strike="noStrike">
                <a:latin typeface="Arial"/>
              </a:rPr>
              <a:t>Library are found. </a:t>
            </a:r>
            <a:endParaRPr b="0" lang="en-GB" sz="1800" spc="-1" strike="noStrike">
              <a:latin typeface="Arial"/>
            </a:endParaRPr>
          </a:p>
          <a:p>
            <a:pPr>
              <a:lnSpc>
                <a:spcPct val="100000"/>
              </a:lnSpc>
            </a:pPr>
            <a:endParaRPr b="0" lang="en-GB" sz="1800" spc="-1" strike="noStrike">
              <a:latin typeface="Arial"/>
            </a:endParaRPr>
          </a:p>
          <a:p>
            <a:pPr>
              <a:lnSpc>
                <a:spcPct val="100000"/>
              </a:lnSpc>
            </a:pPr>
            <a:r>
              <a:rPr b="0" lang="en-GB" sz="1800" spc="-1" strike="noStrike">
                <a:latin typeface="Arial"/>
              </a:rPr>
              <a:t>Some other files can be added to a local library. Usually in home/.gazebo folder, but if required a model saved in the package can be loaded with a launch file.</a:t>
            </a:r>
            <a:endParaRPr b="0" lang="en-GB" sz="1800" spc="-1" strike="noStrike">
              <a:latin typeface="Arial"/>
            </a:endParaRPr>
          </a:p>
          <a:p>
            <a:pPr>
              <a:lnSpc>
                <a:spcPct val="100000"/>
              </a:lnSpc>
            </a:pPr>
            <a:endParaRPr b="0" lang="en-GB" sz="1800" spc="-1" strike="noStrike">
              <a:latin typeface="Arial"/>
            </a:endParaRPr>
          </a:p>
        </p:txBody>
      </p:sp>
    </p:spTree>
  </p:cSld>
  <p:timing>
    <p:tnLst>
      <p:par>
        <p:cTn id="104" dur="indefinite" restart="never" nodeType="tmRoot">
          <p:childTnLst>
            <p:seq>
              <p:cTn id="105"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400" spc="-1" strike="noStrike">
                <a:solidFill>
                  <a:srgbClr val="000000"/>
                </a:solidFill>
                <a:latin typeface="Calibri Light"/>
              </a:rPr>
              <a:t>Gazebo</a:t>
            </a:r>
            <a:br/>
            <a:r>
              <a:rPr b="0" lang="en-GB" sz="3000" spc="-1" strike="noStrike">
                <a:solidFill>
                  <a:srgbClr val="000000"/>
                </a:solidFill>
                <a:latin typeface="Calibri Light"/>
              </a:rPr>
              <a:t>How to create an object </a:t>
            </a:r>
            <a:endParaRPr b="0" lang="en-GB" sz="3000" spc="-1" strike="noStrike">
              <a:latin typeface="Arial"/>
            </a:endParaRPr>
          </a:p>
        </p:txBody>
      </p:sp>
      <p:pic>
        <p:nvPicPr>
          <p:cNvPr id="367" name="Content Placeholder 4" descr=""/>
          <p:cNvPicPr/>
          <p:nvPr/>
        </p:nvPicPr>
        <p:blipFill>
          <a:blip r:embed="rId1"/>
          <a:stretch/>
        </p:blipFill>
        <p:spPr>
          <a:xfrm>
            <a:off x="652320" y="2129040"/>
            <a:ext cx="7627320" cy="4350600"/>
          </a:xfrm>
          <a:prstGeom prst="rect">
            <a:avLst/>
          </a:prstGeom>
          <a:ln>
            <a:noFill/>
          </a:ln>
        </p:spPr>
      </p:pic>
      <p:sp>
        <p:nvSpPr>
          <p:cNvPr id="368" name="CustomShape 2"/>
          <p:cNvSpPr/>
          <p:nvPr/>
        </p:nvSpPr>
        <p:spPr>
          <a:xfrm>
            <a:off x="8688600" y="2148840"/>
            <a:ext cx="3112920" cy="4309200"/>
          </a:xfrm>
          <a:custGeom>
            <a:avLst/>
            <a:gdLst/>
            <a:ahLst/>
            <a:rect l="l" t="t" r="r" b="b"/>
            <a:pathLst>
              <a:path w="8650" h="11972">
                <a:moveTo>
                  <a:pt x="1441" y="0"/>
                </a:moveTo>
                <a:cubicBezTo>
                  <a:pt x="720" y="0"/>
                  <a:pt x="0" y="720"/>
                  <a:pt x="0" y="1441"/>
                </a:cubicBezTo>
                <a:lnTo>
                  <a:pt x="0" y="10530"/>
                </a:lnTo>
                <a:cubicBezTo>
                  <a:pt x="0" y="11250"/>
                  <a:pt x="720" y="11971"/>
                  <a:pt x="1441" y="11971"/>
                </a:cubicBezTo>
                <a:lnTo>
                  <a:pt x="7207" y="11971"/>
                </a:lnTo>
                <a:cubicBezTo>
                  <a:pt x="7928" y="11971"/>
                  <a:pt x="8649" y="11250"/>
                  <a:pt x="8649" y="10530"/>
                </a:cubicBezTo>
                <a:lnTo>
                  <a:pt x="8649" y="1441"/>
                </a:lnTo>
                <a:cubicBezTo>
                  <a:pt x="8649" y="720"/>
                  <a:pt x="7928" y="0"/>
                  <a:pt x="7207" y="0"/>
                </a:cubicBezTo>
                <a:lnTo>
                  <a:pt x="1441" y="0"/>
                </a:lnTo>
              </a:path>
            </a:pathLst>
          </a:custGeom>
          <a:noFill/>
          <a:ln w="38160">
            <a:solidFill>
              <a:srgbClr val="579835"/>
            </a:solidFill>
            <a:round/>
          </a:ln>
        </p:spPr>
        <p:style>
          <a:lnRef idx="0"/>
          <a:fillRef idx="0"/>
          <a:effectRef idx="0"/>
          <a:fontRef idx="minor"/>
        </p:style>
      </p:sp>
      <p:sp>
        <p:nvSpPr>
          <p:cNvPr id="369" name="CustomShape 3"/>
          <p:cNvSpPr/>
          <p:nvPr/>
        </p:nvSpPr>
        <p:spPr>
          <a:xfrm>
            <a:off x="8804880" y="2485800"/>
            <a:ext cx="3135240" cy="316152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latin typeface="Arial"/>
              </a:rPr>
              <a:t>It is possible to create </a:t>
            </a:r>
            <a:endParaRPr b="0" lang="en-GB" sz="1800" spc="-1" strike="noStrike">
              <a:latin typeface="Arial"/>
            </a:endParaRPr>
          </a:p>
          <a:p>
            <a:pPr>
              <a:lnSpc>
                <a:spcPct val="100000"/>
              </a:lnSpc>
            </a:pPr>
            <a:r>
              <a:rPr b="0" lang="en-GB" sz="1800" spc="-1" strike="noStrike">
                <a:latin typeface="Arial"/>
              </a:rPr>
              <a:t>models, links, or simple</a:t>
            </a:r>
            <a:endParaRPr b="0" lang="en-GB" sz="1800" spc="-1" strike="noStrike">
              <a:latin typeface="Arial"/>
            </a:endParaRPr>
          </a:p>
          <a:p>
            <a:pPr>
              <a:lnSpc>
                <a:spcPct val="100000"/>
              </a:lnSpc>
            </a:pPr>
            <a:r>
              <a:rPr b="0" lang="en-GB" sz="1800" spc="-1" strike="noStrike">
                <a:latin typeface="Arial"/>
              </a:rPr>
              <a:t>objects via the tools and</a:t>
            </a:r>
            <a:endParaRPr b="0" lang="en-GB" sz="1800" spc="-1" strike="noStrike">
              <a:latin typeface="Arial"/>
            </a:endParaRPr>
          </a:p>
          <a:p>
            <a:pPr>
              <a:lnSpc>
                <a:spcPct val="100000"/>
              </a:lnSpc>
            </a:pPr>
            <a:r>
              <a:rPr b="0" lang="en-GB" sz="1800" spc="-1" strike="noStrike">
                <a:latin typeface="Arial"/>
              </a:rPr>
              <a:t>Also the model editor. </a:t>
            </a:r>
            <a:endParaRPr b="0" lang="en-GB" sz="1800" spc="-1" strike="noStrike">
              <a:latin typeface="Arial"/>
            </a:endParaRPr>
          </a:p>
          <a:p>
            <a:pPr>
              <a:lnSpc>
                <a:spcPct val="100000"/>
              </a:lnSpc>
            </a:pPr>
            <a:endParaRPr b="0" lang="en-GB" sz="1800" spc="-1" strike="noStrike">
              <a:latin typeface="Arial"/>
            </a:endParaRPr>
          </a:p>
          <a:p>
            <a:pPr>
              <a:lnSpc>
                <a:spcPct val="100000"/>
              </a:lnSpc>
            </a:pPr>
            <a:r>
              <a:rPr b="0" lang="en-GB" sz="1800" spc="-1" strike="noStrike">
                <a:latin typeface="Arial"/>
              </a:rPr>
              <a:t>The important part is to </a:t>
            </a:r>
            <a:endParaRPr b="0" lang="en-GB" sz="1800" spc="-1" strike="noStrike">
              <a:latin typeface="Arial"/>
            </a:endParaRPr>
          </a:p>
          <a:p>
            <a:pPr>
              <a:lnSpc>
                <a:spcPct val="100000"/>
              </a:lnSpc>
            </a:pPr>
            <a:r>
              <a:rPr b="0" lang="en-GB" sz="1800" spc="-1" strike="noStrike">
                <a:latin typeface="Arial"/>
              </a:rPr>
              <a:t>remember this is all saved in</a:t>
            </a:r>
            <a:endParaRPr b="0" lang="en-GB" sz="1800" spc="-1" strike="noStrike">
              <a:latin typeface="Arial"/>
            </a:endParaRPr>
          </a:p>
          <a:p>
            <a:pPr>
              <a:lnSpc>
                <a:spcPct val="100000"/>
              </a:lnSpc>
            </a:pPr>
            <a:r>
              <a:rPr b="0" lang="en-GB" sz="1800" spc="-1" strike="noStrike">
                <a:latin typeface="Arial"/>
              </a:rPr>
              <a:t>SDF ( a gazebo format).   </a:t>
            </a:r>
            <a:endParaRPr b="0" lang="en-GB" sz="1800" spc="-1" strike="noStrike">
              <a:latin typeface="Arial"/>
            </a:endParaRPr>
          </a:p>
          <a:p>
            <a:pPr>
              <a:lnSpc>
                <a:spcPct val="100000"/>
              </a:lnSpc>
            </a:pPr>
            <a:endParaRPr b="0" lang="en-GB" sz="1800" spc="-1" strike="noStrike">
              <a:latin typeface="Arial"/>
            </a:endParaRPr>
          </a:p>
          <a:p>
            <a:pPr>
              <a:lnSpc>
                <a:spcPct val="100000"/>
              </a:lnSpc>
            </a:pPr>
            <a:r>
              <a:rPr b="0" lang="en-GB" sz="1800" spc="-1" strike="noStrike">
                <a:latin typeface="Arial"/>
              </a:rPr>
              <a:t>Also, the model editor cannot</a:t>
            </a:r>
            <a:endParaRPr b="0" lang="en-GB" sz="1800" spc="-1" strike="noStrike">
              <a:latin typeface="Arial"/>
            </a:endParaRPr>
          </a:p>
          <a:p>
            <a:pPr>
              <a:lnSpc>
                <a:spcPct val="100000"/>
              </a:lnSpc>
            </a:pPr>
            <a:r>
              <a:rPr b="0" lang="en-GB" sz="1800" spc="-1" strike="noStrike">
                <a:latin typeface="Arial"/>
              </a:rPr>
              <a:t>Edit models or objects done </a:t>
            </a:r>
            <a:endParaRPr b="0" lang="en-GB" sz="1800" spc="-1" strike="noStrike">
              <a:latin typeface="Arial"/>
            </a:endParaRPr>
          </a:p>
          <a:p>
            <a:pPr>
              <a:lnSpc>
                <a:spcPct val="100000"/>
              </a:lnSpc>
            </a:pPr>
            <a:r>
              <a:rPr b="0" lang="en-GB" sz="1800" spc="-1" strike="noStrike">
                <a:latin typeface="Arial"/>
              </a:rPr>
              <a:t>Using URDF or Xacro.  </a:t>
            </a:r>
            <a:endParaRPr b="0" lang="en-GB" sz="1800" spc="-1" strike="noStrike">
              <a:latin typeface="Arial"/>
            </a:endParaRPr>
          </a:p>
        </p:txBody>
      </p:sp>
    </p:spTree>
  </p:cSld>
  <p:timing>
    <p:tnLst>
      <p:par>
        <p:cTn id="106" dur="indefinite" restart="never" nodeType="tmRoot">
          <p:childTnLst>
            <p:seq>
              <p:cTn id="107"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1447920" y="5421240"/>
            <a:ext cx="8658720" cy="1103760"/>
          </a:xfrm>
          <a:prstGeom prst="roundRect">
            <a:avLst>
              <a:gd name="adj" fmla="val 16667"/>
            </a:avLst>
          </a:prstGeom>
          <a:ln w="38160">
            <a:solidFill>
              <a:srgbClr val="7030a0"/>
            </a:solidFill>
            <a:round/>
          </a:ln>
        </p:spPr>
        <p:style>
          <a:lnRef idx="2">
            <a:schemeClr val="accent2"/>
          </a:lnRef>
          <a:fillRef idx="1">
            <a:schemeClr val="lt1"/>
          </a:fillRef>
          <a:effectRef idx="0">
            <a:schemeClr val="accent2"/>
          </a:effectRef>
          <a:fontRef idx="minor"/>
        </p:style>
      </p:sp>
      <p:sp>
        <p:nvSpPr>
          <p:cNvPr id="371" name="CustomShape 2"/>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400" spc="-1" strike="noStrike">
                <a:solidFill>
                  <a:srgbClr val="000000"/>
                </a:solidFill>
                <a:latin typeface="Calibri Light"/>
                <a:ea typeface="Calibri Light"/>
              </a:rPr>
              <a:t>Gazebo</a:t>
            </a:r>
            <a:br/>
            <a:r>
              <a:rPr b="0" lang="en-GB" sz="3000" spc="-1" strike="noStrike">
                <a:solidFill>
                  <a:srgbClr val="000000"/>
                </a:solidFill>
                <a:latin typeface="Calibri Light"/>
                <a:ea typeface="Calibri Light"/>
              </a:rPr>
              <a:t>URDF Model vs SDF Model</a:t>
            </a:r>
            <a:endParaRPr b="0" lang="en-GB" sz="3000" spc="-1" strike="noStrike">
              <a:latin typeface="Arial"/>
            </a:endParaRPr>
          </a:p>
        </p:txBody>
      </p:sp>
      <p:sp>
        <p:nvSpPr>
          <p:cNvPr id="372" name="CustomShape 3"/>
          <p:cNvSpPr/>
          <p:nvPr/>
        </p:nvSpPr>
        <p:spPr>
          <a:xfrm>
            <a:off x="1026720" y="1825560"/>
            <a:ext cx="4555800" cy="43506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2800" spc="-1" strike="noStrike" u="sng">
                <a:solidFill>
                  <a:srgbClr val="000000"/>
                </a:solidFill>
                <a:uFillTx/>
                <a:latin typeface="Calibri"/>
              </a:rPr>
              <a:t>URDF Model</a:t>
            </a:r>
            <a:endParaRPr b="0" lang="en-GB" sz="2800" spc="-1" strike="noStrike">
              <a:latin typeface="Arial"/>
            </a:endParaRPr>
          </a:p>
          <a:p>
            <a:pPr marL="228600" indent="-227880">
              <a:lnSpc>
                <a:spcPct val="90000"/>
              </a:lnSpc>
              <a:spcBef>
                <a:spcPts val="1001"/>
              </a:spcBef>
              <a:buClr>
                <a:srgbClr val="000000"/>
              </a:buClr>
              <a:buFont typeface="Arial"/>
              <a:buChar char="•"/>
            </a:pPr>
            <a:r>
              <a:rPr b="0" lang="en-GB" sz="2800" spc="-1" strike="noStrike">
                <a:solidFill>
                  <a:srgbClr val="000000"/>
                </a:solidFill>
                <a:latin typeface="Calibri"/>
              </a:rPr>
              <a:t> </a:t>
            </a:r>
            <a:r>
              <a:rPr b="0" lang="en-GB" sz="2800" spc="-1" strike="noStrike">
                <a:solidFill>
                  <a:srgbClr val="000000"/>
                </a:solidFill>
                <a:latin typeface="Calibri"/>
              </a:rPr>
              <a:t>ROS compatible (RVIZ)</a:t>
            </a:r>
            <a:endParaRPr b="0" lang="en-GB" sz="2800" spc="-1" strike="noStrike">
              <a:latin typeface="Arial"/>
            </a:endParaRPr>
          </a:p>
          <a:p>
            <a:pPr marL="228600" indent="-227880">
              <a:lnSpc>
                <a:spcPct val="90000"/>
              </a:lnSpc>
              <a:spcBef>
                <a:spcPts val="1001"/>
              </a:spcBef>
              <a:buClr>
                <a:srgbClr val="000000"/>
              </a:buClr>
              <a:buFont typeface="Arial"/>
              <a:buChar char="•"/>
            </a:pPr>
            <a:r>
              <a:rPr b="0" lang="en-GB" sz="2800" spc="-1" strike="noStrike">
                <a:solidFill>
                  <a:srgbClr val="000000"/>
                </a:solidFill>
                <a:latin typeface="Calibri"/>
              </a:rPr>
              <a:t> </a:t>
            </a:r>
            <a:r>
              <a:rPr b="0" lang="en-GB" sz="2800" spc="-1" strike="noStrike">
                <a:solidFill>
                  <a:srgbClr val="000000"/>
                </a:solidFill>
                <a:latin typeface="Calibri"/>
              </a:rPr>
              <a:t>Gazebo compatible with tags</a:t>
            </a:r>
            <a:endParaRPr b="0" lang="en-GB" sz="2800" spc="-1" strike="noStrike">
              <a:latin typeface="Arial"/>
            </a:endParaRPr>
          </a:p>
          <a:p>
            <a:pPr marL="228600" indent="-227880">
              <a:lnSpc>
                <a:spcPct val="90000"/>
              </a:lnSpc>
              <a:spcBef>
                <a:spcPts val="1001"/>
              </a:spcBef>
              <a:buClr>
                <a:srgbClr val="000000"/>
              </a:buClr>
              <a:buFont typeface="Arial"/>
              <a:buChar char="•"/>
            </a:pPr>
            <a:r>
              <a:rPr b="0" lang="en-GB" sz="2800" spc="-1" strike="noStrike">
                <a:solidFill>
                  <a:srgbClr val="000000"/>
                </a:solidFill>
                <a:latin typeface="Calibri"/>
              </a:rPr>
              <a:t> </a:t>
            </a:r>
            <a:r>
              <a:rPr b="0" lang="en-GB" sz="2800" spc="-1" strike="noStrike">
                <a:solidFill>
                  <a:srgbClr val="000000"/>
                </a:solidFill>
                <a:latin typeface="Calibri"/>
              </a:rPr>
              <a:t>Xacro compatible</a:t>
            </a:r>
            <a:endParaRPr b="0" lang="en-GB" sz="2800" spc="-1" strike="noStrike">
              <a:latin typeface="Arial"/>
            </a:endParaRPr>
          </a:p>
          <a:p>
            <a:pPr marL="228600" indent="-227880">
              <a:lnSpc>
                <a:spcPct val="90000"/>
              </a:lnSpc>
              <a:spcBef>
                <a:spcPts val="1001"/>
              </a:spcBef>
              <a:buClr>
                <a:srgbClr val="000000"/>
              </a:buClr>
              <a:buFont typeface="Arial"/>
              <a:buChar char="•"/>
            </a:pPr>
            <a:r>
              <a:rPr b="0" lang="en-GB" sz="2800" spc="-1" strike="noStrike">
                <a:solidFill>
                  <a:srgbClr val="000000"/>
                </a:solidFill>
                <a:latin typeface="Calibri"/>
              </a:rPr>
              <a:t>Describes only robots</a:t>
            </a:r>
            <a:endParaRPr b="0" lang="en-GB" sz="2800" spc="-1" strike="noStrike">
              <a:latin typeface="Arial"/>
            </a:endParaRPr>
          </a:p>
        </p:txBody>
      </p:sp>
      <p:sp>
        <p:nvSpPr>
          <p:cNvPr id="373" name="CustomShape 4"/>
          <p:cNvSpPr/>
          <p:nvPr/>
        </p:nvSpPr>
        <p:spPr>
          <a:xfrm>
            <a:off x="6187680" y="1823760"/>
            <a:ext cx="4555800" cy="43506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2800" spc="-1" strike="noStrike" u="sng">
                <a:solidFill>
                  <a:srgbClr val="000000"/>
                </a:solidFill>
                <a:uFillTx/>
                <a:latin typeface="Calibri"/>
                <a:ea typeface="DejaVu Sans"/>
              </a:rPr>
              <a:t>SDF Model</a:t>
            </a:r>
            <a:endParaRPr b="0" lang="en-GB" sz="2800" spc="-1" strike="noStrike">
              <a:latin typeface="Arial"/>
            </a:endParaRPr>
          </a:p>
          <a:p>
            <a:pPr>
              <a:lnSpc>
                <a:spcPct val="90000"/>
              </a:lnSpc>
              <a:spcBef>
                <a:spcPts val="1001"/>
              </a:spcBef>
            </a:pPr>
            <a:r>
              <a:rPr b="0" lang="en-GB" sz="2400" spc="-1" strike="noStrike">
                <a:solidFill>
                  <a:srgbClr val="000000"/>
                </a:solidFill>
                <a:latin typeface="Calibri"/>
                <a:ea typeface="DejaVu Sans"/>
              </a:rPr>
              <a:t>(Simulation Description format)</a:t>
            </a:r>
            <a:endParaRPr b="0" lang="en-GB" sz="2400" spc="-1" strike="noStrike">
              <a:latin typeface="Arial"/>
            </a:endParaRPr>
          </a:p>
          <a:p>
            <a:pPr marL="228600" indent="-22788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 </a:t>
            </a:r>
            <a:r>
              <a:rPr b="0" lang="en-GB" sz="2800" spc="-1" strike="noStrike">
                <a:solidFill>
                  <a:srgbClr val="000000"/>
                </a:solidFill>
                <a:latin typeface="Calibri"/>
                <a:ea typeface="DejaVu Sans"/>
              </a:rPr>
              <a:t>Gazebo compatible only</a:t>
            </a:r>
            <a:endParaRPr b="0" lang="en-GB" sz="2800" spc="-1" strike="noStrike">
              <a:latin typeface="Arial"/>
            </a:endParaRPr>
          </a:p>
          <a:p>
            <a:pPr marL="228600" indent="-22788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Can describe robots, 3D objects and 3D worlds </a:t>
            </a:r>
            <a:endParaRPr b="0" lang="en-GB" sz="2800" spc="-1" strike="noStrike">
              <a:latin typeface="Arial"/>
            </a:endParaRPr>
          </a:p>
          <a:p>
            <a:pPr marL="228600" indent="-227880">
              <a:lnSpc>
                <a:spcPct val="90000"/>
              </a:lnSpc>
              <a:spcBef>
                <a:spcPts val="1001"/>
              </a:spcBef>
              <a:buClr>
                <a:srgbClr val="000000"/>
              </a:buClr>
              <a:buFont typeface="Arial"/>
              <a:buChar char="•"/>
            </a:pPr>
            <a:r>
              <a:rPr b="0" lang="en-GB" sz="2800" spc="-1" strike="noStrike">
                <a:solidFill>
                  <a:srgbClr val="000000"/>
                </a:solidFill>
                <a:latin typeface="Calibri"/>
                <a:ea typeface="DejaVu Sans"/>
              </a:rPr>
              <a:t>Can add plugins (describe sensor behaviours)</a:t>
            </a:r>
            <a:endParaRPr b="0" lang="en-GB" sz="2800" spc="-1" strike="noStrike">
              <a:latin typeface="Arial"/>
            </a:endParaRPr>
          </a:p>
        </p:txBody>
      </p:sp>
      <p:sp>
        <p:nvSpPr>
          <p:cNvPr id="374" name="CustomShape 5"/>
          <p:cNvSpPr/>
          <p:nvPr/>
        </p:nvSpPr>
        <p:spPr>
          <a:xfrm>
            <a:off x="1943280" y="5600520"/>
            <a:ext cx="11037240" cy="700920"/>
          </a:xfrm>
          <a:prstGeom prst="rect">
            <a:avLst/>
          </a:prstGeom>
          <a:noFill/>
          <a:ln>
            <a:noFill/>
          </a:ln>
        </p:spPr>
        <p:style>
          <a:lnRef idx="0"/>
          <a:fillRef idx="0"/>
          <a:effectRef idx="0"/>
          <a:fontRef idx="minor"/>
        </p:style>
        <p:txBody>
          <a:bodyPr lIns="90000" rIns="90000" tIns="45000" bIns="45000"/>
          <a:p>
            <a:pPr>
              <a:lnSpc>
                <a:spcPct val="100000"/>
              </a:lnSpc>
            </a:pPr>
            <a:r>
              <a:rPr b="1" lang="en-GB" sz="4000" spc="-1" strike="noStrike">
                <a:solidFill>
                  <a:srgbClr val="7030a0"/>
                </a:solidFill>
                <a:latin typeface="Calibri"/>
                <a:ea typeface="DejaVu Sans"/>
              </a:rPr>
              <a:t>Conclusion: You probably need both </a:t>
            </a:r>
            <a:endParaRPr b="0" lang="en-GB" sz="4000" spc="-1" strike="noStrike">
              <a:latin typeface="Arial"/>
            </a:endParaRPr>
          </a:p>
        </p:txBody>
      </p:sp>
    </p:spTree>
  </p:cSld>
  <p:timing>
    <p:tnLst>
      <p:par>
        <p:cTn id="108" dur="indefinite" restart="never" nodeType="tmRoot">
          <p:childTnLst>
            <p:seq>
              <p:cTn id="109" dur="indefinite" nodeType="mainSeq">
                <p:childTnLst>
                  <p:par>
                    <p:cTn id="110" fill="hold">
                      <p:stCondLst>
                        <p:cond delay="indefinite"/>
                      </p:stCondLst>
                      <p:childTnLst>
                        <p:par>
                          <p:cTn id="111" fill="hold">
                            <p:stCondLst>
                              <p:cond delay="0"/>
                            </p:stCondLst>
                            <p:childTnLst>
                              <p:par>
                                <p:cTn id="112" nodeType="clickEffect" fill="hold" presetClass="entr" presetID="1">
                                  <p:stCondLst>
                                    <p:cond delay="0"/>
                                  </p:stCondLst>
                                  <p:childTnLst>
                                    <p:set>
                                      <p:cBhvr>
                                        <p:cTn id="113" dur="1" fill="hold">
                                          <p:stCondLst>
                                            <p:cond delay="0"/>
                                          </p:stCondLst>
                                        </p:cTn>
                                        <p:tgtEl>
                                          <p:spTgt spid="370"/>
                                        </p:tgtEl>
                                        <p:attrNameLst>
                                          <p:attrName>style.visibility</p:attrName>
                                        </p:attrNameLst>
                                      </p:cBhvr>
                                      <p:to>
                                        <p:strVal val="visible"/>
                                      </p:to>
                                    </p:set>
                                  </p:childTnLst>
                                </p:cTn>
                              </p:par>
                              <p:par>
                                <p:cTn id="114" nodeType="withEffect" fill="hold" presetClass="entr" presetID="1">
                                  <p:stCondLst>
                                    <p:cond delay="0"/>
                                  </p:stCondLst>
                                  <p:childTnLst>
                                    <p:set>
                                      <p:cBhvr>
                                        <p:cTn id="115"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rPr>
              <a:t>Gazebo</a:t>
            </a:r>
            <a:br/>
            <a:r>
              <a:rPr b="0" lang="en-GB" sz="3000" spc="-1" strike="noStrike">
                <a:solidFill>
                  <a:srgbClr val="000000"/>
                </a:solidFill>
                <a:latin typeface="Calibri Light"/>
              </a:rPr>
              <a:t>How to use URDF with Gazebo tags</a:t>
            </a:r>
            <a:endParaRPr b="0" lang="en-GB" sz="3000" spc="-1" strike="noStrike">
              <a:latin typeface="Arial"/>
            </a:endParaRPr>
          </a:p>
        </p:txBody>
      </p:sp>
      <p:sp>
        <p:nvSpPr>
          <p:cNvPr id="376" name="CustomShape 2"/>
          <p:cNvSpPr/>
          <p:nvPr/>
        </p:nvSpPr>
        <p:spPr>
          <a:xfrm>
            <a:off x="903600" y="2206800"/>
            <a:ext cx="10514880" cy="4350600"/>
          </a:xfrm>
          <a:prstGeom prst="rect">
            <a:avLst/>
          </a:prstGeom>
          <a:noFill/>
          <a:ln>
            <a:noFill/>
          </a:ln>
        </p:spPr>
        <p:style>
          <a:lnRef idx="0"/>
          <a:fillRef idx="0"/>
          <a:effectRef idx="0"/>
          <a:fontRef idx="minor"/>
        </p:style>
        <p:txBody>
          <a:bodyPr lIns="90000" rIns="90000" tIns="45000" bIns="45000">
            <a:normAutofit/>
          </a:bodyPr>
          <a:p>
            <a:pPr>
              <a:lnSpc>
                <a:spcPct val="100000"/>
              </a:lnSpc>
            </a:pPr>
            <a:r>
              <a:rPr b="0" lang="en-GB" sz="1800" spc="-1" strike="noStrike">
                <a:solidFill>
                  <a:srgbClr val="333333"/>
                </a:solidFill>
                <a:latin typeface="Roboto"/>
              </a:rPr>
              <a:t>Required</a:t>
            </a:r>
            <a:endParaRPr b="0" lang="en-GB" sz="1800" spc="-1" strike="noStrike">
              <a:latin typeface="Arial"/>
            </a:endParaRPr>
          </a:p>
          <a:p>
            <a:pPr marL="216000" indent="-216000">
              <a:lnSpc>
                <a:spcPct val="100000"/>
              </a:lnSpc>
              <a:buClr>
                <a:srgbClr val="333333"/>
              </a:buClr>
              <a:buFont typeface="Arial"/>
              <a:buChar char="•"/>
            </a:pPr>
            <a:r>
              <a:rPr b="0" lang="en-GB" sz="1800" spc="-1" strike="noStrike">
                <a:solidFill>
                  <a:srgbClr val="333333"/>
                </a:solidFill>
                <a:latin typeface="Roboto"/>
              </a:rPr>
              <a:t>An </a:t>
            </a:r>
            <a:r>
              <a:rPr b="0" lang="en-GB" sz="1800" spc="-1" strike="noStrike">
                <a:solidFill>
                  <a:srgbClr val="000088"/>
                </a:solidFill>
                <a:latin typeface="Menlo"/>
              </a:rPr>
              <a:t>&lt;inertia&gt;</a:t>
            </a:r>
            <a:r>
              <a:rPr b="0" lang="en-GB" sz="1800" spc="-1" strike="noStrike">
                <a:solidFill>
                  <a:srgbClr val="333333"/>
                </a:solidFill>
                <a:latin typeface="Roboto"/>
              </a:rPr>
              <a:t> element within each </a:t>
            </a:r>
            <a:r>
              <a:rPr b="0" lang="en-GB" sz="1800" spc="-1" strike="noStrike">
                <a:solidFill>
                  <a:srgbClr val="000088"/>
                </a:solidFill>
                <a:latin typeface="Menlo"/>
              </a:rPr>
              <a:t>&lt;link&gt;</a:t>
            </a:r>
            <a:r>
              <a:rPr b="0" lang="en-GB" sz="1800" spc="-1" strike="noStrike">
                <a:solidFill>
                  <a:srgbClr val="333333"/>
                </a:solidFill>
                <a:latin typeface="Roboto"/>
              </a:rPr>
              <a:t> element must be properly specified and configured.</a:t>
            </a:r>
            <a:endParaRPr b="0" lang="en-GB" sz="1800" spc="-1" strike="noStrike">
              <a:latin typeface="Arial"/>
            </a:endParaRPr>
          </a:p>
          <a:p>
            <a:pPr>
              <a:lnSpc>
                <a:spcPct val="100000"/>
              </a:lnSpc>
            </a:pPr>
            <a:endParaRPr b="0" lang="en-GB" sz="1800" spc="-1" strike="noStrike">
              <a:latin typeface="Arial"/>
            </a:endParaRPr>
          </a:p>
          <a:p>
            <a:pPr>
              <a:lnSpc>
                <a:spcPct val="100000"/>
              </a:lnSpc>
            </a:pPr>
            <a:r>
              <a:rPr b="0" lang="en-GB" sz="1800" spc="-1" strike="noStrike">
                <a:solidFill>
                  <a:srgbClr val="333333"/>
                </a:solidFill>
                <a:latin typeface="Roboto"/>
              </a:rPr>
              <a:t>Optional</a:t>
            </a:r>
            <a:endParaRPr b="0" lang="en-GB" sz="1800" spc="-1" strike="noStrike">
              <a:latin typeface="Arial"/>
            </a:endParaRPr>
          </a:p>
          <a:p>
            <a:pPr marL="216000" indent="-216000">
              <a:lnSpc>
                <a:spcPct val="100000"/>
              </a:lnSpc>
              <a:buClr>
                <a:srgbClr val="333333"/>
              </a:buClr>
              <a:buFont typeface="Arial"/>
              <a:buChar char="•"/>
            </a:pPr>
            <a:r>
              <a:rPr b="0" lang="en-GB" sz="1800" spc="-1" strike="noStrike">
                <a:solidFill>
                  <a:srgbClr val="333333"/>
                </a:solidFill>
                <a:latin typeface="Roboto"/>
              </a:rPr>
              <a:t>Add a </a:t>
            </a:r>
            <a:r>
              <a:rPr b="0" lang="en-GB" sz="1800" spc="-1" strike="noStrike">
                <a:solidFill>
                  <a:srgbClr val="000088"/>
                </a:solidFill>
                <a:latin typeface="Menlo"/>
              </a:rPr>
              <a:t>&lt;gazebo&gt;</a:t>
            </a:r>
            <a:r>
              <a:rPr b="0" lang="en-GB" sz="1800" spc="-1" strike="noStrike">
                <a:solidFill>
                  <a:srgbClr val="333333"/>
                </a:solidFill>
                <a:latin typeface="Roboto"/>
              </a:rPr>
              <a:t> element for every </a:t>
            </a:r>
            <a:r>
              <a:rPr b="0" lang="en-GB" sz="1800" spc="-1" strike="noStrike">
                <a:solidFill>
                  <a:srgbClr val="000088"/>
                </a:solidFill>
                <a:latin typeface="Menlo"/>
              </a:rPr>
              <a:t>&lt;link&gt;</a:t>
            </a:r>
            <a:endParaRPr b="0" lang="en-GB" sz="1800" spc="-1" strike="noStrike">
              <a:latin typeface="Arial"/>
            </a:endParaRPr>
          </a:p>
          <a:p>
            <a:pPr lvl="1" marL="457200" indent="-216000">
              <a:lnSpc>
                <a:spcPct val="100000"/>
              </a:lnSpc>
              <a:buClr>
                <a:srgbClr val="333333"/>
              </a:buClr>
              <a:buFont typeface="Arial"/>
              <a:buChar char="•"/>
            </a:pPr>
            <a:r>
              <a:rPr b="0" lang="en-GB" sz="1800" spc="-1" strike="noStrike">
                <a:solidFill>
                  <a:srgbClr val="333333"/>
                </a:solidFill>
                <a:latin typeface="Roboto"/>
              </a:rPr>
              <a:t>Convert visual colors to Gazebo format</a:t>
            </a:r>
            <a:endParaRPr b="0" lang="en-GB" sz="1800" spc="-1" strike="noStrike">
              <a:latin typeface="Arial"/>
            </a:endParaRPr>
          </a:p>
          <a:p>
            <a:pPr lvl="1" marL="457200" indent="-216000">
              <a:lnSpc>
                <a:spcPct val="100000"/>
              </a:lnSpc>
              <a:buClr>
                <a:srgbClr val="333333"/>
              </a:buClr>
              <a:buFont typeface="Arial"/>
              <a:buChar char="•"/>
            </a:pPr>
            <a:r>
              <a:rPr b="0" lang="en-GB" sz="1800" spc="-1" strike="noStrike">
                <a:solidFill>
                  <a:srgbClr val="333333"/>
                </a:solidFill>
                <a:latin typeface="Roboto"/>
              </a:rPr>
              <a:t>Convert stl files to dae files for better textures</a:t>
            </a:r>
            <a:endParaRPr b="0" lang="en-GB" sz="1800" spc="-1" strike="noStrike">
              <a:latin typeface="Arial"/>
            </a:endParaRPr>
          </a:p>
          <a:p>
            <a:pPr lvl="1" marL="457200" indent="-216000">
              <a:lnSpc>
                <a:spcPct val="100000"/>
              </a:lnSpc>
              <a:buClr>
                <a:srgbClr val="333333"/>
              </a:buClr>
              <a:buFont typeface="Arial"/>
              <a:buChar char="•"/>
            </a:pPr>
            <a:r>
              <a:rPr b="0" lang="en-GB" sz="1800" spc="-1" strike="noStrike">
                <a:solidFill>
                  <a:srgbClr val="333333"/>
                </a:solidFill>
                <a:latin typeface="Roboto"/>
              </a:rPr>
              <a:t>Add sensor plugins</a:t>
            </a:r>
            <a:endParaRPr b="0" lang="en-GB" sz="1800" spc="-1" strike="noStrike">
              <a:latin typeface="Arial"/>
            </a:endParaRPr>
          </a:p>
          <a:p>
            <a:pPr marL="216000" indent="-216000">
              <a:lnSpc>
                <a:spcPct val="100000"/>
              </a:lnSpc>
              <a:buClr>
                <a:srgbClr val="333333"/>
              </a:buClr>
              <a:buFont typeface="Arial"/>
              <a:buChar char="•"/>
            </a:pPr>
            <a:r>
              <a:rPr b="0" lang="en-GB" sz="1800" spc="-1" strike="noStrike">
                <a:solidFill>
                  <a:srgbClr val="333333"/>
                </a:solidFill>
                <a:latin typeface="Roboto"/>
              </a:rPr>
              <a:t>Add a </a:t>
            </a:r>
            <a:r>
              <a:rPr b="0" lang="en-GB" sz="1800" spc="-1" strike="noStrike">
                <a:solidFill>
                  <a:srgbClr val="000088"/>
                </a:solidFill>
                <a:latin typeface="Menlo"/>
              </a:rPr>
              <a:t>&lt;gazebo&gt;</a:t>
            </a:r>
            <a:r>
              <a:rPr b="0" lang="en-GB" sz="1800" spc="-1" strike="noStrike">
                <a:solidFill>
                  <a:srgbClr val="333333"/>
                </a:solidFill>
                <a:latin typeface="Roboto"/>
              </a:rPr>
              <a:t> element for every </a:t>
            </a:r>
            <a:r>
              <a:rPr b="0" lang="en-GB" sz="1800" spc="-1" strike="noStrike">
                <a:solidFill>
                  <a:srgbClr val="000088"/>
                </a:solidFill>
                <a:latin typeface="Menlo"/>
              </a:rPr>
              <a:t>&lt;joint&gt;</a:t>
            </a:r>
            <a:endParaRPr b="0" lang="en-GB" sz="1800" spc="-1" strike="noStrike">
              <a:latin typeface="Arial"/>
            </a:endParaRPr>
          </a:p>
          <a:p>
            <a:pPr lvl="1" marL="457200" indent="-216000">
              <a:lnSpc>
                <a:spcPct val="100000"/>
              </a:lnSpc>
              <a:buClr>
                <a:srgbClr val="333333"/>
              </a:buClr>
              <a:buFont typeface="Arial"/>
              <a:buChar char="•"/>
            </a:pPr>
            <a:r>
              <a:rPr b="0" lang="en-GB" sz="1800" spc="-1" strike="noStrike">
                <a:solidFill>
                  <a:srgbClr val="333333"/>
                </a:solidFill>
                <a:latin typeface="Roboto"/>
              </a:rPr>
              <a:t>Set proper damping dynamics</a:t>
            </a:r>
            <a:endParaRPr b="0" lang="en-GB" sz="1800" spc="-1" strike="noStrike">
              <a:latin typeface="Arial"/>
            </a:endParaRPr>
          </a:p>
          <a:p>
            <a:pPr lvl="1" marL="457200" indent="-216000">
              <a:lnSpc>
                <a:spcPct val="100000"/>
              </a:lnSpc>
              <a:buClr>
                <a:srgbClr val="333333"/>
              </a:buClr>
              <a:buFont typeface="Arial"/>
              <a:buChar char="•"/>
            </a:pPr>
            <a:r>
              <a:rPr b="0" lang="en-GB" sz="1800" spc="-1" strike="noStrike">
                <a:solidFill>
                  <a:srgbClr val="333333"/>
                </a:solidFill>
                <a:latin typeface="Roboto"/>
              </a:rPr>
              <a:t>Add actuator control plugins</a:t>
            </a:r>
            <a:endParaRPr b="0" lang="en-GB" sz="1800" spc="-1" strike="noStrike">
              <a:latin typeface="Arial"/>
            </a:endParaRPr>
          </a:p>
          <a:p>
            <a:pPr marL="216000" indent="-216000">
              <a:lnSpc>
                <a:spcPct val="100000"/>
              </a:lnSpc>
              <a:buClr>
                <a:srgbClr val="333333"/>
              </a:buClr>
              <a:buFont typeface="Arial"/>
              <a:buChar char="•"/>
            </a:pPr>
            <a:r>
              <a:rPr b="0" lang="en-GB" sz="1800" spc="-1" strike="noStrike">
                <a:solidFill>
                  <a:srgbClr val="333333"/>
                </a:solidFill>
                <a:latin typeface="Roboto"/>
              </a:rPr>
              <a:t>Add a </a:t>
            </a:r>
            <a:r>
              <a:rPr b="0" lang="en-GB" sz="1800" spc="-1" strike="noStrike">
                <a:solidFill>
                  <a:srgbClr val="000088"/>
                </a:solidFill>
                <a:latin typeface="Menlo"/>
              </a:rPr>
              <a:t>&lt;gazebo&gt;</a:t>
            </a:r>
            <a:r>
              <a:rPr b="0" lang="en-GB" sz="1800" spc="-1" strike="noStrike">
                <a:solidFill>
                  <a:srgbClr val="333333"/>
                </a:solidFill>
                <a:latin typeface="Roboto"/>
              </a:rPr>
              <a:t> element for the </a:t>
            </a:r>
            <a:r>
              <a:rPr b="0" lang="en-GB" sz="1800" spc="-1" strike="noStrike">
                <a:solidFill>
                  <a:srgbClr val="000088"/>
                </a:solidFill>
                <a:latin typeface="Menlo"/>
              </a:rPr>
              <a:t>&lt;robot&gt;</a:t>
            </a:r>
            <a:r>
              <a:rPr b="0" lang="en-GB" sz="1800" spc="-1" strike="noStrike">
                <a:solidFill>
                  <a:srgbClr val="333333"/>
                </a:solidFill>
                <a:latin typeface="Roboto"/>
              </a:rPr>
              <a:t> element</a:t>
            </a:r>
            <a:endParaRPr b="0" lang="en-GB" sz="1800" spc="-1" strike="noStrike">
              <a:latin typeface="Arial"/>
            </a:endParaRPr>
          </a:p>
          <a:p>
            <a:pPr marL="216000" indent="-216000">
              <a:lnSpc>
                <a:spcPct val="100000"/>
              </a:lnSpc>
              <a:buClr>
                <a:srgbClr val="333333"/>
              </a:buClr>
              <a:buFont typeface="Arial"/>
              <a:buChar char="•"/>
            </a:pPr>
            <a:r>
              <a:rPr b="0" lang="en-GB" sz="1800" spc="-1" strike="noStrike">
                <a:solidFill>
                  <a:srgbClr val="333333"/>
                </a:solidFill>
                <a:latin typeface="Roboto"/>
              </a:rPr>
              <a:t>Add a </a:t>
            </a:r>
            <a:r>
              <a:rPr b="0" lang="en-GB" sz="1800" spc="-1" strike="noStrike">
                <a:solidFill>
                  <a:srgbClr val="000088"/>
                </a:solidFill>
                <a:latin typeface="Menlo"/>
              </a:rPr>
              <a:t>&lt;link</a:t>
            </a:r>
            <a:r>
              <a:rPr b="0" lang="en-GB" sz="1800" spc="-1" strike="noStrike">
                <a:solidFill>
                  <a:srgbClr val="000000"/>
                </a:solidFill>
                <a:latin typeface="Menlo"/>
              </a:rPr>
              <a:t> </a:t>
            </a:r>
            <a:r>
              <a:rPr b="0" lang="en-GB" sz="1800" spc="-1" strike="noStrike">
                <a:solidFill>
                  <a:srgbClr val="660066"/>
                </a:solidFill>
                <a:latin typeface="Menlo"/>
              </a:rPr>
              <a:t>name</a:t>
            </a:r>
            <a:r>
              <a:rPr b="0" lang="en-GB" sz="1800" spc="-1" strike="noStrike">
                <a:solidFill>
                  <a:srgbClr val="666600"/>
                </a:solidFill>
                <a:latin typeface="Menlo"/>
              </a:rPr>
              <a:t>=</a:t>
            </a:r>
            <a:r>
              <a:rPr b="0" lang="en-GB" sz="1800" spc="-1" strike="noStrike">
                <a:solidFill>
                  <a:srgbClr val="008800"/>
                </a:solidFill>
                <a:latin typeface="Menlo"/>
              </a:rPr>
              <a:t>"world"</a:t>
            </a:r>
            <a:r>
              <a:rPr b="0" lang="en-GB" sz="1800" spc="-1" strike="noStrike">
                <a:solidFill>
                  <a:srgbClr val="000088"/>
                </a:solidFill>
                <a:latin typeface="Menlo"/>
              </a:rPr>
              <a:t>/&gt;</a:t>
            </a:r>
            <a:r>
              <a:rPr b="0" lang="en-GB" sz="1800" spc="-1" strike="noStrike">
                <a:solidFill>
                  <a:srgbClr val="333333"/>
                </a:solidFill>
                <a:latin typeface="Roboto"/>
              </a:rPr>
              <a:t> link if the robot should be rigidly attached to the world/base_link</a:t>
            </a:r>
            <a:endParaRPr b="0" lang="en-GB" sz="1800" spc="-1" strike="noStrike">
              <a:latin typeface="Arial"/>
            </a:endParaRPr>
          </a:p>
        </p:txBody>
      </p:sp>
      <p:sp>
        <p:nvSpPr>
          <p:cNvPr id="377" name="CustomShape 3"/>
          <p:cNvSpPr/>
          <p:nvPr/>
        </p:nvSpPr>
        <p:spPr>
          <a:xfrm>
            <a:off x="653040" y="2041200"/>
            <a:ext cx="9959760" cy="3918240"/>
          </a:xfrm>
          <a:prstGeom prst="roundRect">
            <a:avLst>
              <a:gd name="adj" fmla="val 16667"/>
            </a:avLst>
          </a:prstGeom>
          <a:noFill/>
          <a:ln w="38160">
            <a:solidFill>
              <a:srgbClr val="7030a0"/>
            </a:solidFill>
            <a:round/>
          </a:ln>
        </p:spPr>
        <p:style>
          <a:lnRef idx="2">
            <a:schemeClr val="accent1">
              <a:shade val="50000"/>
            </a:schemeClr>
          </a:lnRef>
          <a:fillRef idx="1">
            <a:schemeClr val="accent1"/>
          </a:fillRef>
          <a:effectRef idx="0">
            <a:schemeClr val="accent1"/>
          </a:effectRef>
          <a:fontRef idx="minor"/>
        </p:style>
      </p:sp>
      <p:sp>
        <p:nvSpPr>
          <p:cNvPr id="378" name="CustomShape 4"/>
          <p:cNvSpPr/>
          <p:nvPr/>
        </p:nvSpPr>
        <p:spPr>
          <a:xfrm>
            <a:off x="1147680" y="1635840"/>
            <a:ext cx="1485360" cy="455760"/>
          </a:xfrm>
          <a:prstGeom prst="rect">
            <a:avLst/>
          </a:prstGeom>
          <a:noFill/>
          <a:ln>
            <a:noFill/>
          </a:ln>
        </p:spPr>
        <p:style>
          <a:lnRef idx="0"/>
          <a:fillRef idx="0"/>
          <a:effectRef idx="0"/>
          <a:fontRef idx="minor"/>
        </p:style>
        <p:txBody>
          <a:bodyPr wrap="none" lIns="90000" rIns="90000" tIns="45000" bIns="45000"/>
          <a:p>
            <a:pPr>
              <a:lnSpc>
                <a:spcPct val="100000"/>
              </a:lnSpc>
            </a:pPr>
            <a:r>
              <a:rPr b="1" lang="en-GB" sz="2400" spc="-1" strike="noStrike">
                <a:solidFill>
                  <a:srgbClr val="7030a0"/>
                </a:solidFill>
                <a:latin typeface="Calibri"/>
                <a:ea typeface="DejaVu Sans"/>
              </a:rPr>
              <a:t>Tags rules </a:t>
            </a:r>
            <a:endParaRPr b="0" lang="en-GB" sz="2400" spc="-1" strike="noStrike">
              <a:latin typeface="Arial"/>
            </a:endParaRPr>
          </a:p>
        </p:txBody>
      </p:sp>
      <p:sp>
        <p:nvSpPr>
          <p:cNvPr id="379" name="CustomShape 5"/>
          <p:cNvSpPr/>
          <p:nvPr/>
        </p:nvSpPr>
        <p:spPr>
          <a:xfrm>
            <a:off x="473400" y="6172200"/>
            <a:ext cx="10629360" cy="458640"/>
          </a:xfrm>
          <a:prstGeom prst="roundRect">
            <a:avLst>
              <a:gd name="adj" fmla="val 16667"/>
            </a:avLst>
          </a:prstGeom>
          <a:ln w="38160">
            <a:round/>
          </a:ln>
        </p:spPr>
        <p:style>
          <a:lnRef idx="2">
            <a:schemeClr val="accent4"/>
          </a:lnRef>
          <a:fillRef idx="1">
            <a:schemeClr val="lt1"/>
          </a:fillRef>
          <a:effectRef idx="0">
            <a:schemeClr val="accent4"/>
          </a:effectRef>
          <a:fontRef idx="minor"/>
        </p:style>
        <p:txBody>
          <a:bodyPr lIns="90000" rIns="90000" tIns="45000" bIns="45000" anchor="ctr"/>
          <a:p>
            <a:pPr algn="ctr">
              <a:lnSpc>
                <a:spcPct val="100000"/>
              </a:lnSpc>
            </a:pPr>
            <a:r>
              <a:rPr b="0" lang="en-GB" sz="1800" spc="-1" strike="noStrike">
                <a:solidFill>
                  <a:srgbClr val="000000"/>
                </a:solidFill>
                <a:latin typeface="Calibri"/>
                <a:ea typeface="DejaVu Sans"/>
              </a:rPr>
              <a:t>For a list of parameters that can be modified un gazebo, see Cheat sheet</a:t>
            </a:r>
            <a:endParaRPr b="0" lang="en-GB" sz="1800" spc="-1" strike="noStrike">
              <a:latin typeface="Arial"/>
            </a:endParaRPr>
          </a:p>
        </p:txBody>
      </p:sp>
    </p:spTree>
  </p:cSld>
  <p:timing>
    <p:tnLst>
      <p:par>
        <p:cTn id="116" dur="indefinite" restart="never" nodeType="tmRoot">
          <p:childTnLst>
            <p:seq>
              <p:cTn id="117"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898200" y="4682880"/>
            <a:ext cx="7396200" cy="1266840"/>
          </a:xfrm>
          <a:prstGeom prst="roundRect">
            <a:avLst>
              <a:gd name="adj" fmla="val 16667"/>
            </a:avLst>
          </a:prstGeom>
          <a:ln w="38160">
            <a:round/>
          </a:ln>
        </p:spPr>
        <p:style>
          <a:lnRef idx="2">
            <a:schemeClr val="accent1"/>
          </a:lnRef>
          <a:fillRef idx="1">
            <a:schemeClr val="lt1"/>
          </a:fillRef>
          <a:effectRef idx="0">
            <a:schemeClr val="accent1"/>
          </a:effectRef>
          <a:fontRef idx="minor"/>
        </p:style>
        <p:txBody>
          <a:bodyPr lIns="90000" rIns="90000" tIns="45000" bIns="45000" anchor="ctr"/>
          <a:p>
            <a:pPr>
              <a:lnSpc>
                <a:spcPct val="100000"/>
              </a:lnSpc>
            </a:pPr>
            <a:r>
              <a:rPr b="0" lang="en-GB" sz="1800" spc="-1" strike="noStrike">
                <a:solidFill>
                  <a:srgbClr val="000000"/>
                </a:solidFill>
                <a:latin typeface="Calibri"/>
                <a:ea typeface="DejaVu Sans"/>
              </a:rPr>
              <a:t> </a:t>
            </a:r>
            <a:r>
              <a:rPr b="0" lang="en-GB" sz="1800" spc="-1" strike="noStrike">
                <a:solidFill>
                  <a:srgbClr val="000000"/>
                </a:solidFill>
                <a:latin typeface="Calibri"/>
                <a:ea typeface="DejaVu Sans"/>
              </a:rPr>
              <a:t>&lt;gazebo reference="link1"&gt;</a:t>
            </a:r>
            <a:endParaRPr b="0" lang="en-GB" sz="1800" spc="-1" strike="noStrike">
              <a:latin typeface="Arial"/>
            </a:endParaRPr>
          </a:p>
          <a:p>
            <a:pPr>
              <a:lnSpc>
                <a:spcPct val="100000"/>
              </a:lnSpc>
            </a:pPr>
            <a:r>
              <a:rPr b="0" lang="en-GB" sz="1800" spc="-1" strike="noStrike">
                <a:solidFill>
                  <a:srgbClr val="000000"/>
                </a:solidFill>
                <a:latin typeface="Calibri"/>
                <a:ea typeface="DejaVu Sans"/>
              </a:rPr>
              <a:t>    </a:t>
            </a:r>
            <a:r>
              <a:rPr b="0" lang="en-GB" sz="1800" spc="-1" strike="noStrike">
                <a:solidFill>
                  <a:srgbClr val="000000"/>
                </a:solidFill>
                <a:latin typeface="Calibri"/>
                <a:ea typeface="DejaVu Sans"/>
              </a:rPr>
              <a:t>&lt;material&gt;Gazebo/Orange&lt;/material&gt;</a:t>
            </a:r>
            <a:endParaRPr b="0" lang="en-GB" sz="1800" spc="-1" strike="noStrike">
              <a:latin typeface="Arial"/>
            </a:endParaRPr>
          </a:p>
          <a:p>
            <a:pPr>
              <a:lnSpc>
                <a:spcPct val="100000"/>
              </a:lnSpc>
            </a:pPr>
            <a:r>
              <a:rPr b="0" lang="en-GB" sz="1800" spc="-1" strike="noStrike">
                <a:solidFill>
                  <a:srgbClr val="000000"/>
                </a:solidFill>
                <a:latin typeface="Calibri"/>
                <a:ea typeface="DejaVu Sans"/>
              </a:rPr>
              <a:t>  </a:t>
            </a:r>
            <a:r>
              <a:rPr b="0" lang="en-GB" sz="1800" spc="-1" strike="noStrike">
                <a:solidFill>
                  <a:srgbClr val="000000"/>
                </a:solidFill>
                <a:latin typeface="Calibri"/>
                <a:ea typeface="DejaVu Sans"/>
              </a:rPr>
              <a:t>&lt;/gazebo&gt;</a:t>
            </a:r>
            <a:endParaRPr b="0" lang="en-GB" sz="1800" spc="-1" strike="noStrike">
              <a:latin typeface="Arial"/>
            </a:endParaRPr>
          </a:p>
        </p:txBody>
      </p:sp>
      <p:sp>
        <p:nvSpPr>
          <p:cNvPr id="381" name="CustomShape 2"/>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rPr>
              <a:t>Gazebo</a:t>
            </a:r>
            <a:br/>
            <a:r>
              <a:rPr b="0" lang="en-GB" sz="3000" spc="-1" strike="noStrike">
                <a:solidFill>
                  <a:srgbClr val="000000"/>
                </a:solidFill>
                <a:latin typeface="Calibri Light"/>
              </a:rPr>
              <a:t>How to use URDF with Gazebo tags - example</a:t>
            </a:r>
            <a:endParaRPr b="0" lang="en-GB" sz="3000" spc="-1" strike="noStrike">
              <a:latin typeface="Arial"/>
            </a:endParaRPr>
          </a:p>
        </p:txBody>
      </p:sp>
      <p:sp>
        <p:nvSpPr>
          <p:cNvPr id="382" name="CustomShape 3"/>
          <p:cNvSpPr/>
          <p:nvPr/>
        </p:nvSpPr>
        <p:spPr>
          <a:xfrm>
            <a:off x="947160" y="2691000"/>
            <a:ext cx="7281720" cy="1387080"/>
          </a:xfrm>
          <a:prstGeom prst="roundRect">
            <a:avLst>
              <a:gd name="adj" fmla="val 16667"/>
            </a:avLst>
          </a:prstGeom>
          <a:ln w="38160">
            <a:round/>
          </a:ln>
        </p:spPr>
        <p:style>
          <a:lnRef idx="2">
            <a:schemeClr val="accent2"/>
          </a:lnRef>
          <a:fillRef idx="1">
            <a:schemeClr val="lt1"/>
          </a:fillRef>
          <a:effectRef idx="0">
            <a:schemeClr val="accent2"/>
          </a:effectRef>
          <a:fontRef idx="minor"/>
        </p:style>
        <p:txBody>
          <a:bodyPr lIns="90000" rIns="90000" tIns="45000" bIns="45000" anchor="ctr"/>
          <a:p>
            <a:pPr>
              <a:lnSpc>
                <a:spcPct val="100000"/>
              </a:lnSpc>
            </a:pPr>
            <a:r>
              <a:rPr b="0" lang="en-GB" sz="1800" spc="-1" strike="noStrike">
                <a:solidFill>
                  <a:srgbClr val="000000"/>
                </a:solidFill>
                <a:latin typeface="Calibri"/>
                <a:ea typeface="DejaVu Sans"/>
              </a:rPr>
              <a:t> </a:t>
            </a:r>
            <a:r>
              <a:rPr b="0" lang="en-GB" sz="1800" spc="-1" strike="noStrike">
                <a:solidFill>
                  <a:srgbClr val="000000"/>
                </a:solidFill>
                <a:latin typeface="Calibri"/>
                <a:ea typeface="DejaVu Sans"/>
              </a:rPr>
              <a:t>&lt;material name="orange"&gt;</a:t>
            </a:r>
            <a:endParaRPr b="0" lang="en-GB" sz="1800" spc="-1" strike="noStrike">
              <a:latin typeface="Arial"/>
            </a:endParaRPr>
          </a:p>
          <a:p>
            <a:pPr>
              <a:lnSpc>
                <a:spcPct val="100000"/>
              </a:lnSpc>
            </a:pPr>
            <a:r>
              <a:rPr b="0" lang="en-GB" sz="1800" spc="-1" strike="noStrike">
                <a:solidFill>
                  <a:srgbClr val="000000"/>
                </a:solidFill>
                <a:latin typeface="Calibri"/>
                <a:ea typeface="DejaVu Sans"/>
              </a:rPr>
              <a:t>    </a:t>
            </a:r>
            <a:r>
              <a:rPr b="0" lang="en-GB" sz="1800" spc="-1" strike="noStrike">
                <a:solidFill>
                  <a:srgbClr val="000000"/>
                </a:solidFill>
                <a:latin typeface="Calibri"/>
                <a:ea typeface="DejaVu Sans"/>
              </a:rPr>
              <a:t>&lt;color rgba="${255/255} ${108/255} ${10/255} 1.0"/&gt;</a:t>
            </a:r>
            <a:endParaRPr b="0" lang="en-GB" sz="1800" spc="-1" strike="noStrike">
              <a:latin typeface="Arial"/>
            </a:endParaRPr>
          </a:p>
          <a:p>
            <a:pPr>
              <a:lnSpc>
                <a:spcPct val="100000"/>
              </a:lnSpc>
            </a:pPr>
            <a:r>
              <a:rPr b="0" lang="en-GB" sz="1800" spc="-1" strike="noStrike">
                <a:solidFill>
                  <a:srgbClr val="000000"/>
                </a:solidFill>
                <a:latin typeface="Calibri"/>
                <a:ea typeface="DejaVu Sans"/>
              </a:rPr>
              <a:t>  </a:t>
            </a:r>
            <a:r>
              <a:rPr b="0" lang="en-GB" sz="1800" spc="-1" strike="noStrike">
                <a:solidFill>
                  <a:srgbClr val="000000"/>
                </a:solidFill>
                <a:latin typeface="Calibri"/>
                <a:ea typeface="DejaVu Sans"/>
              </a:rPr>
              <a:t>&lt;/material&gt;</a:t>
            </a:r>
            <a:endParaRPr b="0" lang="en-GB" sz="1800" spc="-1" strike="noStrike">
              <a:latin typeface="Arial"/>
            </a:endParaRPr>
          </a:p>
        </p:txBody>
      </p:sp>
      <p:sp>
        <p:nvSpPr>
          <p:cNvPr id="383" name="CustomShape 4"/>
          <p:cNvSpPr/>
          <p:nvPr/>
        </p:nvSpPr>
        <p:spPr>
          <a:xfrm>
            <a:off x="1279440" y="2307960"/>
            <a:ext cx="278208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en-GB" sz="1800" spc="-1" strike="noStrike">
                <a:solidFill>
                  <a:srgbClr val="ed7d31"/>
                </a:solidFill>
                <a:latin typeface="Calibri"/>
                <a:ea typeface="DejaVu Sans"/>
              </a:rPr>
              <a:t>Visuals- Material ( in URDF)</a:t>
            </a:r>
            <a:endParaRPr b="0" lang="en-GB" sz="1800" spc="-1" strike="noStrike">
              <a:latin typeface="Arial"/>
            </a:endParaRPr>
          </a:p>
        </p:txBody>
      </p:sp>
      <p:sp>
        <p:nvSpPr>
          <p:cNvPr id="384" name="CustomShape 5"/>
          <p:cNvSpPr/>
          <p:nvPr/>
        </p:nvSpPr>
        <p:spPr>
          <a:xfrm>
            <a:off x="1142280" y="4345200"/>
            <a:ext cx="4316760" cy="364320"/>
          </a:xfrm>
          <a:prstGeom prst="rect">
            <a:avLst/>
          </a:prstGeom>
          <a:noFill/>
          <a:ln>
            <a:noFill/>
          </a:ln>
        </p:spPr>
        <p:style>
          <a:lnRef idx="0"/>
          <a:fillRef idx="0"/>
          <a:effectRef idx="0"/>
          <a:fontRef idx="minor"/>
        </p:style>
        <p:txBody>
          <a:bodyPr wrap="none" lIns="90000" rIns="90000" tIns="45000" bIns="45000"/>
          <a:p>
            <a:pPr>
              <a:lnSpc>
                <a:spcPct val="100000"/>
              </a:lnSpc>
            </a:pPr>
            <a:r>
              <a:rPr b="1" lang="en-GB" sz="1800" spc="-1" strike="noStrike">
                <a:solidFill>
                  <a:srgbClr val="4472c4"/>
                </a:solidFill>
                <a:latin typeface="Calibri"/>
                <a:ea typeface="DejaVu Sans"/>
              </a:rPr>
              <a:t>Visuals- Material ( for gazebo compatibility)</a:t>
            </a:r>
            <a:endParaRPr b="0" lang="en-GB" sz="1800" spc="-1" strike="noStrike">
              <a:latin typeface="Arial"/>
            </a:endParaRPr>
          </a:p>
        </p:txBody>
      </p:sp>
    </p:spTree>
  </p:cSld>
  <p:timing>
    <p:tnLst>
      <p:par>
        <p:cTn id="118" dur="indefinite" restart="never" nodeType="tmRoot">
          <p:childTnLst>
            <p:seq>
              <p:cTn id="119"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rPr>
              <a:t>ROS Control</a:t>
            </a:r>
            <a:br/>
            <a:r>
              <a:rPr b="0" lang="en-GB" sz="3000" spc="-1" strike="noStrike">
                <a:solidFill>
                  <a:srgbClr val="000000"/>
                </a:solidFill>
                <a:latin typeface="Calibri Light"/>
              </a:rPr>
              <a:t>Overview</a:t>
            </a:r>
            <a:endParaRPr b="0" lang="en-GB" sz="3000" spc="-1" strike="noStrike">
              <a:latin typeface="Arial"/>
            </a:endParaRPr>
          </a:p>
        </p:txBody>
      </p:sp>
      <p:pic>
        <p:nvPicPr>
          <p:cNvPr id="386" name="Content Placeholder 8" descr=""/>
          <p:cNvPicPr/>
          <p:nvPr/>
        </p:nvPicPr>
        <p:blipFill>
          <a:blip r:embed="rId1"/>
          <a:stretch/>
        </p:blipFill>
        <p:spPr>
          <a:xfrm>
            <a:off x="1107360" y="1717560"/>
            <a:ext cx="9537480" cy="4748400"/>
          </a:xfrm>
          <a:prstGeom prst="rect">
            <a:avLst/>
          </a:prstGeom>
          <a:ln>
            <a:noFill/>
          </a:ln>
        </p:spPr>
      </p:pic>
    </p:spTree>
  </p:cSld>
  <p:timing>
    <p:tnLst>
      <p:par>
        <p:cTn id="120" dur="indefinite" restart="never" nodeType="tmRoot">
          <p:childTnLst>
            <p:seq>
              <p:cTn id="121"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rPr>
              <a:t>Gazebo</a:t>
            </a:r>
            <a:br/>
            <a:r>
              <a:rPr b="0" lang="en-GB" sz="3000" spc="-1" strike="noStrike">
                <a:solidFill>
                  <a:srgbClr val="000000"/>
                </a:solidFill>
                <a:latin typeface="Calibri Light"/>
              </a:rPr>
              <a:t>Ros Control files </a:t>
            </a:r>
            <a:endParaRPr b="0" lang="en-GB" sz="3000" spc="-1" strike="noStrike">
              <a:latin typeface="Arial"/>
            </a:endParaRPr>
          </a:p>
        </p:txBody>
      </p:sp>
      <p:sp>
        <p:nvSpPr>
          <p:cNvPr id="388" name="CustomShape 2"/>
          <p:cNvSpPr/>
          <p:nvPr/>
        </p:nvSpPr>
        <p:spPr>
          <a:xfrm>
            <a:off x="653040" y="2041200"/>
            <a:ext cx="5229720" cy="4271040"/>
          </a:xfrm>
          <a:prstGeom prst="roundRect">
            <a:avLst>
              <a:gd name="adj" fmla="val 16667"/>
            </a:avLst>
          </a:prstGeom>
          <a:noFill/>
          <a:ln w="38160">
            <a:solidFill>
              <a:srgbClr val="7030a0"/>
            </a:solidFill>
            <a:round/>
          </a:ln>
        </p:spPr>
        <p:style>
          <a:lnRef idx="2">
            <a:schemeClr val="accent1">
              <a:shade val="50000"/>
            </a:schemeClr>
          </a:lnRef>
          <a:fillRef idx="1">
            <a:schemeClr val="accent1"/>
          </a:fillRef>
          <a:effectRef idx="0">
            <a:schemeClr val="accent1"/>
          </a:effectRef>
          <a:fontRef idx="minor"/>
        </p:style>
      </p:sp>
      <p:sp>
        <p:nvSpPr>
          <p:cNvPr id="389" name="CustomShape 3"/>
          <p:cNvSpPr/>
          <p:nvPr/>
        </p:nvSpPr>
        <p:spPr>
          <a:xfrm>
            <a:off x="908640" y="1671840"/>
            <a:ext cx="1965240" cy="455760"/>
          </a:xfrm>
          <a:prstGeom prst="rect">
            <a:avLst/>
          </a:prstGeom>
          <a:noFill/>
          <a:ln>
            <a:noFill/>
          </a:ln>
        </p:spPr>
        <p:style>
          <a:lnRef idx="0"/>
          <a:fillRef idx="0"/>
          <a:effectRef idx="0"/>
          <a:fontRef idx="minor"/>
        </p:style>
        <p:txBody>
          <a:bodyPr wrap="none" lIns="90000" rIns="90000" tIns="45000" bIns="45000"/>
          <a:p>
            <a:pPr>
              <a:lnSpc>
                <a:spcPct val="100000"/>
              </a:lnSpc>
            </a:pPr>
            <a:r>
              <a:rPr b="1" lang="en-GB" sz="2400" spc="-1" strike="noStrike">
                <a:solidFill>
                  <a:srgbClr val="7030a0"/>
                </a:solidFill>
                <a:latin typeface="Calibri"/>
                <a:ea typeface="DejaVu Sans"/>
              </a:rPr>
              <a:t>Files required </a:t>
            </a:r>
            <a:endParaRPr b="0" lang="en-GB" sz="2400" spc="-1" strike="noStrike">
              <a:latin typeface="Arial"/>
            </a:endParaRPr>
          </a:p>
        </p:txBody>
      </p:sp>
      <p:sp>
        <p:nvSpPr>
          <p:cNvPr id="390" name="CustomShape 4"/>
          <p:cNvSpPr/>
          <p:nvPr/>
        </p:nvSpPr>
        <p:spPr>
          <a:xfrm>
            <a:off x="1117800" y="2232000"/>
            <a:ext cx="4426200" cy="392940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latin typeface="Arial"/>
              </a:rPr>
              <a:t>puzzlebot_control</a:t>
            </a:r>
            <a:endParaRPr b="0" lang="en-GB" sz="1800" spc="-1" strike="noStrike">
              <a:latin typeface="Arial"/>
            </a:endParaRPr>
          </a:p>
          <a:p>
            <a:pPr>
              <a:lnSpc>
                <a:spcPct val="100000"/>
              </a:lnSpc>
            </a:pPr>
            <a:r>
              <a:rPr b="0" lang="en-GB" sz="1800" spc="-1" strike="noStrike">
                <a:latin typeface="Arial"/>
              </a:rPr>
              <a:t>    │   ├── </a:t>
            </a:r>
            <a:r>
              <a:rPr b="0" lang="en-GB" sz="1800" spc="-1" strike="noStrike">
                <a:latin typeface="Arial"/>
              </a:rPr>
              <a:t>CMakeLists.txt</a:t>
            </a:r>
            <a:endParaRPr b="0" lang="en-GB" sz="1800" spc="-1" strike="noStrike">
              <a:latin typeface="Arial"/>
            </a:endParaRPr>
          </a:p>
          <a:p>
            <a:pPr>
              <a:lnSpc>
                <a:spcPct val="100000"/>
              </a:lnSpc>
            </a:pPr>
            <a:r>
              <a:rPr b="0" lang="en-GB" sz="1800" spc="-1" strike="noStrike">
                <a:latin typeface="Arial"/>
              </a:rPr>
              <a:t>    │   ├── </a:t>
            </a:r>
            <a:r>
              <a:rPr b="0" lang="en-GB" sz="1800" spc="-1" strike="noStrike">
                <a:latin typeface="Arial"/>
              </a:rPr>
              <a:t>config</a:t>
            </a:r>
            <a:endParaRPr b="0" lang="en-GB" sz="1800" spc="-1" strike="noStrike">
              <a:latin typeface="Arial"/>
            </a:endParaRPr>
          </a:p>
          <a:p>
            <a:pPr>
              <a:lnSpc>
                <a:spcPct val="100000"/>
              </a:lnSpc>
            </a:pPr>
            <a:r>
              <a:rPr b="0" lang="en-GB" sz="1800" spc="-1" strike="noStrike">
                <a:latin typeface="Arial"/>
              </a:rPr>
              <a:t>    │   │   ├── </a:t>
            </a:r>
            <a:r>
              <a:rPr b="0" lang="en-GB" sz="1800" spc="-1" strike="noStrike">
                <a:latin typeface="Arial"/>
              </a:rPr>
              <a:t>pid.yaml</a:t>
            </a:r>
            <a:endParaRPr b="0" lang="en-GB" sz="1800" spc="-1" strike="noStrike">
              <a:latin typeface="Arial"/>
            </a:endParaRPr>
          </a:p>
          <a:p>
            <a:pPr>
              <a:lnSpc>
                <a:spcPct val="100000"/>
              </a:lnSpc>
            </a:pPr>
            <a:r>
              <a:rPr b="0" lang="en-GB" sz="1800" spc="-1" strike="noStrike">
                <a:latin typeface="Arial"/>
              </a:rPr>
              <a:t>    │   │   ├── </a:t>
            </a:r>
            <a:r>
              <a:rPr b="0" lang="en-GB" sz="1800" spc="-1" strike="noStrike">
                <a:latin typeface="Arial"/>
              </a:rPr>
              <a:t>puzzlebot_control.yaml</a:t>
            </a:r>
            <a:endParaRPr b="0" lang="en-GB" sz="1800" spc="-1" strike="noStrike">
              <a:latin typeface="Arial"/>
            </a:endParaRPr>
          </a:p>
          <a:p>
            <a:pPr>
              <a:lnSpc>
                <a:spcPct val="100000"/>
              </a:lnSpc>
            </a:pPr>
            <a:r>
              <a:rPr b="0" lang="en-GB" sz="1800" spc="-1" strike="noStrike">
                <a:latin typeface="Arial"/>
              </a:rPr>
              <a:t>    │   │   └── </a:t>
            </a:r>
            <a:r>
              <a:rPr b="0" lang="en-GB" sz="1800" spc="-1" strike="noStrike">
                <a:latin typeface="Arial"/>
              </a:rPr>
              <a:t>puzzlebot_diff_control.yaml</a:t>
            </a:r>
            <a:endParaRPr b="0" lang="en-GB" sz="1800" spc="-1" strike="noStrike">
              <a:latin typeface="Arial"/>
            </a:endParaRPr>
          </a:p>
          <a:p>
            <a:pPr>
              <a:lnSpc>
                <a:spcPct val="100000"/>
              </a:lnSpc>
            </a:pPr>
            <a:r>
              <a:rPr b="0" lang="en-GB" sz="1800" spc="-1" strike="noStrike">
                <a:latin typeface="Arial"/>
              </a:rPr>
              <a:t>    │   ├── </a:t>
            </a:r>
            <a:r>
              <a:rPr b="0" lang="en-GB" sz="1800" spc="-1" strike="noStrike">
                <a:latin typeface="Arial"/>
              </a:rPr>
              <a:t>include</a:t>
            </a:r>
            <a:endParaRPr b="0" lang="en-GB" sz="1800" spc="-1" strike="noStrike">
              <a:latin typeface="Arial"/>
            </a:endParaRPr>
          </a:p>
          <a:p>
            <a:pPr>
              <a:lnSpc>
                <a:spcPct val="100000"/>
              </a:lnSpc>
            </a:pPr>
            <a:r>
              <a:rPr b="0" lang="en-GB" sz="1800" spc="-1" strike="noStrike">
                <a:latin typeface="Arial"/>
              </a:rPr>
              <a:t>    │   │   └── </a:t>
            </a:r>
            <a:r>
              <a:rPr b="0" lang="en-GB" sz="1800" spc="-1" strike="noStrike">
                <a:latin typeface="Arial"/>
              </a:rPr>
              <a:t>puzzlebot_control</a:t>
            </a:r>
            <a:endParaRPr b="0" lang="en-GB" sz="1800" spc="-1" strike="noStrike">
              <a:latin typeface="Arial"/>
            </a:endParaRPr>
          </a:p>
          <a:p>
            <a:pPr>
              <a:lnSpc>
                <a:spcPct val="100000"/>
              </a:lnSpc>
            </a:pPr>
            <a:r>
              <a:rPr b="0" lang="en-GB" sz="1800" spc="-1" strike="noStrike">
                <a:latin typeface="Arial"/>
              </a:rPr>
              <a:t>    │   │       └── </a:t>
            </a:r>
            <a:r>
              <a:rPr b="0" lang="en-GB" sz="1800" spc="-1" strike="noStrike">
                <a:latin typeface="Arial"/>
              </a:rPr>
              <a:t>Shared.hpp</a:t>
            </a:r>
            <a:endParaRPr b="0" lang="en-GB" sz="1800" spc="-1" strike="noStrike">
              <a:latin typeface="Arial"/>
            </a:endParaRPr>
          </a:p>
          <a:p>
            <a:pPr>
              <a:lnSpc>
                <a:spcPct val="100000"/>
              </a:lnSpc>
            </a:pPr>
            <a:r>
              <a:rPr b="0" lang="en-GB" sz="1800" spc="-1" strike="noStrike">
                <a:latin typeface="Arial"/>
              </a:rPr>
              <a:t>    │   ├── </a:t>
            </a:r>
            <a:r>
              <a:rPr b="0" lang="en-GB" sz="1800" spc="-1" strike="noStrike">
                <a:latin typeface="Arial"/>
              </a:rPr>
              <a:t>launch</a:t>
            </a:r>
            <a:endParaRPr b="0" lang="en-GB" sz="1800" spc="-1" strike="noStrike">
              <a:latin typeface="Arial"/>
            </a:endParaRPr>
          </a:p>
          <a:p>
            <a:pPr>
              <a:lnSpc>
                <a:spcPct val="100000"/>
              </a:lnSpc>
            </a:pPr>
            <a:r>
              <a:rPr b="0" lang="en-GB" sz="1800" spc="-1" strike="noStrike">
                <a:latin typeface="Arial"/>
              </a:rPr>
              <a:t>    │   │   └── </a:t>
            </a:r>
            <a:r>
              <a:rPr b="0" lang="en-GB" sz="1800" spc="-1" strike="noStrike">
                <a:latin typeface="Arial"/>
              </a:rPr>
              <a:t>puzzlebot_control.launch</a:t>
            </a:r>
            <a:endParaRPr b="0" lang="en-GB" sz="1800" spc="-1" strike="noStrike">
              <a:latin typeface="Arial"/>
            </a:endParaRPr>
          </a:p>
          <a:p>
            <a:pPr>
              <a:lnSpc>
                <a:spcPct val="100000"/>
              </a:lnSpc>
            </a:pPr>
            <a:r>
              <a:rPr b="0" lang="en-GB" sz="1800" spc="-1" strike="noStrike">
                <a:latin typeface="Arial"/>
              </a:rPr>
              <a:t>    │   ├── </a:t>
            </a:r>
            <a:r>
              <a:rPr b="0" lang="en-GB" sz="1800" spc="-1" strike="noStrike">
                <a:latin typeface="Arial"/>
              </a:rPr>
              <a:t>package.xml</a:t>
            </a:r>
            <a:endParaRPr b="0" lang="en-GB" sz="1800" spc="-1" strike="noStrike">
              <a:latin typeface="Arial"/>
            </a:endParaRPr>
          </a:p>
          <a:p>
            <a:pPr>
              <a:lnSpc>
                <a:spcPct val="100000"/>
              </a:lnSpc>
            </a:pPr>
            <a:r>
              <a:rPr b="0" lang="en-GB" sz="1800" spc="-1" strike="noStrike">
                <a:latin typeface="Arial"/>
              </a:rPr>
              <a:t>    │   └── </a:t>
            </a:r>
            <a:r>
              <a:rPr b="0" lang="en-GB" sz="1800" spc="-1" strike="noStrike">
                <a:latin typeface="Arial"/>
              </a:rPr>
              <a:t>src</a:t>
            </a:r>
            <a:endParaRPr b="0" lang="en-GB" sz="1800" spc="-1" strike="noStrike">
              <a:latin typeface="Arial"/>
            </a:endParaRPr>
          </a:p>
          <a:p>
            <a:pPr>
              <a:lnSpc>
                <a:spcPct val="100000"/>
              </a:lnSpc>
            </a:pPr>
            <a:r>
              <a:rPr b="0" lang="en-GB" sz="1800" spc="-1" strike="noStrike">
                <a:latin typeface="Arial"/>
              </a:rPr>
              <a:t>    │       └── </a:t>
            </a:r>
            <a:r>
              <a:rPr b="0" lang="en-GB" sz="1800" spc="-1" strike="noStrike">
                <a:latin typeface="Arial"/>
              </a:rPr>
              <a:t>puzzlebot_control_node.cpp</a:t>
            </a:r>
            <a:endParaRPr b="0" lang="en-GB" sz="1800" spc="-1" strike="noStrike">
              <a:latin typeface="Arial"/>
            </a:endParaRPr>
          </a:p>
          <a:p>
            <a:pPr>
              <a:lnSpc>
                <a:spcPct val="100000"/>
              </a:lnSpc>
            </a:pPr>
            <a:endParaRPr b="0" lang="en-GB" sz="1800" spc="-1" strike="noStrike">
              <a:latin typeface="Arial"/>
            </a:endParaRPr>
          </a:p>
        </p:txBody>
      </p:sp>
      <p:sp>
        <p:nvSpPr>
          <p:cNvPr id="391" name="CustomShape 5"/>
          <p:cNvSpPr/>
          <p:nvPr/>
        </p:nvSpPr>
        <p:spPr>
          <a:xfrm>
            <a:off x="6630120" y="2521080"/>
            <a:ext cx="4900320" cy="136980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latin typeface="Arial"/>
              </a:rPr>
              <a:t>This files are here for reference, but remember</a:t>
            </a:r>
            <a:endParaRPr b="0" lang="en-GB" sz="1800" spc="-1" strike="noStrike">
              <a:latin typeface="Arial"/>
            </a:endParaRPr>
          </a:p>
          <a:p>
            <a:pPr>
              <a:lnSpc>
                <a:spcPct val="100000"/>
              </a:lnSpc>
            </a:pPr>
            <a:r>
              <a:rPr b="0" lang="en-GB" sz="1800" spc="-1" strike="noStrike">
                <a:latin typeface="Arial"/>
              </a:rPr>
              <a:t>This example is an incomple version. </a:t>
            </a:r>
            <a:endParaRPr b="0" lang="en-GB" sz="1800" spc="-1" strike="noStrike">
              <a:latin typeface="Arial"/>
            </a:endParaRPr>
          </a:p>
          <a:p>
            <a:pPr>
              <a:lnSpc>
                <a:spcPct val="100000"/>
              </a:lnSpc>
            </a:pPr>
            <a:endParaRPr b="0" lang="en-GB" sz="1800" spc="-1" strike="noStrike">
              <a:latin typeface="Arial"/>
            </a:endParaRPr>
          </a:p>
          <a:p>
            <a:pPr>
              <a:lnSpc>
                <a:spcPct val="100000"/>
              </a:lnSpc>
            </a:pPr>
            <a:r>
              <a:rPr b="0" lang="en-GB" sz="1800" spc="-1" strike="noStrike">
                <a:latin typeface="Arial"/>
              </a:rPr>
              <a:t>Please refer to the main puzzlebot model, </a:t>
            </a:r>
            <a:endParaRPr b="0" lang="en-GB" sz="1800" spc="-1" strike="noStrike">
              <a:latin typeface="Arial"/>
            </a:endParaRPr>
          </a:p>
          <a:p>
            <a:pPr>
              <a:lnSpc>
                <a:spcPct val="100000"/>
              </a:lnSpc>
            </a:pPr>
            <a:r>
              <a:rPr b="0" lang="en-GB" sz="1800" spc="-1" strike="noStrike">
                <a:latin typeface="Arial"/>
              </a:rPr>
              <a:t>For a fully functional robot. </a:t>
            </a:r>
            <a:endParaRPr b="0" lang="en-GB" sz="1800" spc="-1" strike="noStrike">
              <a:latin typeface="Arial"/>
            </a:endParaRPr>
          </a:p>
        </p:txBody>
      </p:sp>
    </p:spTree>
  </p:cSld>
  <p:timing>
    <p:tnLst>
      <p:par>
        <p:cTn id="122" dur="indefinite" restart="never" nodeType="tmRoot">
          <p:childTnLst>
            <p:seq>
              <p:cTn id="123"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rPr>
              <a:t>Gazebo</a:t>
            </a:r>
            <a:br/>
            <a:r>
              <a:rPr b="0" lang="en-GB" sz="3000" spc="-1" strike="noStrike">
                <a:solidFill>
                  <a:srgbClr val="000000"/>
                </a:solidFill>
                <a:latin typeface="Calibri Light"/>
              </a:rPr>
              <a:t>Add transmissions</a:t>
            </a:r>
            <a:endParaRPr b="0" lang="en-GB" sz="3000" spc="-1" strike="noStrike">
              <a:latin typeface="Arial"/>
            </a:endParaRPr>
          </a:p>
        </p:txBody>
      </p:sp>
      <p:sp>
        <p:nvSpPr>
          <p:cNvPr id="393" name="CustomShape 2"/>
          <p:cNvSpPr/>
          <p:nvPr/>
        </p:nvSpPr>
        <p:spPr>
          <a:xfrm>
            <a:off x="884880" y="2233440"/>
            <a:ext cx="10514880" cy="4350600"/>
          </a:xfrm>
          <a:prstGeom prst="rect">
            <a:avLst/>
          </a:prstGeom>
          <a:noFill/>
          <a:ln>
            <a:noFill/>
          </a:ln>
        </p:spPr>
        <p:style>
          <a:lnRef idx="0"/>
          <a:fillRef idx="0"/>
          <a:effectRef idx="0"/>
          <a:fontRef idx="minor"/>
        </p:style>
        <p:txBody>
          <a:bodyPr lIns="90000" rIns="90000" tIns="45000" bIns="45000">
            <a:normAutofit/>
          </a:bodyPr>
          <a:p>
            <a:pPr>
              <a:lnSpc>
                <a:spcPct val="100000"/>
              </a:lnSpc>
            </a:pPr>
            <a:r>
              <a:rPr b="0" lang="en-GB" sz="2000" spc="-1" strike="noStrike">
                <a:solidFill>
                  <a:srgbClr val="333333"/>
                </a:solidFill>
                <a:latin typeface="Roboto"/>
              </a:rPr>
              <a:t>The main body requires the &lt;transmission&gt; tags in format XML. </a:t>
            </a:r>
            <a:endParaRPr b="0" lang="en-GB" sz="2000" spc="-1" strike="noStrike">
              <a:latin typeface="Arial"/>
            </a:endParaRPr>
          </a:p>
          <a:p>
            <a:pPr>
              <a:lnSpc>
                <a:spcPct val="100000"/>
              </a:lnSpc>
            </a:pPr>
            <a:endParaRPr b="0" lang="en-GB" sz="2000" spc="-1" strike="noStrike">
              <a:latin typeface="Arial"/>
            </a:endParaRPr>
          </a:p>
          <a:p>
            <a:pPr>
              <a:lnSpc>
                <a:spcPct val="100000"/>
              </a:lnSpc>
            </a:pPr>
            <a:r>
              <a:rPr b="0" lang="en-GB" sz="2000" spc="-1" strike="noStrike">
                <a:solidFill>
                  <a:srgbClr val="333333"/>
                </a:solidFill>
                <a:latin typeface="Roboto"/>
              </a:rPr>
              <a:t>In the body of the transmission we require:</a:t>
            </a:r>
            <a:endParaRPr b="0" lang="en-GB" sz="2000" spc="-1" strike="noStrike">
              <a:latin typeface="Arial"/>
            </a:endParaRPr>
          </a:p>
          <a:p>
            <a:pPr marL="216000" indent="-215640">
              <a:lnSpc>
                <a:spcPct val="100000"/>
              </a:lnSpc>
              <a:buClr>
                <a:srgbClr val="000000"/>
              </a:buClr>
              <a:buSzPct val="45000"/>
              <a:buFont typeface="Wingdings" charset="2"/>
              <a:buChar char=""/>
            </a:pPr>
            <a:r>
              <a:rPr b="0" lang="en-GB" sz="2000" spc="-1" strike="noStrike">
                <a:solidFill>
                  <a:srgbClr val="333333"/>
                </a:solidFill>
                <a:latin typeface="Roboto"/>
              </a:rPr>
              <a:t>&lt;joint name=""&gt; - the name must correspond to a joint else where in your URDF</a:t>
            </a:r>
            <a:endParaRPr b="0" lang="en-GB" sz="2000" spc="-1" strike="noStrike">
              <a:latin typeface="Arial"/>
            </a:endParaRPr>
          </a:p>
          <a:p>
            <a:pPr marL="216000" indent="-215640">
              <a:lnSpc>
                <a:spcPct val="100000"/>
              </a:lnSpc>
              <a:buClr>
                <a:srgbClr val="000000"/>
              </a:buClr>
              <a:buSzPct val="45000"/>
              <a:buFont typeface="Wingdings" charset="2"/>
              <a:buChar char=""/>
            </a:pPr>
            <a:r>
              <a:rPr b="0" lang="en-GB" sz="2000" spc="-1" strike="noStrike">
                <a:solidFill>
                  <a:srgbClr val="333333"/>
                </a:solidFill>
                <a:latin typeface="Roboto"/>
              </a:rPr>
              <a:t>&lt;type&gt; - the type of transmission. Currently only "transmission_interface/SimpleTransmission" is implemented. (feel free to add </a:t>
            </a:r>
            <a:endParaRPr b="0" lang="en-GB" sz="2000" spc="-1" strike="noStrike">
              <a:latin typeface="Arial"/>
            </a:endParaRPr>
          </a:p>
          <a:p>
            <a:pPr marL="216000" indent="-215640">
              <a:lnSpc>
                <a:spcPct val="100000"/>
              </a:lnSpc>
              <a:buClr>
                <a:srgbClr val="000000"/>
              </a:buClr>
              <a:buSzPct val="45000"/>
              <a:buFont typeface="Wingdings" charset="2"/>
              <a:buChar char=""/>
            </a:pPr>
            <a:r>
              <a:rPr b="0" lang="en-GB" sz="2000" spc="-1" strike="noStrike">
                <a:solidFill>
                  <a:srgbClr val="333333"/>
                </a:solidFill>
                <a:latin typeface="Roboto"/>
              </a:rPr>
              <a:t>more)</a:t>
            </a:r>
            <a:endParaRPr b="0" lang="en-GB" sz="2000" spc="-1" strike="noStrike">
              <a:latin typeface="Arial"/>
            </a:endParaRPr>
          </a:p>
          <a:p>
            <a:pPr marL="216000" indent="-215640">
              <a:lnSpc>
                <a:spcPct val="100000"/>
              </a:lnSpc>
              <a:buClr>
                <a:srgbClr val="000000"/>
              </a:buClr>
              <a:buSzPct val="45000"/>
              <a:buFont typeface="Wingdings" charset="2"/>
              <a:buChar char=""/>
            </a:pPr>
            <a:r>
              <a:rPr b="0" lang="en-GB" sz="2000" spc="-1" strike="noStrike">
                <a:solidFill>
                  <a:srgbClr val="333333"/>
                </a:solidFill>
                <a:latin typeface="Roboto"/>
              </a:rPr>
              <a:t>&lt;hardwareInterface&gt; - within the &lt;actuator&gt; and &lt;joint&gt; tags, this tells the gazebo_ros_control </a:t>
            </a:r>
            <a:endParaRPr b="0" lang="en-GB" sz="2000" spc="-1" strike="noStrike">
              <a:latin typeface="Arial"/>
            </a:endParaRPr>
          </a:p>
          <a:p>
            <a:pPr marL="216000" indent="-215640">
              <a:lnSpc>
                <a:spcPct val="100000"/>
              </a:lnSpc>
              <a:buClr>
                <a:srgbClr val="000000"/>
              </a:buClr>
              <a:buSzPct val="45000"/>
              <a:buFont typeface="Wingdings" charset="2"/>
              <a:buChar char=""/>
            </a:pPr>
            <a:r>
              <a:rPr b="0" lang="en-GB" sz="2000" spc="-1" strike="noStrike">
                <a:solidFill>
                  <a:srgbClr val="333333"/>
                </a:solidFill>
                <a:latin typeface="Roboto"/>
              </a:rPr>
              <a:t>plugin what hardware interface to load (position, velocity or effort interfaces). </a:t>
            </a:r>
            <a:endParaRPr b="0" lang="en-GB" sz="2000" spc="-1" strike="noStrike">
              <a:latin typeface="Arial"/>
            </a:endParaRPr>
          </a:p>
          <a:p>
            <a:pPr marL="216000" indent="-215640">
              <a:lnSpc>
                <a:spcPct val="100000"/>
              </a:lnSpc>
              <a:buClr>
                <a:srgbClr val="000000"/>
              </a:buClr>
              <a:buSzPct val="45000"/>
              <a:buFont typeface="Wingdings" charset="2"/>
              <a:buChar char=""/>
            </a:pPr>
            <a:r>
              <a:rPr b="0" lang="en-GB" sz="2000" spc="-1" strike="noStrike">
                <a:solidFill>
                  <a:srgbClr val="333333"/>
                </a:solidFill>
                <a:latin typeface="Roboto"/>
              </a:rPr>
              <a:t>Currently only effort interfaces are implemented. (feel free to add more) </a:t>
            </a:r>
            <a:endParaRPr b="0" lang="en-GB" sz="2000" spc="-1" strike="noStrike">
              <a:latin typeface="Arial"/>
            </a:endParaRPr>
          </a:p>
        </p:txBody>
      </p:sp>
      <p:sp>
        <p:nvSpPr>
          <p:cNvPr id="394" name="CustomShape 3"/>
          <p:cNvSpPr/>
          <p:nvPr/>
        </p:nvSpPr>
        <p:spPr>
          <a:xfrm>
            <a:off x="653040" y="2041200"/>
            <a:ext cx="9959760" cy="3918240"/>
          </a:xfrm>
          <a:prstGeom prst="roundRect">
            <a:avLst>
              <a:gd name="adj" fmla="val 16667"/>
            </a:avLst>
          </a:prstGeom>
          <a:noFill/>
          <a:ln w="38160">
            <a:solidFill>
              <a:srgbClr val="7030a0"/>
            </a:solidFill>
            <a:round/>
          </a:ln>
        </p:spPr>
        <p:style>
          <a:lnRef idx="2">
            <a:schemeClr val="accent1">
              <a:shade val="50000"/>
            </a:schemeClr>
          </a:lnRef>
          <a:fillRef idx="1">
            <a:schemeClr val="accent1"/>
          </a:fillRef>
          <a:effectRef idx="0">
            <a:schemeClr val="accent1"/>
          </a:effectRef>
          <a:fontRef idx="minor"/>
        </p:style>
      </p:sp>
      <p:sp>
        <p:nvSpPr>
          <p:cNvPr id="395" name="CustomShape 4"/>
          <p:cNvSpPr/>
          <p:nvPr/>
        </p:nvSpPr>
        <p:spPr>
          <a:xfrm>
            <a:off x="1209240" y="1671840"/>
            <a:ext cx="1361880" cy="455760"/>
          </a:xfrm>
          <a:prstGeom prst="rect">
            <a:avLst/>
          </a:prstGeom>
          <a:noFill/>
          <a:ln>
            <a:noFill/>
          </a:ln>
        </p:spPr>
        <p:style>
          <a:lnRef idx="0"/>
          <a:fillRef idx="0"/>
          <a:effectRef idx="0"/>
          <a:fontRef idx="minor"/>
        </p:style>
        <p:txBody>
          <a:bodyPr wrap="none" lIns="90000" rIns="90000" tIns="45000" bIns="45000"/>
          <a:p>
            <a:pPr>
              <a:lnSpc>
                <a:spcPct val="100000"/>
              </a:lnSpc>
            </a:pPr>
            <a:r>
              <a:rPr b="1" lang="en-GB" sz="2400" spc="-1" strike="noStrike">
                <a:solidFill>
                  <a:srgbClr val="7030a0"/>
                </a:solidFill>
                <a:latin typeface="Calibri"/>
                <a:ea typeface="DejaVu Sans"/>
              </a:rPr>
              <a:t>Tags rule </a:t>
            </a:r>
            <a:endParaRPr b="0" lang="en-GB" sz="2400" spc="-1" strike="noStrike">
              <a:latin typeface="Arial"/>
            </a:endParaRPr>
          </a:p>
        </p:txBody>
      </p:sp>
      <p:sp>
        <p:nvSpPr>
          <p:cNvPr id="396" name="CustomShape 5"/>
          <p:cNvSpPr/>
          <p:nvPr/>
        </p:nvSpPr>
        <p:spPr>
          <a:xfrm>
            <a:off x="473400" y="6172200"/>
            <a:ext cx="10629360" cy="458640"/>
          </a:xfrm>
          <a:prstGeom prst="roundRect">
            <a:avLst>
              <a:gd name="adj" fmla="val 16667"/>
            </a:avLst>
          </a:prstGeom>
          <a:ln w="38160">
            <a:round/>
          </a:ln>
        </p:spPr>
        <p:style>
          <a:lnRef idx="2">
            <a:schemeClr val="accent4"/>
          </a:lnRef>
          <a:fillRef idx="1">
            <a:schemeClr val="lt1"/>
          </a:fillRef>
          <a:effectRef idx="0">
            <a:schemeClr val="accent4"/>
          </a:effectRef>
          <a:fontRef idx="minor"/>
        </p:style>
        <p:txBody>
          <a:bodyPr lIns="90000" rIns="90000" tIns="45000" bIns="45000" anchor="ctr"/>
          <a:p>
            <a:pPr algn="ctr">
              <a:lnSpc>
                <a:spcPct val="100000"/>
              </a:lnSpc>
            </a:pPr>
            <a:r>
              <a:rPr b="0" lang="en-GB" sz="1800" spc="-1" strike="noStrike">
                <a:solidFill>
                  <a:srgbClr val="000000"/>
                </a:solidFill>
                <a:latin typeface="Calibri"/>
                <a:ea typeface="DejaVu Sans"/>
              </a:rPr>
              <a:t>For a list of parameters that can be modified un gazebo, see Cheat sheet</a:t>
            </a:r>
            <a:endParaRPr b="0" lang="en-GB" sz="1800" spc="-1" strike="noStrike">
              <a:latin typeface="Arial"/>
            </a:endParaRPr>
          </a:p>
        </p:txBody>
      </p:sp>
    </p:spTree>
  </p:cSld>
  <p:timing>
    <p:tnLst>
      <p:par>
        <p:cTn id="124" dur="indefinite" restart="never" nodeType="tmRoot">
          <p:childTnLst>
            <p:seq>
              <p:cTn id="125"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rPr>
              <a:t>Gazebo</a:t>
            </a:r>
            <a:br/>
            <a:r>
              <a:rPr b="0" lang="en-GB" sz="3000" spc="-1" strike="noStrike">
                <a:solidFill>
                  <a:srgbClr val="000000"/>
                </a:solidFill>
                <a:latin typeface="Calibri Light"/>
              </a:rPr>
              <a:t>Add gazebo_plugin</a:t>
            </a:r>
            <a:endParaRPr b="0" lang="en-GB" sz="3000" spc="-1" strike="noStrike">
              <a:latin typeface="Arial"/>
            </a:endParaRPr>
          </a:p>
        </p:txBody>
      </p:sp>
      <p:sp>
        <p:nvSpPr>
          <p:cNvPr id="398" name="CustomShape 2"/>
          <p:cNvSpPr/>
          <p:nvPr/>
        </p:nvSpPr>
        <p:spPr>
          <a:xfrm>
            <a:off x="903600" y="2121480"/>
            <a:ext cx="10514880" cy="4350600"/>
          </a:xfrm>
          <a:prstGeom prst="rect">
            <a:avLst/>
          </a:prstGeom>
          <a:noFill/>
          <a:ln>
            <a:noFill/>
          </a:ln>
        </p:spPr>
        <p:style>
          <a:lnRef idx="0"/>
          <a:fillRef idx="0"/>
          <a:effectRef idx="0"/>
          <a:fontRef idx="minor"/>
        </p:style>
        <p:txBody>
          <a:bodyPr lIns="90000" rIns="90000" tIns="45000" bIns="45000">
            <a:normAutofit/>
          </a:bodyPr>
          <a:p>
            <a:pPr>
              <a:lnSpc>
                <a:spcPct val="100000"/>
              </a:lnSpc>
            </a:pPr>
            <a:endParaRPr b="0" lang="en-GB" sz="1800" spc="-1" strike="noStrike">
              <a:latin typeface="Arial"/>
            </a:endParaRPr>
          </a:p>
          <a:p>
            <a:pPr>
              <a:lnSpc>
                <a:spcPct val="100000"/>
              </a:lnSpc>
            </a:pPr>
            <a:endParaRPr b="0" lang="en-GB" sz="1800" spc="-1" strike="noStrike">
              <a:latin typeface="Arial"/>
            </a:endParaRPr>
          </a:p>
          <a:p>
            <a:pPr>
              <a:lnSpc>
                <a:spcPct val="100000"/>
              </a:lnSpc>
            </a:pPr>
            <a:endParaRPr b="0" lang="en-GB" sz="1800" spc="-1" strike="noStrike">
              <a:latin typeface="Arial"/>
            </a:endParaRPr>
          </a:p>
          <a:p>
            <a:pPr>
              <a:lnSpc>
                <a:spcPct val="100000"/>
              </a:lnSpc>
            </a:pPr>
            <a:r>
              <a:rPr b="0" lang="en-GB" sz="2000" spc="-1" strike="noStrike">
                <a:solidFill>
                  <a:srgbClr val="333333"/>
                </a:solidFill>
                <a:latin typeface="Roboto"/>
              </a:rPr>
              <a:t>You need to add the following lines of code :</a:t>
            </a:r>
            <a:endParaRPr b="0" lang="en-GB" sz="2000" spc="-1" strike="noStrike">
              <a:latin typeface="Arial"/>
            </a:endParaRPr>
          </a:p>
          <a:p>
            <a:pPr>
              <a:lnSpc>
                <a:spcPct val="100000"/>
              </a:lnSpc>
            </a:pPr>
            <a:r>
              <a:rPr b="0" lang="en-GB" sz="2000" spc="-1" strike="noStrike">
                <a:solidFill>
                  <a:srgbClr val="333333"/>
                </a:solidFill>
                <a:latin typeface="Roboto"/>
              </a:rPr>
              <a:t>&lt;gazebo&gt;</a:t>
            </a:r>
            <a:endParaRPr b="0" lang="en-GB" sz="2000" spc="-1" strike="noStrike">
              <a:latin typeface="Arial"/>
            </a:endParaRPr>
          </a:p>
          <a:p>
            <a:pPr>
              <a:lnSpc>
                <a:spcPct val="100000"/>
              </a:lnSpc>
            </a:pPr>
            <a:r>
              <a:rPr b="0" lang="en-GB" sz="2000" spc="-1" strike="noStrike">
                <a:solidFill>
                  <a:srgbClr val="333333"/>
                </a:solidFill>
                <a:latin typeface="Roboto"/>
              </a:rPr>
              <a:t>  </a:t>
            </a:r>
            <a:r>
              <a:rPr b="0" lang="en-GB" sz="2000" spc="-1" strike="noStrike">
                <a:solidFill>
                  <a:srgbClr val="333333"/>
                </a:solidFill>
                <a:latin typeface="Roboto"/>
              </a:rPr>
              <a:t>&lt;plugin name="gazebo_ros_control" filename="libgazebo_ros_control.so"&gt;</a:t>
            </a:r>
            <a:endParaRPr b="0" lang="en-GB" sz="2000" spc="-1" strike="noStrike">
              <a:latin typeface="Arial"/>
            </a:endParaRPr>
          </a:p>
          <a:p>
            <a:pPr>
              <a:lnSpc>
                <a:spcPct val="100000"/>
              </a:lnSpc>
            </a:pPr>
            <a:r>
              <a:rPr b="0" lang="en-GB" sz="2000" spc="-1" strike="noStrike">
                <a:solidFill>
                  <a:srgbClr val="333333"/>
                </a:solidFill>
                <a:latin typeface="Roboto"/>
              </a:rPr>
              <a:t>    </a:t>
            </a:r>
            <a:r>
              <a:rPr b="0" lang="en-GB" sz="2000" spc="-1" strike="noStrike">
                <a:solidFill>
                  <a:srgbClr val="333333"/>
                </a:solidFill>
                <a:latin typeface="Roboto"/>
              </a:rPr>
              <a:t>&lt;robotNamespace&gt;/MYROBOT&lt;/robotNamespace&gt;</a:t>
            </a:r>
            <a:endParaRPr b="0" lang="en-GB" sz="2000" spc="-1" strike="noStrike">
              <a:latin typeface="Arial"/>
            </a:endParaRPr>
          </a:p>
          <a:p>
            <a:pPr>
              <a:lnSpc>
                <a:spcPct val="100000"/>
              </a:lnSpc>
            </a:pPr>
            <a:r>
              <a:rPr b="0" lang="en-GB" sz="2000" spc="-1" strike="noStrike">
                <a:solidFill>
                  <a:srgbClr val="333333"/>
                </a:solidFill>
                <a:latin typeface="Roboto"/>
              </a:rPr>
              <a:t>  </a:t>
            </a:r>
            <a:r>
              <a:rPr b="0" lang="en-GB" sz="2000" spc="-1" strike="noStrike">
                <a:solidFill>
                  <a:srgbClr val="333333"/>
                </a:solidFill>
                <a:latin typeface="Roboto"/>
              </a:rPr>
              <a:t>&lt;/plugin&gt;</a:t>
            </a:r>
            <a:endParaRPr b="0" lang="en-GB" sz="2000" spc="-1" strike="noStrike">
              <a:latin typeface="Arial"/>
            </a:endParaRPr>
          </a:p>
          <a:p>
            <a:pPr>
              <a:lnSpc>
                <a:spcPct val="100000"/>
              </a:lnSpc>
            </a:pPr>
            <a:r>
              <a:rPr b="0" lang="en-GB" sz="2000" spc="-1" strike="noStrike">
                <a:solidFill>
                  <a:srgbClr val="333333"/>
                </a:solidFill>
                <a:latin typeface="Roboto"/>
              </a:rPr>
              <a:t>&lt;/gazebo&gt; </a:t>
            </a:r>
            <a:endParaRPr b="0" lang="en-GB" sz="2000" spc="-1" strike="noStrike">
              <a:latin typeface="Arial"/>
            </a:endParaRPr>
          </a:p>
          <a:p>
            <a:pPr>
              <a:lnSpc>
                <a:spcPct val="100000"/>
              </a:lnSpc>
            </a:pPr>
            <a:endParaRPr b="0" lang="en-GB" sz="2000" spc="-1" strike="noStrike">
              <a:latin typeface="Arial"/>
            </a:endParaRPr>
          </a:p>
          <a:p>
            <a:pPr>
              <a:lnSpc>
                <a:spcPct val="100000"/>
              </a:lnSpc>
            </a:pPr>
            <a:endParaRPr b="0" lang="en-GB" sz="2000" spc="-1" strike="noStrike">
              <a:latin typeface="Arial"/>
            </a:endParaRPr>
          </a:p>
        </p:txBody>
      </p:sp>
      <p:sp>
        <p:nvSpPr>
          <p:cNvPr id="399" name="CustomShape 3"/>
          <p:cNvSpPr/>
          <p:nvPr/>
        </p:nvSpPr>
        <p:spPr>
          <a:xfrm>
            <a:off x="653040" y="2041200"/>
            <a:ext cx="9959760" cy="3918240"/>
          </a:xfrm>
          <a:prstGeom prst="roundRect">
            <a:avLst>
              <a:gd name="adj" fmla="val 16667"/>
            </a:avLst>
          </a:prstGeom>
          <a:noFill/>
          <a:ln w="38160">
            <a:solidFill>
              <a:srgbClr val="7030a0"/>
            </a:solidFill>
            <a:round/>
          </a:ln>
        </p:spPr>
        <p:style>
          <a:lnRef idx="2">
            <a:schemeClr val="accent1">
              <a:shade val="50000"/>
            </a:schemeClr>
          </a:lnRef>
          <a:fillRef idx="1">
            <a:schemeClr val="accent1"/>
          </a:fillRef>
          <a:effectRef idx="0">
            <a:schemeClr val="accent1"/>
          </a:effectRef>
          <a:fontRef idx="minor"/>
        </p:style>
      </p:sp>
      <p:sp>
        <p:nvSpPr>
          <p:cNvPr id="400" name="CustomShape 4"/>
          <p:cNvSpPr/>
          <p:nvPr/>
        </p:nvSpPr>
        <p:spPr>
          <a:xfrm>
            <a:off x="1209240" y="1671840"/>
            <a:ext cx="1361880" cy="455760"/>
          </a:xfrm>
          <a:prstGeom prst="rect">
            <a:avLst/>
          </a:prstGeom>
          <a:noFill/>
          <a:ln>
            <a:noFill/>
          </a:ln>
        </p:spPr>
        <p:style>
          <a:lnRef idx="0"/>
          <a:fillRef idx="0"/>
          <a:effectRef idx="0"/>
          <a:fontRef idx="minor"/>
        </p:style>
        <p:txBody>
          <a:bodyPr wrap="none" lIns="90000" rIns="90000" tIns="45000" bIns="45000"/>
          <a:p>
            <a:pPr>
              <a:lnSpc>
                <a:spcPct val="100000"/>
              </a:lnSpc>
            </a:pPr>
            <a:r>
              <a:rPr b="1" lang="en-GB" sz="2400" spc="-1" strike="noStrike">
                <a:solidFill>
                  <a:srgbClr val="7030a0"/>
                </a:solidFill>
                <a:latin typeface="Calibri"/>
                <a:ea typeface="DejaVu Sans"/>
              </a:rPr>
              <a:t>Tags rule </a:t>
            </a:r>
            <a:endParaRPr b="0" lang="en-GB" sz="2400" spc="-1" strike="noStrike">
              <a:latin typeface="Arial"/>
            </a:endParaRPr>
          </a:p>
        </p:txBody>
      </p:sp>
      <p:sp>
        <p:nvSpPr>
          <p:cNvPr id="401" name="CustomShape 5"/>
          <p:cNvSpPr/>
          <p:nvPr/>
        </p:nvSpPr>
        <p:spPr>
          <a:xfrm>
            <a:off x="473400" y="6172200"/>
            <a:ext cx="10629360" cy="458640"/>
          </a:xfrm>
          <a:prstGeom prst="roundRect">
            <a:avLst>
              <a:gd name="adj" fmla="val 16667"/>
            </a:avLst>
          </a:prstGeom>
          <a:ln w="38160">
            <a:round/>
          </a:ln>
        </p:spPr>
        <p:style>
          <a:lnRef idx="2">
            <a:schemeClr val="accent4"/>
          </a:lnRef>
          <a:fillRef idx="1">
            <a:schemeClr val="lt1"/>
          </a:fillRef>
          <a:effectRef idx="0">
            <a:schemeClr val="accent4"/>
          </a:effectRef>
          <a:fontRef idx="minor"/>
        </p:style>
        <p:txBody>
          <a:bodyPr lIns="90000" rIns="90000" tIns="45000" bIns="45000" anchor="ctr"/>
          <a:p>
            <a:pPr algn="ctr">
              <a:lnSpc>
                <a:spcPct val="100000"/>
              </a:lnSpc>
            </a:pPr>
            <a:r>
              <a:rPr b="0" lang="en-GB" sz="1800" spc="-1" strike="noStrike">
                <a:solidFill>
                  <a:srgbClr val="000000"/>
                </a:solidFill>
                <a:latin typeface="Calibri"/>
                <a:ea typeface="DejaVu Sans"/>
              </a:rPr>
              <a:t>For a list of parameters that can be modified un gazebo, see Cheat sheet</a:t>
            </a:r>
            <a:endParaRPr b="0" lang="en-GB" sz="1800" spc="-1" strike="noStrike">
              <a:latin typeface="Arial"/>
            </a:endParaRPr>
          </a:p>
        </p:txBody>
      </p:sp>
    </p:spTree>
  </p:cSld>
  <p:timing>
    <p:tnLst>
      <p:par>
        <p:cTn id="126" dur="indefinite" restart="never" nodeType="tmRoot">
          <p:childTnLst>
            <p:seq>
              <p:cTn id="127"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rPr>
              <a:t>Gazebo</a:t>
            </a:r>
            <a:br/>
            <a:r>
              <a:rPr b="0" lang="en-GB" sz="3000" spc="-1" strike="noStrike">
                <a:solidFill>
                  <a:srgbClr val="000000"/>
                </a:solidFill>
                <a:latin typeface="Calibri Light"/>
              </a:rPr>
              <a:t>Add gazebo_plugin</a:t>
            </a:r>
            <a:endParaRPr b="0" lang="en-GB" sz="3000" spc="-1" strike="noStrike">
              <a:latin typeface="Arial"/>
            </a:endParaRPr>
          </a:p>
        </p:txBody>
      </p:sp>
      <p:sp>
        <p:nvSpPr>
          <p:cNvPr id="403" name="CustomShape 2"/>
          <p:cNvSpPr/>
          <p:nvPr/>
        </p:nvSpPr>
        <p:spPr>
          <a:xfrm>
            <a:off x="1034280" y="1611720"/>
            <a:ext cx="10514880" cy="4350600"/>
          </a:xfrm>
          <a:prstGeom prst="rect">
            <a:avLst/>
          </a:prstGeom>
          <a:noFill/>
          <a:ln>
            <a:noFill/>
          </a:ln>
        </p:spPr>
        <p:style>
          <a:lnRef idx="0"/>
          <a:fillRef idx="0"/>
          <a:effectRef idx="0"/>
          <a:fontRef idx="minor"/>
        </p:style>
        <p:txBody>
          <a:bodyPr lIns="90000" rIns="90000" tIns="45000" bIns="45000">
            <a:normAutofit/>
          </a:bodyPr>
          <a:p>
            <a:pPr>
              <a:lnSpc>
                <a:spcPct val="100000"/>
              </a:lnSpc>
            </a:pPr>
            <a:endParaRPr b="0" lang="en-GB" sz="1800" spc="-1" strike="noStrike">
              <a:latin typeface="Arial"/>
            </a:endParaRPr>
          </a:p>
          <a:p>
            <a:pPr>
              <a:lnSpc>
                <a:spcPct val="100000"/>
              </a:lnSpc>
            </a:pPr>
            <a:endParaRPr b="0" lang="en-GB" sz="1800" spc="-1" strike="noStrike">
              <a:latin typeface="Arial"/>
            </a:endParaRPr>
          </a:p>
          <a:p>
            <a:pPr>
              <a:lnSpc>
                <a:spcPct val="100000"/>
              </a:lnSpc>
            </a:pPr>
            <a:r>
              <a:rPr b="0" lang="en-GB" sz="1700" spc="-1" strike="noStrike">
                <a:solidFill>
                  <a:srgbClr val="333333"/>
                </a:solidFill>
                <a:latin typeface="Roboto"/>
              </a:rPr>
              <a:t>puzzlebot:</a:t>
            </a:r>
            <a:endParaRPr b="0" lang="en-GB" sz="1700" spc="-1" strike="noStrike">
              <a:latin typeface="Arial"/>
            </a:endParaRPr>
          </a:p>
          <a:p>
            <a:pPr>
              <a:lnSpc>
                <a:spcPct val="100000"/>
              </a:lnSpc>
            </a:pPr>
            <a:r>
              <a:rPr b="0" lang="en-GB" sz="1700" spc="-1" strike="noStrike">
                <a:solidFill>
                  <a:srgbClr val="333333"/>
                </a:solidFill>
                <a:latin typeface="Roboto"/>
              </a:rPr>
              <a:t>  </a:t>
            </a:r>
            <a:r>
              <a:rPr b="0" lang="en-GB" sz="1700" spc="-1" strike="noStrike">
                <a:solidFill>
                  <a:srgbClr val="333333"/>
                </a:solidFill>
                <a:latin typeface="Roboto"/>
              </a:rPr>
              <a:t># Publish all joint states -----------------------------------</a:t>
            </a:r>
            <a:endParaRPr b="0" lang="en-GB" sz="1700" spc="-1" strike="noStrike">
              <a:latin typeface="Arial"/>
            </a:endParaRPr>
          </a:p>
          <a:p>
            <a:pPr>
              <a:lnSpc>
                <a:spcPct val="100000"/>
              </a:lnSpc>
            </a:pPr>
            <a:r>
              <a:rPr b="0" lang="en-GB" sz="1700" spc="-1" strike="noStrike">
                <a:solidFill>
                  <a:srgbClr val="333333"/>
                </a:solidFill>
                <a:latin typeface="Roboto"/>
              </a:rPr>
              <a:t>  </a:t>
            </a:r>
            <a:r>
              <a:rPr b="0" lang="en-GB" sz="1700" spc="-1" strike="noStrike">
                <a:solidFill>
                  <a:srgbClr val="333333"/>
                </a:solidFill>
                <a:latin typeface="Roboto"/>
              </a:rPr>
              <a:t>joint_state_controller:</a:t>
            </a:r>
            <a:endParaRPr b="0" lang="en-GB" sz="1700" spc="-1" strike="noStrike">
              <a:latin typeface="Arial"/>
            </a:endParaRPr>
          </a:p>
          <a:p>
            <a:pPr>
              <a:lnSpc>
                <a:spcPct val="100000"/>
              </a:lnSpc>
            </a:pPr>
            <a:r>
              <a:rPr b="0" lang="en-GB" sz="1700" spc="-1" strike="noStrike">
                <a:solidFill>
                  <a:srgbClr val="333333"/>
                </a:solidFill>
                <a:latin typeface="Roboto"/>
              </a:rPr>
              <a:t>    </a:t>
            </a:r>
            <a:r>
              <a:rPr b="0" lang="en-GB" sz="1700" spc="-1" strike="noStrike">
                <a:solidFill>
                  <a:srgbClr val="333333"/>
                </a:solidFill>
                <a:latin typeface="Roboto"/>
              </a:rPr>
              <a:t>type: joint_state_controller/JointStateController</a:t>
            </a:r>
            <a:endParaRPr b="0" lang="en-GB" sz="1700" spc="-1" strike="noStrike">
              <a:latin typeface="Arial"/>
            </a:endParaRPr>
          </a:p>
          <a:p>
            <a:pPr>
              <a:lnSpc>
                <a:spcPct val="100000"/>
              </a:lnSpc>
            </a:pPr>
            <a:r>
              <a:rPr b="0" lang="en-GB" sz="1700" spc="-1" strike="noStrike">
                <a:solidFill>
                  <a:srgbClr val="333333"/>
                </a:solidFill>
                <a:latin typeface="Roboto"/>
              </a:rPr>
              <a:t>    </a:t>
            </a:r>
            <a:r>
              <a:rPr b="0" lang="en-GB" sz="1700" spc="-1" strike="noStrike">
                <a:solidFill>
                  <a:srgbClr val="333333"/>
                </a:solidFill>
                <a:latin typeface="Roboto"/>
              </a:rPr>
              <a:t>publish_rate: 50  </a:t>
            </a:r>
            <a:endParaRPr b="0" lang="en-GB" sz="1700" spc="-1" strike="noStrike">
              <a:latin typeface="Arial"/>
            </a:endParaRPr>
          </a:p>
          <a:p>
            <a:pPr>
              <a:lnSpc>
                <a:spcPct val="100000"/>
              </a:lnSpc>
            </a:pPr>
            <a:endParaRPr b="0" lang="en-GB" sz="1700" spc="-1" strike="noStrike">
              <a:latin typeface="Arial"/>
            </a:endParaRPr>
          </a:p>
          <a:p>
            <a:pPr>
              <a:lnSpc>
                <a:spcPct val="100000"/>
              </a:lnSpc>
            </a:pPr>
            <a:r>
              <a:rPr b="0" lang="en-GB" sz="1700" spc="-1" strike="noStrike">
                <a:solidFill>
                  <a:srgbClr val="333333"/>
                </a:solidFill>
                <a:latin typeface="Roboto"/>
              </a:rPr>
              <a:t>  </a:t>
            </a:r>
            <a:r>
              <a:rPr b="0" lang="en-GB" sz="1700" spc="-1" strike="noStrike">
                <a:solidFill>
                  <a:srgbClr val="333333"/>
                </a:solidFill>
                <a:latin typeface="Roboto"/>
              </a:rPr>
              <a:t># Position Controllers ---------------------------------------</a:t>
            </a:r>
            <a:endParaRPr b="0" lang="en-GB" sz="1700" spc="-1" strike="noStrike">
              <a:latin typeface="Arial"/>
            </a:endParaRPr>
          </a:p>
          <a:p>
            <a:pPr>
              <a:lnSpc>
                <a:spcPct val="100000"/>
              </a:lnSpc>
            </a:pPr>
            <a:r>
              <a:rPr b="0" lang="en-GB" sz="1700" spc="-1" strike="noStrike">
                <a:solidFill>
                  <a:srgbClr val="333333"/>
                </a:solidFill>
                <a:latin typeface="Roboto"/>
              </a:rPr>
              <a:t>  </a:t>
            </a:r>
            <a:r>
              <a:rPr b="0" lang="en-GB" sz="1700" spc="-1" strike="noStrike">
                <a:solidFill>
                  <a:srgbClr val="333333"/>
                </a:solidFill>
                <a:latin typeface="Roboto"/>
              </a:rPr>
              <a:t>joint1_position_controller:</a:t>
            </a:r>
            <a:endParaRPr b="0" lang="en-GB" sz="1700" spc="-1" strike="noStrike">
              <a:latin typeface="Arial"/>
            </a:endParaRPr>
          </a:p>
          <a:p>
            <a:pPr>
              <a:lnSpc>
                <a:spcPct val="100000"/>
              </a:lnSpc>
            </a:pPr>
            <a:r>
              <a:rPr b="0" lang="en-GB" sz="1700" spc="-1" strike="noStrike">
                <a:solidFill>
                  <a:srgbClr val="333333"/>
                </a:solidFill>
                <a:latin typeface="Roboto"/>
              </a:rPr>
              <a:t>    </a:t>
            </a:r>
            <a:r>
              <a:rPr b="0" lang="en-GB" sz="1700" spc="-1" strike="noStrike">
                <a:solidFill>
                  <a:srgbClr val="333333"/>
                </a:solidFill>
                <a:latin typeface="Roboto"/>
              </a:rPr>
              <a:t>type: effort_controllers/JointPositionController</a:t>
            </a:r>
            <a:endParaRPr b="0" lang="en-GB" sz="1700" spc="-1" strike="noStrike">
              <a:latin typeface="Arial"/>
            </a:endParaRPr>
          </a:p>
          <a:p>
            <a:pPr>
              <a:lnSpc>
                <a:spcPct val="100000"/>
              </a:lnSpc>
            </a:pPr>
            <a:r>
              <a:rPr b="0" lang="en-GB" sz="1700" spc="-1" strike="noStrike">
                <a:solidFill>
                  <a:srgbClr val="333333"/>
                </a:solidFill>
                <a:latin typeface="Roboto"/>
              </a:rPr>
              <a:t>    </a:t>
            </a:r>
            <a:r>
              <a:rPr b="0" lang="en-GB" sz="1700" spc="-1" strike="noStrike">
                <a:solidFill>
                  <a:srgbClr val="333333"/>
                </a:solidFill>
                <a:latin typeface="Roboto"/>
              </a:rPr>
              <a:t>joint: joint1</a:t>
            </a:r>
            <a:endParaRPr b="0" lang="en-GB" sz="1700" spc="-1" strike="noStrike">
              <a:latin typeface="Arial"/>
            </a:endParaRPr>
          </a:p>
          <a:p>
            <a:pPr>
              <a:lnSpc>
                <a:spcPct val="100000"/>
              </a:lnSpc>
            </a:pPr>
            <a:r>
              <a:rPr b="0" lang="en-GB" sz="1700" spc="-1" strike="noStrike">
                <a:solidFill>
                  <a:srgbClr val="333333"/>
                </a:solidFill>
                <a:latin typeface="Roboto"/>
              </a:rPr>
              <a:t>    </a:t>
            </a:r>
            <a:r>
              <a:rPr b="0" lang="en-GB" sz="1700" spc="-1" strike="noStrike">
                <a:solidFill>
                  <a:srgbClr val="333333"/>
                </a:solidFill>
                <a:latin typeface="Roboto"/>
              </a:rPr>
              <a:t>pid: {p: 100.0, i: 0.01, d: 10.0}</a:t>
            </a:r>
            <a:endParaRPr b="0" lang="en-GB" sz="1700" spc="-1" strike="noStrike">
              <a:latin typeface="Arial"/>
            </a:endParaRPr>
          </a:p>
          <a:p>
            <a:pPr>
              <a:lnSpc>
                <a:spcPct val="100000"/>
              </a:lnSpc>
            </a:pPr>
            <a:r>
              <a:rPr b="0" lang="en-GB" sz="1700" spc="-1" strike="noStrike">
                <a:solidFill>
                  <a:srgbClr val="333333"/>
                </a:solidFill>
                <a:latin typeface="Roboto"/>
              </a:rPr>
              <a:t>  </a:t>
            </a:r>
            <a:r>
              <a:rPr b="0" lang="en-GB" sz="1700" spc="-1" strike="noStrike">
                <a:solidFill>
                  <a:srgbClr val="333333"/>
                </a:solidFill>
                <a:latin typeface="Roboto"/>
              </a:rPr>
              <a:t>joint2_position_controller:</a:t>
            </a:r>
            <a:endParaRPr b="0" lang="en-GB" sz="1700" spc="-1" strike="noStrike">
              <a:latin typeface="Arial"/>
            </a:endParaRPr>
          </a:p>
          <a:p>
            <a:pPr>
              <a:lnSpc>
                <a:spcPct val="100000"/>
              </a:lnSpc>
            </a:pPr>
            <a:r>
              <a:rPr b="0" lang="en-GB" sz="1700" spc="-1" strike="noStrike">
                <a:solidFill>
                  <a:srgbClr val="333333"/>
                </a:solidFill>
                <a:latin typeface="Roboto"/>
              </a:rPr>
              <a:t>    </a:t>
            </a:r>
            <a:r>
              <a:rPr b="0" lang="en-GB" sz="1700" spc="-1" strike="noStrike">
                <a:solidFill>
                  <a:srgbClr val="333333"/>
                </a:solidFill>
                <a:latin typeface="Roboto"/>
              </a:rPr>
              <a:t>type: effort_controllers/JointPositionController</a:t>
            </a:r>
            <a:endParaRPr b="0" lang="en-GB" sz="1700" spc="-1" strike="noStrike">
              <a:latin typeface="Arial"/>
            </a:endParaRPr>
          </a:p>
          <a:p>
            <a:pPr>
              <a:lnSpc>
                <a:spcPct val="100000"/>
              </a:lnSpc>
            </a:pPr>
            <a:r>
              <a:rPr b="0" lang="en-GB" sz="1700" spc="-1" strike="noStrike">
                <a:solidFill>
                  <a:srgbClr val="333333"/>
                </a:solidFill>
                <a:latin typeface="Roboto"/>
              </a:rPr>
              <a:t>    </a:t>
            </a:r>
            <a:r>
              <a:rPr b="0" lang="en-GB" sz="1700" spc="-1" strike="noStrike">
                <a:solidFill>
                  <a:srgbClr val="333333"/>
                </a:solidFill>
                <a:latin typeface="Roboto"/>
              </a:rPr>
              <a:t>joint: joint2</a:t>
            </a:r>
            <a:endParaRPr b="0" lang="en-GB" sz="1700" spc="-1" strike="noStrike">
              <a:latin typeface="Arial"/>
            </a:endParaRPr>
          </a:p>
          <a:p>
            <a:pPr>
              <a:lnSpc>
                <a:spcPct val="100000"/>
              </a:lnSpc>
            </a:pPr>
            <a:r>
              <a:rPr b="0" lang="en-GB" sz="1700" spc="-1" strike="noStrike">
                <a:solidFill>
                  <a:srgbClr val="333333"/>
                </a:solidFill>
                <a:latin typeface="Roboto"/>
              </a:rPr>
              <a:t>    </a:t>
            </a:r>
            <a:r>
              <a:rPr b="0" lang="en-GB" sz="1700" spc="-1" strike="noStrike">
                <a:solidFill>
                  <a:srgbClr val="333333"/>
                </a:solidFill>
                <a:latin typeface="Roboto"/>
              </a:rPr>
              <a:t>pid: {p: 100.0, i: 0.01, d: 10.0}</a:t>
            </a:r>
            <a:endParaRPr b="0" lang="en-GB" sz="1700" spc="-1" strike="noStrike">
              <a:latin typeface="Arial"/>
            </a:endParaRPr>
          </a:p>
          <a:p>
            <a:pPr>
              <a:lnSpc>
                <a:spcPct val="100000"/>
              </a:lnSpc>
            </a:pPr>
            <a:endParaRPr b="0" lang="en-GB" sz="1700" spc="-1" strike="noStrike">
              <a:latin typeface="Arial"/>
            </a:endParaRPr>
          </a:p>
          <a:p>
            <a:pPr>
              <a:lnSpc>
                <a:spcPct val="100000"/>
              </a:lnSpc>
            </a:pPr>
            <a:endParaRPr b="0" lang="en-GB" sz="1700" spc="-1" strike="noStrike">
              <a:latin typeface="Arial"/>
            </a:endParaRPr>
          </a:p>
        </p:txBody>
      </p:sp>
      <p:sp>
        <p:nvSpPr>
          <p:cNvPr id="404" name="CustomShape 3"/>
          <p:cNvSpPr/>
          <p:nvPr/>
        </p:nvSpPr>
        <p:spPr>
          <a:xfrm>
            <a:off x="653040" y="2041200"/>
            <a:ext cx="5229720" cy="3918240"/>
          </a:xfrm>
          <a:prstGeom prst="roundRect">
            <a:avLst>
              <a:gd name="adj" fmla="val 16667"/>
            </a:avLst>
          </a:prstGeom>
          <a:noFill/>
          <a:ln w="38160">
            <a:solidFill>
              <a:srgbClr val="7030a0"/>
            </a:solidFill>
            <a:round/>
          </a:ln>
        </p:spPr>
        <p:style>
          <a:lnRef idx="2">
            <a:schemeClr val="accent1">
              <a:shade val="50000"/>
            </a:schemeClr>
          </a:lnRef>
          <a:fillRef idx="1">
            <a:schemeClr val="accent1"/>
          </a:fillRef>
          <a:effectRef idx="0">
            <a:schemeClr val="accent1"/>
          </a:effectRef>
          <a:fontRef idx="minor"/>
        </p:style>
      </p:sp>
      <p:sp>
        <p:nvSpPr>
          <p:cNvPr id="405" name="CustomShape 4"/>
          <p:cNvSpPr/>
          <p:nvPr/>
        </p:nvSpPr>
        <p:spPr>
          <a:xfrm>
            <a:off x="1126440" y="1671840"/>
            <a:ext cx="1528200" cy="455760"/>
          </a:xfrm>
          <a:prstGeom prst="rect">
            <a:avLst/>
          </a:prstGeom>
          <a:noFill/>
          <a:ln>
            <a:noFill/>
          </a:ln>
        </p:spPr>
        <p:style>
          <a:lnRef idx="0"/>
          <a:fillRef idx="0"/>
          <a:effectRef idx="0"/>
          <a:fontRef idx="minor"/>
        </p:style>
        <p:txBody>
          <a:bodyPr wrap="none" lIns="90000" rIns="90000" tIns="45000" bIns="45000"/>
          <a:p>
            <a:pPr>
              <a:lnSpc>
                <a:spcPct val="100000"/>
              </a:lnSpc>
            </a:pPr>
            <a:r>
              <a:rPr b="1" lang="en-GB" sz="2400" spc="-1" strike="noStrike">
                <a:solidFill>
                  <a:srgbClr val="7030a0"/>
                </a:solidFill>
                <a:latin typeface="Calibri"/>
                <a:ea typeface="DejaVu Sans"/>
              </a:rPr>
              <a:t>Yaml. files </a:t>
            </a:r>
            <a:endParaRPr b="0" lang="en-GB" sz="2400" spc="-1" strike="noStrike">
              <a:latin typeface="Arial"/>
            </a:endParaRPr>
          </a:p>
        </p:txBody>
      </p:sp>
      <p:sp>
        <p:nvSpPr>
          <p:cNvPr id="406" name="CustomShape 5"/>
          <p:cNvSpPr/>
          <p:nvPr/>
        </p:nvSpPr>
        <p:spPr>
          <a:xfrm>
            <a:off x="473400" y="6172200"/>
            <a:ext cx="10629360" cy="458640"/>
          </a:xfrm>
          <a:prstGeom prst="roundRect">
            <a:avLst>
              <a:gd name="adj" fmla="val 16667"/>
            </a:avLst>
          </a:prstGeom>
          <a:ln w="38160">
            <a:round/>
          </a:ln>
        </p:spPr>
        <p:style>
          <a:lnRef idx="2">
            <a:schemeClr val="accent4"/>
          </a:lnRef>
          <a:fillRef idx="1">
            <a:schemeClr val="lt1"/>
          </a:fillRef>
          <a:effectRef idx="0">
            <a:schemeClr val="accent4"/>
          </a:effectRef>
          <a:fontRef idx="minor"/>
        </p:style>
        <p:txBody>
          <a:bodyPr lIns="90000" rIns="90000" tIns="45000" bIns="45000" anchor="ctr"/>
          <a:p>
            <a:pPr algn="ctr">
              <a:lnSpc>
                <a:spcPct val="100000"/>
              </a:lnSpc>
            </a:pPr>
            <a:r>
              <a:rPr b="0" lang="en-GB" sz="1800" spc="-1" strike="noStrike">
                <a:solidFill>
                  <a:srgbClr val="000000"/>
                </a:solidFill>
                <a:latin typeface="Calibri"/>
                <a:ea typeface="DejaVu Sans"/>
              </a:rPr>
              <a:t>For a list of parameters that can be modified un gazebo, see Cheat sheet</a:t>
            </a:r>
            <a:endParaRPr b="0" lang="en-GB" sz="1800" spc="-1" strike="noStrike">
              <a:latin typeface="Arial"/>
            </a:endParaRPr>
          </a:p>
        </p:txBody>
      </p:sp>
    </p:spTree>
  </p:cSld>
  <p:timing>
    <p:tnLst>
      <p:par>
        <p:cTn id="128" dur="indefinite" restart="never" nodeType="tmRoot">
          <p:childTnLst>
            <p:seq>
              <p:cTn id="129"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1678680" y="28332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400" spc="-1" strike="noStrike">
                <a:solidFill>
                  <a:srgbClr val="000000"/>
                </a:solidFill>
                <a:latin typeface="Calibri Light"/>
              </a:rPr>
              <a:t>See </a:t>
            </a:r>
            <a:r>
              <a:rPr b="0" lang="en-GB" sz="4400" spc="-1" strike="noStrike">
                <a:solidFill>
                  <a:srgbClr val="000000"/>
                </a:solidFill>
                <a:latin typeface="Calibri Light"/>
              </a:rPr>
              <a:t>you </a:t>
            </a:r>
            <a:r>
              <a:rPr b="0" lang="en-GB" sz="4400" spc="-1" strike="noStrike">
                <a:solidFill>
                  <a:srgbClr val="000000"/>
                </a:solidFill>
                <a:latin typeface="Calibri Light"/>
              </a:rPr>
              <a:t>in </a:t>
            </a:r>
            <a:r>
              <a:rPr b="0" lang="en-GB" sz="4400" spc="-1" strike="noStrike">
                <a:solidFill>
                  <a:srgbClr val="000000"/>
                </a:solidFill>
                <a:latin typeface="Calibri Light"/>
              </a:rPr>
              <a:t>an </a:t>
            </a:r>
            <a:r>
              <a:rPr b="0" lang="en-GB" sz="4400" spc="-1" strike="noStrike">
                <a:solidFill>
                  <a:srgbClr val="000000"/>
                </a:solidFill>
                <a:latin typeface="Calibri Light"/>
              </a:rPr>
              <a:t>hou</a:t>
            </a:r>
            <a:r>
              <a:rPr b="0" lang="en-GB" sz="4400" spc="-1" strike="noStrike">
                <a:solidFill>
                  <a:srgbClr val="000000"/>
                </a:solidFill>
                <a:latin typeface="Calibri Light"/>
              </a:rPr>
              <a:t>r</a:t>
            </a:r>
            <a:endParaRPr b="0" lang="en-GB" sz="4400" spc="-1" strike="noStrike">
              <a:latin typeface="Arial"/>
            </a:endParaRPr>
          </a:p>
        </p:txBody>
      </p:sp>
      <p:pic>
        <p:nvPicPr>
          <p:cNvPr id="98" name="Content Placeholder 4" descr=""/>
          <p:cNvPicPr/>
          <p:nvPr/>
        </p:nvPicPr>
        <p:blipFill>
          <a:blip r:embed="rId1"/>
          <a:srcRect l="6746" t="3780" r="8981" b="8139"/>
          <a:stretch/>
        </p:blipFill>
        <p:spPr>
          <a:xfrm>
            <a:off x="2461320" y="1338840"/>
            <a:ext cx="6873120" cy="538776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rPr>
              <a:t>Gazebo</a:t>
            </a:r>
            <a:br/>
            <a:r>
              <a:rPr b="0" lang="en-GB" sz="3000" spc="-1" strike="noStrike">
                <a:solidFill>
                  <a:srgbClr val="000000"/>
                </a:solidFill>
                <a:latin typeface="Calibri Light"/>
              </a:rPr>
              <a:t>Spawn URDF model in Gazebo</a:t>
            </a:r>
            <a:endParaRPr b="0" lang="en-GB" sz="3000" spc="-1" strike="noStrike">
              <a:latin typeface="Arial"/>
            </a:endParaRPr>
          </a:p>
        </p:txBody>
      </p:sp>
      <p:sp>
        <p:nvSpPr>
          <p:cNvPr id="408"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p>
            <a:pPr marL="228600" indent="-227880">
              <a:lnSpc>
                <a:spcPct val="90000"/>
              </a:lnSpc>
              <a:spcBef>
                <a:spcPts val="1001"/>
              </a:spcBef>
              <a:buClr>
                <a:srgbClr val="000000"/>
              </a:buClr>
              <a:buFont typeface="Arial"/>
              <a:buChar char="•"/>
            </a:pPr>
            <a:r>
              <a:rPr b="0" lang="en-GB" sz="2800" spc="-1" strike="noStrike">
                <a:solidFill>
                  <a:srgbClr val="000000"/>
                </a:solidFill>
                <a:latin typeface="Calibri"/>
              </a:rPr>
              <a:t>Open Gazebo</a:t>
            </a:r>
            <a:endParaRPr b="0" lang="en-GB" sz="2800" spc="-1" strike="noStrike">
              <a:latin typeface="Arial"/>
            </a:endParaRPr>
          </a:p>
          <a:p>
            <a:pPr algn="ctr">
              <a:lnSpc>
                <a:spcPct val="90000"/>
              </a:lnSpc>
              <a:spcBef>
                <a:spcPts val="1001"/>
              </a:spcBef>
            </a:pPr>
            <a:r>
              <a:rPr b="0" lang="en-GB" sz="2800" spc="-1" strike="noStrike">
                <a:solidFill>
                  <a:srgbClr val="000000"/>
                </a:solidFill>
                <a:latin typeface="Calibri"/>
                <a:ea typeface="Noto Sans CJK SC"/>
              </a:rPr>
              <a:t>gazebo /path/empty.world </a:t>
            </a:r>
            <a:endParaRPr b="0" lang="en-GB" sz="2800" spc="-1" strike="noStrike">
              <a:latin typeface="Arial"/>
            </a:endParaRPr>
          </a:p>
          <a:p>
            <a:pPr marL="228600" indent="-227880">
              <a:lnSpc>
                <a:spcPct val="90000"/>
              </a:lnSpc>
              <a:spcBef>
                <a:spcPts val="1001"/>
              </a:spcBef>
              <a:buClr>
                <a:srgbClr val="000000"/>
              </a:buClr>
              <a:buFont typeface="Arial"/>
              <a:buChar char="•"/>
            </a:pPr>
            <a:r>
              <a:rPr b="0" lang="en-GB" sz="2800" spc="-1" strike="noStrike">
                <a:solidFill>
                  <a:srgbClr val="000000"/>
                </a:solidFill>
                <a:latin typeface="Calibri"/>
                <a:ea typeface="Noto Sans CJK SC"/>
              </a:rPr>
              <a:t>Open gazebo and specific world</a:t>
            </a:r>
            <a:endParaRPr b="0" lang="en-GB" sz="2800" spc="-1" strike="noStrike">
              <a:latin typeface="Arial"/>
            </a:endParaRPr>
          </a:p>
          <a:p>
            <a:pPr algn="ctr">
              <a:lnSpc>
                <a:spcPct val="90000"/>
              </a:lnSpc>
              <a:spcBef>
                <a:spcPts val="1001"/>
              </a:spcBef>
            </a:pPr>
            <a:r>
              <a:rPr b="0" lang="en-GB" sz="2800" spc="-1" strike="noStrike">
                <a:solidFill>
                  <a:srgbClr val="000000"/>
                </a:solidFill>
                <a:latin typeface="Calibri"/>
                <a:ea typeface="Noto Sans CJK SC"/>
              </a:rPr>
              <a:t>gazebo /path/empty.world</a:t>
            </a:r>
            <a:endParaRPr b="0" lang="en-GB" sz="2800" spc="-1" strike="noStrike">
              <a:latin typeface="Arial"/>
            </a:endParaRPr>
          </a:p>
          <a:p>
            <a:pPr marL="216000" indent="-215640">
              <a:lnSpc>
                <a:spcPct val="90000"/>
              </a:lnSpc>
              <a:spcBef>
                <a:spcPts val="1001"/>
              </a:spcBef>
              <a:buClr>
                <a:srgbClr val="000000"/>
              </a:buClr>
              <a:buSzPct val="45000"/>
              <a:buFont typeface="Wingdings" charset="2"/>
              <a:buChar char=""/>
            </a:pPr>
            <a:r>
              <a:rPr b="0" lang="en-GB" sz="2800" spc="-1" strike="noStrike">
                <a:solidFill>
                  <a:srgbClr val="000000"/>
                </a:solidFill>
                <a:latin typeface="Calibri"/>
                <a:ea typeface="Noto Sans CJK SC"/>
              </a:rPr>
              <a:t>Open in terminal using ROS</a:t>
            </a:r>
            <a:endParaRPr b="0" lang="en-GB" sz="2800" spc="-1" strike="noStrike">
              <a:latin typeface="Arial"/>
            </a:endParaRPr>
          </a:p>
          <a:p>
            <a:pPr algn="ctr">
              <a:lnSpc>
                <a:spcPct val="90000"/>
              </a:lnSpc>
              <a:spcBef>
                <a:spcPts val="1001"/>
              </a:spcBef>
            </a:pPr>
            <a:r>
              <a:rPr b="0" lang="en-GB" sz="2800" spc="-1" strike="noStrike">
                <a:solidFill>
                  <a:srgbClr val="000000"/>
                </a:solidFill>
                <a:latin typeface="Calibri"/>
                <a:ea typeface="Noto Sans CJK SC"/>
              </a:rPr>
              <a:t>     </a:t>
            </a:r>
            <a:r>
              <a:rPr b="0" lang="en-GB" sz="2800" spc="-1" strike="noStrike">
                <a:solidFill>
                  <a:srgbClr val="000000"/>
                </a:solidFill>
                <a:latin typeface="Calibri"/>
                <a:ea typeface="Noto Sans CJK SC"/>
              </a:rPr>
              <a:t>roslaunch MYROBOT_gazebo MYROBOT.launch</a:t>
            </a:r>
            <a:endParaRPr b="0" lang="en-GB" sz="2800" spc="-1" strike="noStrike">
              <a:latin typeface="Arial"/>
            </a:endParaRPr>
          </a:p>
        </p:txBody>
      </p:sp>
    </p:spTree>
  </p:cSld>
  <p:timing>
    <p:tnLst>
      <p:par>
        <p:cTn id="130" dur="indefinite" restart="never" nodeType="tmRoot">
          <p:childTnLst>
            <p:seq>
              <p:cTn id="131"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400" spc="-1" strike="noStrike">
                <a:solidFill>
                  <a:srgbClr val="000000"/>
                </a:solidFill>
                <a:latin typeface="Calibri Light"/>
              </a:rPr>
              <a:t>Gazebo – Activity </a:t>
            </a:r>
            <a:endParaRPr b="0" lang="en-GB" sz="4400" spc="-1" strike="noStrike">
              <a:latin typeface="Arial"/>
            </a:endParaRPr>
          </a:p>
        </p:txBody>
      </p:sp>
      <p:sp>
        <p:nvSpPr>
          <p:cNvPr id="410" name="CustomShape 2"/>
          <p:cNvSpPr/>
          <p:nvPr/>
        </p:nvSpPr>
        <p:spPr>
          <a:xfrm>
            <a:off x="1062000" y="5861880"/>
            <a:ext cx="9893520" cy="687600"/>
          </a:xfrm>
          <a:prstGeom prst="rect">
            <a:avLst/>
          </a:prstGeom>
          <a:ln w="38160">
            <a:round/>
          </a:ln>
        </p:spPr>
        <p:style>
          <a:lnRef idx="2">
            <a:schemeClr val="accent4"/>
          </a:lnRef>
          <a:fillRef idx="1">
            <a:schemeClr val="lt1"/>
          </a:fillRef>
          <a:effectRef idx="0">
            <a:schemeClr val="accent4"/>
          </a:effectRef>
          <a:fontRef idx="minor"/>
        </p:style>
        <p:txBody>
          <a:bodyPr lIns="90000" rIns="90000" tIns="45000" bIns="45000" anchor="ctr"/>
          <a:p>
            <a:pPr algn="ctr">
              <a:lnSpc>
                <a:spcPct val="100000"/>
              </a:lnSpc>
            </a:pPr>
            <a:r>
              <a:rPr b="0" lang="en-GB" sz="2800" spc="-1" strike="noStrike">
                <a:solidFill>
                  <a:srgbClr val="000000"/>
                </a:solidFill>
                <a:latin typeface="Calibri"/>
                <a:ea typeface="DejaVu Sans"/>
              </a:rPr>
              <a:t>Go to activity sheet for more details. </a:t>
            </a:r>
            <a:endParaRPr b="0" lang="en-GB" sz="2800" spc="-1" strike="noStrike">
              <a:latin typeface="Arial"/>
            </a:endParaRPr>
          </a:p>
        </p:txBody>
      </p:sp>
      <p:sp>
        <p:nvSpPr>
          <p:cNvPr id="411" name="CustomShape 3"/>
          <p:cNvSpPr/>
          <p:nvPr/>
        </p:nvSpPr>
        <p:spPr>
          <a:xfrm>
            <a:off x="5894280" y="1848240"/>
            <a:ext cx="5180760" cy="3839760"/>
          </a:xfrm>
          <a:prstGeom prst="rect">
            <a:avLst/>
          </a:prstGeom>
          <a:noFill/>
          <a:ln>
            <a:noFill/>
          </a:ln>
        </p:spPr>
        <p:style>
          <a:lnRef idx="0"/>
          <a:fillRef idx="0"/>
          <a:effectRef idx="0"/>
          <a:fontRef idx="minor"/>
        </p:style>
        <p:txBody>
          <a:bodyPr lIns="90000" rIns="90000" tIns="45000" bIns="45000"/>
          <a:p>
            <a:pPr>
              <a:lnSpc>
                <a:spcPct val="100000"/>
              </a:lnSpc>
            </a:pPr>
            <a:r>
              <a:rPr b="0" lang="en-GB" sz="2200" spc="-1" strike="noStrike" u="sng">
                <a:uFillTx/>
                <a:latin typeface="Arial"/>
              </a:rPr>
              <a:t>ACTIVITY DESCRIPTION:</a:t>
            </a:r>
            <a:endParaRPr b="0" lang="en-GB" sz="2200" spc="-1" strike="noStrike">
              <a:latin typeface="Arial"/>
            </a:endParaRPr>
          </a:p>
          <a:p>
            <a:pPr>
              <a:lnSpc>
                <a:spcPct val="100000"/>
              </a:lnSpc>
            </a:pPr>
            <a:r>
              <a:rPr b="0" lang="en-GB" sz="2200" spc="-1" strike="noStrike">
                <a:latin typeface="Arial"/>
              </a:rPr>
              <a:t>Using the same model used in the first activity, add transmissions to the joint to use gazebo.</a:t>
            </a:r>
            <a:endParaRPr b="0" lang="en-GB" sz="2200" spc="-1" strike="noStrike">
              <a:latin typeface="Arial"/>
            </a:endParaRPr>
          </a:p>
          <a:p>
            <a:pPr>
              <a:lnSpc>
                <a:spcPct val="100000"/>
              </a:lnSpc>
            </a:pPr>
            <a:endParaRPr b="0" lang="en-GB" sz="2200" spc="-1" strike="noStrike">
              <a:latin typeface="Arial"/>
            </a:endParaRPr>
          </a:p>
          <a:p>
            <a:pPr>
              <a:lnSpc>
                <a:spcPct val="100000"/>
              </a:lnSpc>
            </a:pPr>
            <a:r>
              <a:rPr b="0" lang="en-GB" sz="2200" spc="-1" strike="noStrike">
                <a:latin typeface="Arial"/>
              </a:rPr>
              <a:t>Add the gazebo_tags necessary to use the model in simulation </a:t>
            </a:r>
            <a:endParaRPr b="0" lang="en-GB" sz="2200" spc="-1" strike="noStrike">
              <a:latin typeface="Arial"/>
            </a:endParaRPr>
          </a:p>
          <a:p>
            <a:pPr>
              <a:lnSpc>
                <a:spcPct val="100000"/>
              </a:lnSpc>
            </a:pPr>
            <a:endParaRPr b="0" lang="en-GB" sz="2200" spc="-1" strike="noStrike">
              <a:latin typeface="Arial"/>
            </a:endParaRPr>
          </a:p>
          <a:p>
            <a:pPr>
              <a:lnSpc>
                <a:spcPct val="100000"/>
              </a:lnSpc>
            </a:pPr>
            <a:r>
              <a:rPr b="0" lang="en-GB" sz="2200" spc="-1" strike="noStrike">
                <a:latin typeface="Arial"/>
              </a:rPr>
              <a:t>Run the world given, and spawn a letterbox, and build a wall. Save your  new world. </a:t>
            </a:r>
            <a:endParaRPr b="0" lang="en-GB" sz="2200" spc="-1" strike="noStrike">
              <a:latin typeface="Arial"/>
            </a:endParaRPr>
          </a:p>
          <a:p>
            <a:pPr>
              <a:lnSpc>
                <a:spcPct val="100000"/>
              </a:lnSpc>
            </a:pPr>
            <a:r>
              <a:rPr b="0" lang="en-GB" sz="2200" spc="-1" strike="noStrike">
                <a:latin typeface="Arial"/>
              </a:rPr>
              <a:t>(aproximate time 35 min) </a:t>
            </a:r>
            <a:endParaRPr b="0" lang="en-GB" sz="2200" spc="-1" strike="noStrike">
              <a:latin typeface="Arial"/>
            </a:endParaRPr>
          </a:p>
        </p:txBody>
      </p:sp>
      <p:sp>
        <p:nvSpPr>
          <p:cNvPr id="412" name="CustomShape 4"/>
          <p:cNvSpPr/>
          <p:nvPr/>
        </p:nvSpPr>
        <p:spPr>
          <a:xfrm>
            <a:off x="1114920" y="1748160"/>
            <a:ext cx="4192920" cy="3927600"/>
          </a:xfrm>
          <a:prstGeom prst="rect">
            <a:avLst/>
          </a:prstGeom>
          <a:noFill/>
          <a:ln>
            <a:noFill/>
          </a:ln>
        </p:spPr>
        <p:style>
          <a:lnRef idx="0"/>
          <a:fillRef idx="0"/>
          <a:effectRef idx="0"/>
          <a:fontRef idx="minor"/>
        </p:style>
        <p:txBody>
          <a:bodyPr lIns="90000" rIns="90000" tIns="45000" bIns="45000"/>
          <a:p>
            <a:pPr>
              <a:lnSpc>
                <a:spcPct val="100000"/>
              </a:lnSpc>
            </a:pPr>
            <a:r>
              <a:rPr b="0" lang="en-GB" sz="1600" spc="-1" strike="noStrike">
                <a:latin typeface="Liberation Sans;Arial"/>
              </a:rPr>
              <a:t>puzzlebot_gazebo</a:t>
            </a:r>
            <a:endParaRPr b="0" lang="en-GB" sz="1600" spc="-1" strike="noStrike">
              <a:latin typeface="Arial"/>
            </a:endParaRPr>
          </a:p>
          <a:p>
            <a:pPr>
              <a:lnSpc>
                <a:spcPct val="100000"/>
              </a:lnSpc>
            </a:pPr>
            <a:r>
              <a:rPr b="0" lang="en-GB" sz="1600" spc="-1" strike="noStrike">
                <a:latin typeface="Liberation Sans;Arial"/>
              </a:rPr>
              <a:t>            ├── </a:t>
            </a:r>
            <a:r>
              <a:rPr b="0" lang="en-GB" sz="1600" spc="-1" strike="noStrike">
                <a:latin typeface="Liberation Sans;Arial"/>
              </a:rPr>
              <a:t>CMakeLists.txt</a:t>
            </a:r>
            <a:endParaRPr b="0" lang="en-GB" sz="1600" spc="-1" strike="noStrike">
              <a:latin typeface="Arial"/>
            </a:endParaRPr>
          </a:p>
          <a:p>
            <a:pPr>
              <a:lnSpc>
                <a:spcPct val="100000"/>
              </a:lnSpc>
            </a:pPr>
            <a:r>
              <a:rPr b="0" lang="en-GB" sz="1600" spc="-1" strike="noStrike">
                <a:latin typeface="Liberation Sans;Arial"/>
              </a:rPr>
              <a:t>            ├── </a:t>
            </a:r>
            <a:r>
              <a:rPr b="0" lang="en-GB" sz="1600" spc="-1" strike="noStrike">
                <a:latin typeface="Liberation Sans;Arial"/>
              </a:rPr>
              <a:t>launch</a:t>
            </a:r>
            <a:endParaRPr b="0" lang="en-GB" sz="1600" spc="-1" strike="noStrike">
              <a:latin typeface="Arial"/>
            </a:endParaRPr>
          </a:p>
          <a:p>
            <a:pPr>
              <a:lnSpc>
                <a:spcPct val="100000"/>
              </a:lnSpc>
            </a:pPr>
            <a:r>
              <a:rPr b="0" lang="en-GB" sz="1600" spc="-1" strike="noStrike">
                <a:latin typeface="Liberation Sans;Arial"/>
              </a:rPr>
              <a:t>            │   ├── </a:t>
            </a:r>
            <a:r>
              <a:rPr b="0" lang="en-GB" sz="1600" spc="-1" strike="noStrike">
                <a:latin typeface="Liberation Sans;Arial"/>
              </a:rPr>
              <a:t>config1.rviz</a:t>
            </a:r>
            <a:endParaRPr b="0" lang="en-GB" sz="1600" spc="-1" strike="noStrike">
              <a:latin typeface="Arial"/>
            </a:endParaRPr>
          </a:p>
          <a:p>
            <a:pPr>
              <a:lnSpc>
                <a:spcPct val="100000"/>
              </a:lnSpc>
            </a:pPr>
            <a:r>
              <a:rPr b="0" lang="en-GB" sz="1600" spc="-1" strike="noStrike">
                <a:latin typeface="Liberation Sans;Arial"/>
              </a:rPr>
              <a:t>            │   ├── </a:t>
            </a:r>
            <a:r>
              <a:rPr b="0" lang="en-GB" sz="1600" spc="-1" strike="noStrike">
                <a:latin typeface="Liberation Sans;Arial"/>
              </a:rPr>
              <a:t>puzzlebot_gazebo.launch</a:t>
            </a:r>
            <a:endParaRPr b="0" lang="en-GB" sz="1600" spc="-1" strike="noStrike">
              <a:latin typeface="Arial"/>
            </a:endParaRPr>
          </a:p>
          <a:p>
            <a:pPr>
              <a:lnSpc>
                <a:spcPct val="100000"/>
              </a:lnSpc>
            </a:pPr>
            <a:r>
              <a:rPr b="0" lang="en-GB" sz="1600" spc="-1" strike="noStrike">
                <a:latin typeface="Liberation Sans;Arial"/>
              </a:rPr>
              <a:t>            │   └── </a:t>
            </a:r>
            <a:r>
              <a:rPr b="0" lang="en-GB" sz="1600" spc="-1" strike="noStrike">
                <a:latin typeface="Liberation Sans;Arial"/>
              </a:rPr>
              <a:t>puzzlebot_joints_test.launch</a:t>
            </a:r>
            <a:endParaRPr b="0" lang="en-GB" sz="1600" spc="-1" strike="noStrike">
              <a:latin typeface="Arial"/>
            </a:endParaRPr>
          </a:p>
          <a:p>
            <a:pPr>
              <a:lnSpc>
                <a:spcPct val="100000"/>
              </a:lnSpc>
            </a:pPr>
            <a:r>
              <a:rPr b="0" lang="en-GB" sz="1600" spc="-1" strike="noStrike">
                <a:latin typeface="Liberation Sans;Arial"/>
              </a:rPr>
              <a:t>            ├── </a:t>
            </a:r>
            <a:r>
              <a:rPr b="0" lang="en-GB" sz="1600" spc="-1" strike="noStrike">
                <a:latin typeface="Liberation Sans;Arial"/>
              </a:rPr>
              <a:t>meshes</a:t>
            </a:r>
            <a:endParaRPr b="0" lang="en-GB" sz="1600" spc="-1" strike="noStrike">
              <a:latin typeface="Arial"/>
            </a:endParaRPr>
          </a:p>
          <a:p>
            <a:pPr>
              <a:lnSpc>
                <a:spcPct val="100000"/>
              </a:lnSpc>
            </a:pPr>
            <a:r>
              <a:rPr b="0" lang="en-GB" sz="1600" spc="-1" strike="noStrike">
                <a:latin typeface="Liberation Sans;Arial"/>
              </a:rPr>
              <a:t>            │   ├── </a:t>
            </a:r>
            <a:r>
              <a:rPr b="0" lang="en-GB" sz="1600" spc="-1" strike="noStrike">
                <a:latin typeface="Liberation Sans;Arial"/>
              </a:rPr>
              <a:t>camera.stl</a:t>
            </a:r>
            <a:endParaRPr b="0" lang="en-GB" sz="1600" spc="-1" strike="noStrike">
              <a:latin typeface="Arial"/>
            </a:endParaRPr>
          </a:p>
          <a:p>
            <a:pPr>
              <a:lnSpc>
                <a:spcPct val="100000"/>
              </a:lnSpc>
            </a:pPr>
            <a:r>
              <a:rPr b="0" lang="en-GB" sz="1600" spc="-1" strike="noStrike">
                <a:latin typeface="Liberation Sans;Arial"/>
              </a:rPr>
              <a:t>            │   ├── </a:t>
            </a:r>
            <a:r>
              <a:rPr b="0" lang="en-GB" sz="1600" spc="-1" strike="noStrike">
                <a:latin typeface="Liberation Sans;Arial"/>
              </a:rPr>
              <a:t>chassis.stl</a:t>
            </a:r>
            <a:endParaRPr b="0" lang="en-GB" sz="1600" spc="-1" strike="noStrike">
              <a:latin typeface="Arial"/>
            </a:endParaRPr>
          </a:p>
          <a:p>
            <a:pPr>
              <a:lnSpc>
                <a:spcPct val="100000"/>
              </a:lnSpc>
            </a:pPr>
            <a:r>
              <a:rPr b="0" lang="en-GB" sz="1600" spc="-1" strike="noStrike">
                <a:latin typeface="Liberation Sans;Arial"/>
              </a:rPr>
              <a:t>            │   └── </a:t>
            </a:r>
            <a:r>
              <a:rPr b="0" lang="en-GB" sz="1600" spc="-1" strike="noStrike">
                <a:latin typeface="Liberation Sans;Arial"/>
              </a:rPr>
              <a:t>wheel.stl</a:t>
            </a:r>
            <a:endParaRPr b="0" lang="en-GB" sz="1600" spc="-1" strike="noStrike">
              <a:latin typeface="Arial"/>
            </a:endParaRPr>
          </a:p>
          <a:p>
            <a:pPr>
              <a:lnSpc>
                <a:spcPct val="100000"/>
              </a:lnSpc>
            </a:pPr>
            <a:r>
              <a:rPr b="0" lang="en-GB" sz="1600" spc="-1" strike="noStrike">
                <a:latin typeface="Liberation Sans;Arial"/>
              </a:rPr>
              <a:t>            ├── </a:t>
            </a:r>
            <a:r>
              <a:rPr b="0" lang="en-GB" sz="1600" spc="-1" strike="noStrike">
                <a:latin typeface="Liberation Sans;Arial"/>
              </a:rPr>
              <a:t>package.xml</a:t>
            </a:r>
            <a:endParaRPr b="0" lang="en-GB" sz="1600" spc="-1" strike="noStrike">
              <a:latin typeface="Arial"/>
            </a:endParaRPr>
          </a:p>
          <a:p>
            <a:pPr>
              <a:lnSpc>
                <a:spcPct val="100000"/>
              </a:lnSpc>
            </a:pPr>
            <a:r>
              <a:rPr b="0" lang="en-GB" sz="1600" spc="-1" strike="noStrike">
                <a:latin typeface="Liberation Sans;Arial"/>
              </a:rPr>
              <a:t>            └── </a:t>
            </a:r>
            <a:r>
              <a:rPr b="0" lang="en-GB" sz="1600" spc="-1" strike="noStrike">
                <a:latin typeface="Liberation Sans;Arial"/>
              </a:rPr>
              <a:t>urdf</a:t>
            </a:r>
            <a:endParaRPr b="0" lang="en-GB" sz="1600" spc="-1" strike="noStrike">
              <a:latin typeface="Arial"/>
            </a:endParaRPr>
          </a:p>
          <a:p>
            <a:pPr>
              <a:lnSpc>
                <a:spcPct val="100000"/>
              </a:lnSpc>
            </a:pPr>
            <a:r>
              <a:rPr b="0" lang="en-GB" sz="1600" spc="-1" strike="noStrike">
                <a:latin typeface="Liberation Sans;Arial"/>
              </a:rPr>
              <a:t>                ├── </a:t>
            </a:r>
            <a:r>
              <a:rPr b="0" lang="en-GB" sz="1600" spc="-1" strike="noStrike">
                <a:latin typeface="Liberation Sans;Arial"/>
              </a:rPr>
              <a:t>macros.xacro</a:t>
            </a:r>
            <a:endParaRPr b="0" lang="en-GB" sz="1600" spc="-1" strike="noStrike">
              <a:latin typeface="Arial"/>
            </a:endParaRPr>
          </a:p>
          <a:p>
            <a:pPr>
              <a:lnSpc>
                <a:spcPct val="100000"/>
              </a:lnSpc>
            </a:pPr>
            <a:r>
              <a:rPr b="0" lang="en-GB" sz="1600" spc="-1" strike="noStrike">
                <a:latin typeface="Liberation Sans;Arial"/>
              </a:rPr>
              <a:t>                ├── </a:t>
            </a:r>
            <a:r>
              <a:rPr b="0" lang="en-GB" sz="1600" spc="-1" strike="noStrike">
                <a:latin typeface="Liberation Sans;Arial"/>
              </a:rPr>
              <a:t>materials.xacro</a:t>
            </a:r>
            <a:endParaRPr b="0" lang="en-GB" sz="1600" spc="-1" strike="noStrike">
              <a:latin typeface="Arial"/>
            </a:endParaRPr>
          </a:p>
          <a:p>
            <a:pPr>
              <a:lnSpc>
                <a:spcPct val="100000"/>
              </a:lnSpc>
            </a:pPr>
            <a:r>
              <a:rPr b="0" lang="en-GB" sz="1600" spc="-1" strike="noStrike">
                <a:latin typeface="Liberation Sans;Arial"/>
              </a:rPr>
              <a:t>                ├── </a:t>
            </a:r>
            <a:r>
              <a:rPr b="0" lang="en-GB" sz="1600" spc="-1" strike="noStrike">
                <a:latin typeface="Liberation Sans;Arial"/>
              </a:rPr>
              <a:t>parameters.xacro</a:t>
            </a:r>
            <a:endParaRPr b="0" lang="en-GB" sz="1600" spc="-1" strike="noStrike">
              <a:latin typeface="Arial"/>
            </a:endParaRPr>
          </a:p>
          <a:p>
            <a:pPr>
              <a:lnSpc>
                <a:spcPct val="100000"/>
              </a:lnSpc>
            </a:pPr>
            <a:r>
              <a:rPr b="0" lang="en-GB" sz="1600" spc="-1" strike="noStrike">
                <a:latin typeface="Liberation Sans;Arial"/>
              </a:rPr>
              <a:t>                ├── </a:t>
            </a:r>
            <a:r>
              <a:rPr b="0" lang="en-GB" sz="1600" spc="-1" strike="noStrike">
                <a:latin typeface="Liberation Sans;Arial"/>
              </a:rPr>
              <a:t>puzzlebot.gazebo</a:t>
            </a:r>
            <a:endParaRPr b="0" lang="en-GB" sz="1600" spc="-1" strike="noStrike">
              <a:latin typeface="Arial"/>
            </a:endParaRPr>
          </a:p>
          <a:p>
            <a:pPr>
              <a:lnSpc>
                <a:spcPct val="100000"/>
              </a:lnSpc>
            </a:pPr>
            <a:r>
              <a:rPr b="0" lang="en-GB" sz="1600" spc="-1" strike="noStrike">
                <a:latin typeface="Liberation Sans;Arial"/>
              </a:rPr>
              <a:t>                └── </a:t>
            </a:r>
            <a:r>
              <a:rPr b="0" lang="en-GB" sz="1600" spc="-1" strike="noStrike">
                <a:latin typeface="Liberation Sans;Arial"/>
              </a:rPr>
              <a:t>puzzlebot.xacro</a:t>
            </a:r>
            <a:endParaRPr b="0" lang="en-GB" sz="1600" spc="-1" strike="noStrike">
              <a:latin typeface="Arial"/>
            </a:endParaRPr>
          </a:p>
        </p:txBody>
      </p:sp>
      <p:sp>
        <p:nvSpPr>
          <p:cNvPr id="413" name="CustomShape 5"/>
          <p:cNvSpPr/>
          <p:nvPr/>
        </p:nvSpPr>
        <p:spPr>
          <a:xfrm>
            <a:off x="710280" y="1698120"/>
            <a:ext cx="5116680" cy="4016520"/>
          </a:xfrm>
          <a:custGeom>
            <a:avLst/>
            <a:gdLst/>
            <a:ahLst/>
            <a:rect l="l" t="t" r="r" b="b"/>
            <a:pathLst>
              <a:path w="14216" h="11160">
                <a:moveTo>
                  <a:pt x="1859" y="0"/>
                </a:moveTo>
                <a:cubicBezTo>
                  <a:pt x="929" y="0"/>
                  <a:pt x="0" y="929"/>
                  <a:pt x="0" y="1859"/>
                </a:cubicBezTo>
                <a:lnTo>
                  <a:pt x="0" y="9299"/>
                </a:lnTo>
                <a:cubicBezTo>
                  <a:pt x="0" y="10229"/>
                  <a:pt x="929" y="11159"/>
                  <a:pt x="1859" y="11159"/>
                </a:cubicBezTo>
                <a:lnTo>
                  <a:pt x="12355" y="11159"/>
                </a:lnTo>
                <a:cubicBezTo>
                  <a:pt x="13285" y="11159"/>
                  <a:pt x="14215" y="10229"/>
                  <a:pt x="14215" y="9299"/>
                </a:cubicBezTo>
                <a:lnTo>
                  <a:pt x="14215" y="1859"/>
                </a:lnTo>
                <a:cubicBezTo>
                  <a:pt x="14215" y="929"/>
                  <a:pt x="13285" y="0"/>
                  <a:pt x="12355" y="0"/>
                </a:cubicBezTo>
                <a:lnTo>
                  <a:pt x="1859" y="0"/>
                </a:lnTo>
              </a:path>
            </a:pathLst>
          </a:custGeom>
          <a:noFill/>
          <a:ln w="38160">
            <a:solidFill>
              <a:srgbClr val="512480"/>
            </a:solidFill>
            <a:round/>
          </a:ln>
        </p:spPr>
        <p:style>
          <a:lnRef idx="0"/>
          <a:fillRef idx="0"/>
          <a:effectRef idx="0"/>
          <a:fontRef idx="minor"/>
        </p:style>
      </p:sp>
    </p:spTree>
  </p:cSld>
  <p:timing>
    <p:tnLst>
      <p:par>
        <p:cTn id="132" dur="indefinite" restart="never" nodeType="tmRoot">
          <p:childTnLst>
            <p:seq>
              <p:cTn id="133"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tf2 </a:t>
            </a:r>
            <a:br/>
            <a:r>
              <a:rPr b="0" lang="en-GB" sz="3200" spc="-1" strike="noStrike">
                <a:solidFill>
                  <a:srgbClr val="000000"/>
                </a:solidFill>
                <a:latin typeface="Calibri Light"/>
              </a:rPr>
              <a:t>Introduction</a:t>
            </a:r>
            <a:endParaRPr b="0" lang="en-GB" sz="3200" spc="-1" strike="noStrike">
              <a:latin typeface="Arial"/>
            </a:endParaRPr>
          </a:p>
        </p:txBody>
      </p:sp>
      <p:sp>
        <p:nvSpPr>
          <p:cNvPr id="415"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rmAutofit/>
          </a:bodyPr>
          <a:p>
            <a:pPr algn="just">
              <a:lnSpc>
                <a:spcPct val="90000"/>
              </a:lnSpc>
              <a:spcBef>
                <a:spcPts val="1001"/>
              </a:spcBef>
            </a:pPr>
            <a:r>
              <a:rPr b="0" lang="en-GB" sz="2400" spc="-1" strike="noStrike">
                <a:solidFill>
                  <a:srgbClr val="000000"/>
                </a:solidFill>
                <a:latin typeface="Calibri"/>
              </a:rPr>
              <a:t>”</a:t>
            </a:r>
            <a:r>
              <a:rPr b="0" lang="en-GB" sz="2400" spc="-1" strike="noStrike">
                <a:solidFill>
                  <a:srgbClr val="000000"/>
                </a:solidFill>
                <a:latin typeface="Calibri"/>
              </a:rPr>
              <a:t>tf2 maintains the relationship between coordinate frames in a tree structure buffered in time, and lets the user transform points, vectors, etc between any two coordinate frames at any desired point in time.” </a:t>
            </a:r>
            <a:endParaRPr b="0" lang="en-GB" sz="2400" spc="-1" strike="noStrike">
              <a:latin typeface="Arial"/>
            </a:endParaRPr>
          </a:p>
        </p:txBody>
      </p:sp>
      <p:pic>
        <p:nvPicPr>
          <p:cNvPr id="416" name="Picture 8" descr=""/>
          <p:cNvPicPr/>
          <p:nvPr/>
        </p:nvPicPr>
        <p:blipFill>
          <a:blip r:embed="rId1"/>
          <a:stretch/>
        </p:blipFill>
        <p:spPr>
          <a:xfrm>
            <a:off x="3429000" y="3287880"/>
            <a:ext cx="5333400" cy="3029040"/>
          </a:xfrm>
          <a:prstGeom prst="rect">
            <a:avLst/>
          </a:prstGeom>
          <a:ln>
            <a:noFill/>
          </a:ln>
        </p:spPr>
      </p:pic>
    </p:spTree>
  </p:cSld>
  <p:timing>
    <p:tnLst>
      <p:par>
        <p:cTn id="134" dur="indefinite" restart="never" nodeType="tmRoot">
          <p:childTnLst>
            <p:seq>
              <p:cTn id="135"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tf2</a:t>
            </a:r>
            <a:r>
              <a:rPr b="0" lang="en-GB" sz="4400" spc="-1" strike="noStrike">
                <a:solidFill>
                  <a:srgbClr val="000000"/>
                </a:solidFill>
                <a:latin typeface="Calibri Light"/>
              </a:rPr>
              <a:t> </a:t>
            </a:r>
            <a:br/>
            <a:r>
              <a:rPr b="0" lang="en-GB" sz="3200" spc="-1" strike="noStrike">
                <a:solidFill>
                  <a:srgbClr val="000000"/>
                </a:solidFill>
                <a:latin typeface="Calibri Light"/>
              </a:rPr>
              <a:t>Concept</a:t>
            </a:r>
            <a:endParaRPr b="0" lang="en-GB" sz="3200" spc="-1" strike="noStrike">
              <a:latin typeface="Arial"/>
            </a:endParaRPr>
          </a:p>
        </p:txBody>
      </p:sp>
      <p:grpSp>
        <p:nvGrpSpPr>
          <p:cNvPr id="418" name="Group 2"/>
          <p:cNvGrpSpPr/>
          <p:nvPr/>
        </p:nvGrpSpPr>
        <p:grpSpPr>
          <a:xfrm>
            <a:off x="2216880" y="2299680"/>
            <a:ext cx="7758000" cy="3934080"/>
            <a:chOff x="2216880" y="2299680"/>
            <a:chExt cx="7758000" cy="3934080"/>
          </a:xfrm>
        </p:grpSpPr>
        <p:pic>
          <p:nvPicPr>
            <p:cNvPr id="419" name="Picture 20" descr=""/>
            <p:cNvPicPr/>
            <p:nvPr/>
          </p:nvPicPr>
          <p:blipFill>
            <a:blip r:embed="rId1"/>
            <a:stretch/>
          </p:blipFill>
          <p:spPr>
            <a:xfrm>
              <a:off x="7575120" y="3853080"/>
              <a:ext cx="1473120" cy="1915560"/>
            </a:xfrm>
            <a:prstGeom prst="rect">
              <a:avLst/>
            </a:prstGeom>
            <a:ln>
              <a:noFill/>
            </a:ln>
          </p:spPr>
        </p:pic>
        <p:grpSp>
          <p:nvGrpSpPr>
            <p:cNvPr id="420" name="Group 3"/>
            <p:cNvGrpSpPr/>
            <p:nvPr/>
          </p:nvGrpSpPr>
          <p:grpSpPr>
            <a:xfrm>
              <a:off x="2318400" y="2587680"/>
              <a:ext cx="1473120" cy="1309680"/>
              <a:chOff x="2318400" y="2587680"/>
              <a:chExt cx="1473120" cy="1309680"/>
            </a:xfrm>
          </p:grpSpPr>
          <p:pic>
            <p:nvPicPr>
              <p:cNvPr id="421" name="Picture 7" descr=""/>
              <p:cNvPicPr/>
              <p:nvPr/>
            </p:nvPicPr>
            <p:blipFill>
              <a:blip r:embed="rId2"/>
              <a:stretch/>
            </p:blipFill>
            <p:spPr>
              <a:xfrm rot="1684800">
                <a:off x="2441160" y="2827440"/>
                <a:ext cx="1226880" cy="829800"/>
              </a:xfrm>
              <a:prstGeom prst="rect">
                <a:avLst/>
              </a:prstGeom>
              <a:ln>
                <a:noFill/>
              </a:ln>
            </p:spPr>
          </p:pic>
          <p:sp>
            <p:nvSpPr>
              <p:cNvPr id="422" name="CustomShape 4"/>
              <p:cNvSpPr/>
              <p:nvPr/>
            </p:nvSpPr>
            <p:spPr>
              <a:xfrm>
                <a:off x="2642040" y="2865240"/>
                <a:ext cx="858240" cy="802800"/>
              </a:xfrm>
              <a:prstGeom prst="roundRect">
                <a:avLst>
                  <a:gd name="adj" fmla="val 16667"/>
                </a:avLst>
              </a:prstGeom>
              <a:noFill/>
              <a:ln w="41400">
                <a:round/>
              </a:ln>
            </p:spPr>
            <p:style>
              <a:lnRef idx="2">
                <a:schemeClr val="accent1">
                  <a:shade val="50000"/>
                </a:schemeClr>
              </a:lnRef>
              <a:fillRef idx="1">
                <a:schemeClr val="accent1"/>
              </a:fillRef>
              <a:effectRef idx="0">
                <a:schemeClr val="accent1"/>
              </a:effectRef>
              <a:fontRef idx="minor"/>
            </p:style>
          </p:sp>
        </p:grpSp>
        <p:sp>
          <p:nvSpPr>
            <p:cNvPr id="423" name="CustomShape 5"/>
            <p:cNvSpPr/>
            <p:nvPr/>
          </p:nvSpPr>
          <p:spPr>
            <a:xfrm>
              <a:off x="2625840" y="2450520"/>
              <a:ext cx="858240" cy="36432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203864"/>
                  </a:solidFill>
                  <a:latin typeface="Calibri"/>
                  <a:ea typeface="DejaVu Sans"/>
                </a:rPr>
                <a:t>Vision</a:t>
              </a:r>
              <a:endParaRPr b="0" lang="en-GB" sz="1800" spc="-1" strike="noStrike">
                <a:latin typeface="Arial"/>
              </a:endParaRPr>
            </a:p>
          </p:txBody>
        </p:sp>
        <p:pic>
          <p:nvPicPr>
            <p:cNvPr id="424" name="Picture 4" descr=""/>
            <p:cNvPicPr/>
            <p:nvPr/>
          </p:nvPicPr>
          <p:blipFill>
            <a:blip r:embed="rId3"/>
            <a:stretch/>
          </p:blipFill>
          <p:spPr>
            <a:xfrm>
              <a:off x="4273920" y="3668760"/>
              <a:ext cx="2374200" cy="2374200"/>
            </a:xfrm>
            <a:prstGeom prst="rect">
              <a:avLst/>
            </a:prstGeom>
            <a:ln>
              <a:noFill/>
            </a:ln>
          </p:spPr>
        </p:pic>
        <p:sp>
          <p:nvSpPr>
            <p:cNvPr id="425" name="CustomShape 6"/>
            <p:cNvSpPr/>
            <p:nvPr/>
          </p:nvSpPr>
          <p:spPr>
            <a:xfrm>
              <a:off x="4248360" y="3668760"/>
              <a:ext cx="2155320" cy="2283840"/>
            </a:xfrm>
            <a:prstGeom prst="roundRect">
              <a:avLst>
                <a:gd name="adj" fmla="val 16667"/>
              </a:avLst>
            </a:prstGeom>
            <a:noFill/>
            <a:ln w="50760">
              <a:solidFill>
                <a:srgbClr val="7030a0"/>
              </a:solidFill>
              <a:round/>
            </a:ln>
          </p:spPr>
          <p:style>
            <a:lnRef idx="2">
              <a:schemeClr val="accent1">
                <a:shade val="50000"/>
              </a:schemeClr>
            </a:lnRef>
            <a:fillRef idx="1">
              <a:schemeClr val="accent1"/>
            </a:fillRef>
            <a:effectRef idx="0">
              <a:schemeClr val="accent1"/>
            </a:effectRef>
            <a:fontRef idx="minor"/>
          </p:style>
        </p:sp>
        <p:sp>
          <p:nvSpPr>
            <p:cNvPr id="426" name="CustomShape 7"/>
            <p:cNvSpPr/>
            <p:nvPr/>
          </p:nvSpPr>
          <p:spPr>
            <a:xfrm>
              <a:off x="4544640" y="3267000"/>
              <a:ext cx="1425960" cy="36432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7030a0"/>
                  </a:solidFill>
                  <a:latin typeface="Calibri"/>
                  <a:ea typeface="DejaVu Sans"/>
                </a:rPr>
                <a:t>Manipulator</a:t>
              </a:r>
              <a:endParaRPr b="0" lang="en-GB" sz="1800" spc="-1" strike="noStrike">
                <a:latin typeface="Arial"/>
              </a:endParaRPr>
            </a:p>
          </p:txBody>
        </p:sp>
        <p:sp>
          <p:nvSpPr>
            <p:cNvPr id="427" name="CustomShape 8"/>
            <p:cNvSpPr/>
            <p:nvPr/>
          </p:nvSpPr>
          <p:spPr>
            <a:xfrm>
              <a:off x="7467840" y="3267000"/>
              <a:ext cx="2155320" cy="2283840"/>
            </a:xfrm>
            <a:prstGeom prst="roundRect">
              <a:avLst>
                <a:gd name="adj" fmla="val 16667"/>
              </a:avLst>
            </a:prstGeom>
            <a:noFill/>
            <a:ln w="50760">
              <a:solidFill>
                <a:schemeClr val="accent6"/>
              </a:solidFill>
              <a:round/>
            </a:ln>
          </p:spPr>
          <p:style>
            <a:lnRef idx="2">
              <a:schemeClr val="accent1">
                <a:shade val="50000"/>
              </a:schemeClr>
            </a:lnRef>
            <a:fillRef idx="1">
              <a:schemeClr val="accent1"/>
            </a:fillRef>
            <a:effectRef idx="0">
              <a:schemeClr val="accent1"/>
            </a:effectRef>
            <a:fontRef idx="minor"/>
          </p:style>
        </p:sp>
        <p:sp>
          <p:nvSpPr>
            <p:cNvPr id="428" name="CustomShape 9"/>
            <p:cNvSpPr/>
            <p:nvPr/>
          </p:nvSpPr>
          <p:spPr>
            <a:xfrm>
              <a:off x="7764120" y="2865240"/>
              <a:ext cx="1425960" cy="36432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70ad47"/>
                  </a:solidFill>
                  <a:latin typeface="Calibri"/>
                  <a:ea typeface="DejaVu Sans"/>
                </a:rPr>
                <a:t>Other robots</a:t>
              </a:r>
              <a:endParaRPr b="0" lang="en-GB" sz="1800" spc="-1" strike="noStrike">
                <a:latin typeface="Arial"/>
              </a:endParaRPr>
            </a:p>
          </p:txBody>
        </p:sp>
        <p:pic>
          <p:nvPicPr>
            <p:cNvPr id="429" name="Picture 18" descr=""/>
            <p:cNvPicPr/>
            <p:nvPr/>
          </p:nvPicPr>
          <p:blipFill>
            <a:blip r:embed="rId4"/>
            <a:stretch/>
          </p:blipFill>
          <p:spPr>
            <a:xfrm>
              <a:off x="8072640" y="3448080"/>
              <a:ext cx="1227240" cy="900000"/>
            </a:xfrm>
            <a:prstGeom prst="rect">
              <a:avLst/>
            </a:prstGeom>
            <a:ln>
              <a:noFill/>
            </a:ln>
          </p:spPr>
        </p:pic>
        <p:sp>
          <p:nvSpPr>
            <p:cNvPr id="430" name="CustomShape 10"/>
            <p:cNvSpPr/>
            <p:nvPr/>
          </p:nvSpPr>
          <p:spPr>
            <a:xfrm>
              <a:off x="2216880" y="2299680"/>
              <a:ext cx="7758000" cy="3934080"/>
            </a:xfrm>
            <a:prstGeom prst="roundRect">
              <a:avLst>
                <a:gd name="adj" fmla="val 16667"/>
              </a:avLst>
            </a:prstGeom>
            <a:noFill/>
            <a:ln w="50760">
              <a:solidFill>
                <a:schemeClr val="accent4"/>
              </a:solidFill>
              <a:round/>
            </a:ln>
          </p:spPr>
          <p:style>
            <a:lnRef idx="2">
              <a:schemeClr val="accent1">
                <a:shade val="50000"/>
              </a:schemeClr>
            </a:lnRef>
            <a:fillRef idx="1">
              <a:schemeClr val="accent1"/>
            </a:fillRef>
            <a:effectRef idx="0">
              <a:schemeClr val="accent1"/>
            </a:effectRef>
            <a:fontRef idx="minor"/>
          </p:style>
        </p:sp>
      </p:grpSp>
      <p:sp>
        <p:nvSpPr>
          <p:cNvPr id="431" name="CustomShape 11"/>
          <p:cNvSpPr/>
          <p:nvPr/>
        </p:nvSpPr>
        <p:spPr>
          <a:xfrm>
            <a:off x="2085480" y="1825560"/>
            <a:ext cx="3926880" cy="4284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2800" spc="-1" strike="noStrike">
                <a:solidFill>
                  <a:srgbClr val="ffc000"/>
                </a:solidFill>
                <a:latin typeface="Calibri"/>
              </a:rPr>
              <a:t>Common reference frame</a:t>
            </a:r>
            <a:endParaRPr b="0" lang="en-GB" sz="2800" spc="-1" strike="noStrike">
              <a:latin typeface="Arial"/>
            </a:endParaRPr>
          </a:p>
        </p:txBody>
      </p:sp>
      <p:sp>
        <p:nvSpPr>
          <p:cNvPr id="432" name="CustomShape 12"/>
          <p:cNvSpPr/>
          <p:nvPr/>
        </p:nvSpPr>
        <p:spPr>
          <a:xfrm>
            <a:off x="3657600" y="3668760"/>
            <a:ext cx="390960" cy="229320"/>
          </a:xfrm>
          <a:custGeom>
            <a:avLst/>
            <a:gdLst/>
            <a:ahLst/>
            <a:rect l="l" t="t" r="r" b="b"/>
            <a:pathLst>
              <a:path w="21600" h="21600">
                <a:moveTo>
                  <a:pt x="0" y="0"/>
                </a:moveTo>
                <a:lnTo>
                  <a:pt x="21600" y="21600"/>
                </a:lnTo>
              </a:path>
            </a:pathLst>
          </a:custGeom>
          <a:noFill/>
          <a:ln w="50760">
            <a:solidFill>
              <a:schemeClr val="tx1"/>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433" name="CustomShape 13"/>
          <p:cNvSpPr/>
          <p:nvPr/>
        </p:nvSpPr>
        <p:spPr>
          <a:xfrm flipV="1">
            <a:off x="6615720" y="4266360"/>
            <a:ext cx="696240" cy="358200"/>
          </a:xfrm>
          <a:custGeom>
            <a:avLst/>
            <a:gdLst/>
            <a:ahLst/>
            <a:rect l="l" t="t" r="r" b="b"/>
            <a:pathLst>
              <a:path w="21600" h="21600">
                <a:moveTo>
                  <a:pt x="0" y="0"/>
                </a:moveTo>
                <a:lnTo>
                  <a:pt x="21600" y="21600"/>
                </a:lnTo>
              </a:path>
            </a:pathLst>
          </a:custGeom>
          <a:noFill/>
          <a:ln w="50760">
            <a:solidFill>
              <a:schemeClr val="tx1"/>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434" name="CustomShape 14"/>
          <p:cNvSpPr/>
          <p:nvPr/>
        </p:nvSpPr>
        <p:spPr>
          <a:xfrm flipV="1">
            <a:off x="3730680" y="3035160"/>
            <a:ext cx="3581640" cy="360"/>
          </a:xfrm>
          <a:custGeom>
            <a:avLst/>
            <a:gdLst/>
            <a:ahLst/>
            <a:rect l="l" t="t" r="r" b="b"/>
            <a:pathLst>
              <a:path w="21600" h="21600">
                <a:moveTo>
                  <a:pt x="0" y="0"/>
                </a:moveTo>
                <a:lnTo>
                  <a:pt x="21600" y="21600"/>
                </a:lnTo>
              </a:path>
            </a:pathLst>
          </a:custGeom>
          <a:noFill/>
          <a:ln w="50760">
            <a:solidFill>
              <a:schemeClr val="tx1"/>
            </a:solidFill>
            <a:round/>
            <a:headEnd len="med" type="triangle" w="med"/>
            <a:tailEnd len="med" type="triangle" w="med"/>
          </a:ln>
        </p:spPr>
        <p:style>
          <a:lnRef idx="1">
            <a:schemeClr val="accent1"/>
          </a:lnRef>
          <a:fillRef idx="0">
            <a:schemeClr val="accent1"/>
          </a:fillRef>
          <a:effectRef idx="0">
            <a:schemeClr val="accent1"/>
          </a:effectRef>
          <a:fontRef idx="minor"/>
        </p:style>
      </p:sp>
    </p:spTree>
  </p:cSld>
  <p:timing>
    <p:tnLst>
      <p:par>
        <p:cTn id="136" dur="indefinite" restart="never" nodeType="tmRoot">
          <p:childTnLst>
            <p:seq>
              <p:cTn id="137"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tf2 </a:t>
            </a:r>
            <a:br/>
            <a:r>
              <a:rPr b="0" lang="en-GB" sz="3200" spc="-1" strike="noStrike">
                <a:solidFill>
                  <a:srgbClr val="000000"/>
                </a:solidFill>
                <a:latin typeface="Calibri Light"/>
              </a:rPr>
              <a:t>Static vs dynamic transform</a:t>
            </a:r>
            <a:endParaRPr b="0" lang="en-GB" sz="3200" spc="-1" strike="noStrike">
              <a:latin typeface="Arial"/>
            </a:endParaRPr>
          </a:p>
        </p:txBody>
      </p:sp>
      <p:sp>
        <p:nvSpPr>
          <p:cNvPr id="436" name="CustomShape 2"/>
          <p:cNvSpPr/>
          <p:nvPr/>
        </p:nvSpPr>
        <p:spPr>
          <a:xfrm>
            <a:off x="831240" y="1691280"/>
            <a:ext cx="4772520" cy="4487760"/>
          </a:xfrm>
          <a:prstGeom prst="roundRect">
            <a:avLst>
              <a:gd name="adj" fmla="val 16667"/>
            </a:avLst>
          </a:prstGeom>
          <a:noFill/>
          <a:ln w="50760">
            <a:solidFill>
              <a:schemeClr val="accent6"/>
            </a:solidFill>
            <a:round/>
          </a:ln>
        </p:spPr>
        <p:style>
          <a:lnRef idx="2">
            <a:schemeClr val="accent1">
              <a:shade val="50000"/>
            </a:schemeClr>
          </a:lnRef>
          <a:fillRef idx="1">
            <a:schemeClr val="accent1"/>
          </a:fillRef>
          <a:effectRef idx="0">
            <a:schemeClr val="accent1"/>
          </a:effectRef>
          <a:fontRef idx="minor"/>
        </p:style>
      </p:sp>
      <p:sp>
        <p:nvSpPr>
          <p:cNvPr id="437" name="CustomShape 3"/>
          <p:cNvSpPr/>
          <p:nvPr/>
        </p:nvSpPr>
        <p:spPr>
          <a:xfrm>
            <a:off x="1056240" y="1910880"/>
            <a:ext cx="4252320" cy="40478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2800" spc="-1" strike="noStrike">
                <a:solidFill>
                  <a:srgbClr val="000000"/>
                </a:solidFill>
                <a:latin typeface="Calibri"/>
              </a:rPr>
              <a:t>Static Transform </a:t>
            </a:r>
            <a:endParaRPr b="0" lang="en-GB" sz="2800" spc="-1" strike="noStrike">
              <a:latin typeface="Arial"/>
            </a:endParaRPr>
          </a:p>
          <a:p>
            <a:pPr lvl="1" marL="685800" indent="-227880" algn="just">
              <a:lnSpc>
                <a:spcPct val="90000"/>
              </a:lnSpc>
              <a:spcBef>
                <a:spcPts val="499"/>
              </a:spcBef>
              <a:buClr>
                <a:srgbClr val="000000"/>
              </a:buClr>
              <a:buFont typeface="Arial"/>
              <a:buChar char="•"/>
            </a:pPr>
            <a:r>
              <a:rPr b="0" lang="en-GB" sz="2000" spc="-1" strike="noStrike">
                <a:solidFill>
                  <a:srgbClr val="000000"/>
                </a:solidFill>
                <a:latin typeface="Calibri"/>
              </a:rPr>
              <a:t>Meant to be used to define transformations that are not going to be changing during the operational time.  </a:t>
            </a:r>
            <a:endParaRPr b="0" lang="en-GB" sz="2000" spc="-1" strike="noStrike">
              <a:latin typeface="Arial"/>
            </a:endParaRPr>
          </a:p>
          <a:p>
            <a:pPr>
              <a:lnSpc>
                <a:spcPct val="100000"/>
              </a:lnSpc>
            </a:pPr>
            <a:endParaRPr b="0" lang="en-GB" sz="2000" spc="-1" strike="noStrike">
              <a:latin typeface="Arial"/>
            </a:endParaRPr>
          </a:p>
          <a:p>
            <a:pPr marL="457200" algn="just">
              <a:lnSpc>
                <a:spcPct val="90000"/>
              </a:lnSpc>
              <a:spcBef>
                <a:spcPts val="499"/>
              </a:spcBef>
            </a:pPr>
            <a:endParaRPr b="0" lang="en-GB" sz="2000" spc="-1" strike="noStrike">
              <a:latin typeface="Arial"/>
            </a:endParaRPr>
          </a:p>
        </p:txBody>
      </p:sp>
      <p:sp>
        <p:nvSpPr>
          <p:cNvPr id="438" name="CustomShape 4"/>
          <p:cNvSpPr/>
          <p:nvPr/>
        </p:nvSpPr>
        <p:spPr>
          <a:xfrm>
            <a:off x="6359400" y="1716480"/>
            <a:ext cx="5000760" cy="4487760"/>
          </a:xfrm>
          <a:prstGeom prst="roundRect">
            <a:avLst>
              <a:gd name="adj" fmla="val 16667"/>
            </a:avLst>
          </a:prstGeom>
          <a:noFill/>
          <a:ln w="50760">
            <a:round/>
          </a:ln>
        </p:spPr>
        <p:style>
          <a:lnRef idx="2">
            <a:schemeClr val="accent1">
              <a:shade val="50000"/>
            </a:schemeClr>
          </a:lnRef>
          <a:fillRef idx="1">
            <a:schemeClr val="accent1"/>
          </a:fillRef>
          <a:effectRef idx="0">
            <a:schemeClr val="accent1"/>
          </a:effectRef>
          <a:fontRef idx="minor"/>
        </p:style>
      </p:sp>
      <p:sp>
        <p:nvSpPr>
          <p:cNvPr id="439" name="CustomShape 5"/>
          <p:cNvSpPr/>
          <p:nvPr/>
        </p:nvSpPr>
        <p:spPr>
          <a:xfrm>
            <a:off x="6584400" y="1910880"/>
            <a:ext cx="4240080" cy="40478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2800" spc="-1" strike="noStrike">
                <a:solidFill>
                  <a:srgbClr val="000000"/>
                </a:solidFill>
                <a:latin typeface="Calibri"/>
                <a:ea typeface="DejaVu Sans"/>
              </a:rPr>
              <a:t>Dynamic Transform</a:t>
            </a:r>
            <a:endParaRPr b="0" lang="en-GB" sz="2800" spc="-1" strike="noStrike">
              <a:latin typeface="Arial"/>
            </a:endParaRPr>
          </a:p>
          <a:p>
            <a:pPr lvl="1" marL="685800" indent="-227880" algn="just">
              <a:lnSpc>
                <a:spcPct val="90000"/>
              </a:lnSpc>
              <a:spcBef>
                <a:spcPts val="499"/>
              </a:spcBef>
              <a:buClr>
                <a:srgbClr val="000000"/>
              </a:buClr>
              <a:buFont typeface="Arial"/>
              <a:buChar char="•"/>
            </a:pPr>
            <a:r>
              <a:rPr b="0" lang="en-GB" sz="2000" spc="-1" strike="noStrike">
                <a:solidFill>
                  <a:srgbClr val="000000"/>
                </a:solidFill>
                <a:latin typeface="Calibri"/>
                <a:ea typeface="DejaVu Sans"/>
              </a:rPr>
              <a:t>Used in scenarios where the relative position of the frame changes over time and needs to be updated </a:t>
            </a:r>
            <a:endParaRPr b="0" lang="en-GB" sz="2000" spc="-1" strike="noStrike">
              <a:latin typeface="Arial"/>
            </a:endParaRPr>
          </a:p>
          <a:p>
            <a:pPr>
              <a:lnSpc>
                <a:spcPct val="90000"/>
              </a:lnSpc>
              <a:spcBef>
                <a:spcPts val="1001"/>
              </a:spcBef>
            </a:pPr>
            <a:r>
              <a:rPr b="0" lang="en-GB" sz="2000" spc="-1" strike="noStrike">
                <a:solidFill>
                  <a:srgbClr val="000000"/>
                </a:solidFill>
                <a:latin typeface="Consolas"/>
                <a:ea typeface="DejaVu Sans"/>
              </a:rPr>
              <a:t> </a:t>
            </a:r>
            <a:endParaRPr b="0" lang="en-GB" sz="2000" spc="-1" strike="noStrike">
              <a:latin typeface="Arial"/>
            </a:endParaRPr>
          </a:p>
        </p:txBody>
      </p:sp>
      <p:sp>
        <p:nvSpPr>
          <p:cNvPr id="440" name="CustomShape 6"/>
          <p:cNvSpPr/>
          <p:nvPr/>
        </p:nvSpPr>
        <p:spPr>
          <a:xfrm>
            <a:off x="1844280" y="4070880"/>
            <a:ext cx="2949120" cy="360"/>
          </a:xfrm>
          <a:custGeom>
            <a:avLst/>
            <a:gdLst/>
            <a:ahLst/>
            <a:rect l="l" t="t" r="r" b="b"/>
            <a:pathLst>
              <a:path w="21600" h="21600">
                <a:moveTo>
                  <a:pt x="0" y="0"/>
                </a:moveTo>
                <a:lnTo>
                  <a:pt x="21600" y="21600"/>
                </a:lnTo>
              </a:path>
            </a:pathLst>
          </a:custGeom>
          <a:noFill/>
          <a:ln w="50760">
            <a:solidFill>
              <a:srgbClr val="7030a0"/>
            </a:solidFill>
            <a:round/>
            <a:tailEnd len="med" type="triangle" w="med"/>
          </a:ln>
        </p:spPr>
        <p:style>
          <a:lnRef idx="1">
            <a:schemeClr val="accent1"/>
          </a:lnRef>
          <a:fillRef idx="0">
            <a:schemeClr val="accent1"/>
          </a:fillRef>
          <a:effectRef idx="0">
            <a:schemeClr val="accent1"/>
          </a:effectRef>
          <a:fontRef idx="minor"/>
        </p:style>
      </p:sp>
      <p:sp>
        <p:nvSpPr>
          <p:cNvPr id="441" name="CustomShape 7"/>
          <p:cNvSpPr/>
          <p:nvPr/>
        </p:nvSpPr>
        <p:spPr>
          <a:xfrm>
            <a:off x="7500960" y="4070880"/>
            <a:ext cx="3048120" cy="360"/>
          </a:xfrm>
          <a:custGeom>
            <a:avLst/>
            <a:gdLst/>
            <a:ahLst/>
            <a:rect l="l" t="t" r="r" b="b"/>
            <a:pathLst>
              <a:path w="21600" h="21600">
                <a:moveTo>
                  <a:pt x="0" y="0"/>
                </a:moveTo>
                <a:lnTo>
                  <a:pt x="21600" y="21600"/>
                </a:lnTo>
              </a:path>
            </a:pathLst>
          </a:custGeom>
          <a:noFill/>
          <a:ln w="50760">
            <a:solidFill>
              <a:srgbClr val="7030a0"/>
            </a:solidFill>
            <a:round/>
            <a:tailEnd len="med" type="triangle" w="med"/>
          </a:ln>
        </p:spPr>
        <p:style>
          <a:lnRef idx="1">
            <a:schemeClr val="accent1"/>
          </a:lnRef>
          <a:fillRef idx="0">
            <a:schemeClr val="accent1"/>
          </a:fillRef>
          <a:effectRef idx="0">
            <a:schemeClr val="accent1"/>
          </a:effectRef>
          <a:fontRef idx="minor"/>
        </p:style>
      </p:sp>
      <p:sp>
        <p:nvSpPr>
          <p:cNvPr id="442" name="CustomShape 8"/>
          <p:cNvSpPr/>
          <p:nvPr/>
        </p:nvSpPr>
        <p:spPr>
          <a:xfrm>
            <a:off x="2538000" y="3626640"/>
            <a:ext cx="1497960" cy="36432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tf_static topic</a:t>
            </a:r>
            <a:endParaRPr b="0" lang="en-GB" sz="1800" spc="-1" strike="noStrike">
              <a:latin typeface="Arial"/>
            </a:endParaRPr>
          </a:p>
        </p:txBody>
      </p:sp>
      <p:sp>
        <p:nvSpPr>
          <p:cNvPr id="443" name="CustomShape 9"/>
          <p:cNvSpPr/>
          <p:nvPr/>
        </p:nvSpPr>
        <p:spPr>
          <a:xfrm>
            <a:off x="8661240" y="3626640"/>
            <a:ext cx="854640" cy="36432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tf topic</a:t>
            </a:r>
            <a:endParaRPr b="0" lang="en-GB" sz="1800" spc="-1" strike="noStrike">
              <a:latin typeface="Arial"/>
            </a:endParaRPr>
          </a:p>
        </p:txBody>
      </p:sp>
      <p:grpSp>
        <p:nvGrpSpPr>
          <p:cNvPr id="444" name="Group 10"/>
          <p:cNvGrpSpPr/>
          <p:nvPr/>
        </p:nvGrpSpPr>
        <p:grpSpPr>
          <a:xfrm>
            <a:off x="1814040" y="4611240"/>
            <a:ext cx="782280" cy="1209960"/>
            <a:chOff x="1814040" y="4611240"/>
            <a:chExt cx="782280" cy="1209960"/>
          </a:xfrm>
        </p:grpSpPr>
        <p:pic>
          <p:nvPicPr>
            <p:cNvPr id="445" name="Picture 14" descr=""/>
            <p:cNvPicPr/>
            <p:nvPr/>
          </p:nvPicPr>
          <p:blipFill>
            <a:blip r:embed="rId1"/>
            <a:stretch/>
          </p:blipFill>
          <p:spPr>
            <a:xfrm>
              <a:off x="1814040" y="4611240"/>
              <a:ext cx="772920" cy="772920"/>
            </a:xfrm>
            <a:prstGeom prst="rect">
              <a:avLst/>
            </a:prstGeom>
            <a:ln>
              <a:noFill/>
            </a:ln>
          </p:spPr>
        </p:pic>
        <p:sp>
          <p:nvSpPr>
            <p:cNvPr id="446" name="CustomShape 11"/>
            <p:cNvSpPr/>
            <p:nvPr/>
          </p:nvSpPr>
          <p:spPr>
            <a:xfrm>
              <a:off x="1823400" y="4619520"/>
              <a:ext cx="772920" cy="729360"/>
            </a:xfrm>
            <a:prstGeom prst="roundRect">
              <a:avLst>
                <a:gd name="adj" fmla="val 16667"/>
              </a:avLst>
            </a:prstGeom>
            <a:noFill/>
            <a:ln w="50760">
              <a:round/>
            </a:ln>
          </p:spPr>
          <p:style>
            <a:lnRef idx="2">
              <a:schemeClr val="accent1">
                <a:shade val="50000"/>
              </a:schemeClr>
            </a:lnRef>
            <a:fillRef idx="1">
              <a:schemeClr val="accent1"/>
            </a:fillRef>
            <a:effectRef idx="0">
              <a:schemeClr val="accent1"/>
            </a:effectRef>
            <a:fontRef idx="minor"/>
          </p:style>
        </p:sp>
        <p:sp>
          <p:nvSpPr>
            <p:cNvPr id="447" name="CustomShape 12"/>
            <p:cNvSpPr/>
            <p:nvPr/>
          </p:nvSpPr>
          <p:spPr>
            <a:xfrm>
              <a:off x="1985760" y="5420160"/>
              <a:ext cx="429480" cy="40104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tf</a:t>
              </a:r>
              <a:r>
                <a:rPr b="0" lang="en-GB" sz="1800" spc="-1" strike="noStrike" baseline="-25000">
                  <a:solidFill>
                    <a:srgbClr val="000000"/>
                  </a:solidFill>
                  <a:latin typeface="Calibri"/>
                  <a:ea typeface="DejaVu Sans"/>
                </a:rPr>
                <a:t>0</a:t>
              </a:r>
              <a:endParaRPr b="0" lang="en-GB" sz="1800" spc="-1" strike="noStrike">
                <a:latin typeface="Arial"/>
              </a:endParaRPr>
            </a:p>
          </p:txBody>
        </p:sp>
      </p:grpSp>
      <p:grpSp>
        <p:nvGrpSpPr>
          <p:cNvPr id="448" name="Group 13"/>
          <p:cNvGrpSpPr/>
          <p:nvPr/>
        </p:nvGrpSpPr>
        <p:grpSpPr>
          <a:xfrm>
            <a:off x="7500960" y="4611240"/>
            <a:ext cx="782280" cy="1209960"/>
            <a:chOff x="7500960" y="4611240"/>
            <a:chExt cx="782280" cy="1209960"/>
          </a:xfrm>
        </p:grpSpPr>
        <p:pic>
          <p:nvPicPr>
            <p:cNvPr id="449" name="Picture 19" descr=""/>
            <p:cNvPicPr/>
            <p:nvPr/>
          </p:nvPicPr>
          <p:blipFill>
            <a:blip r:embed="rId2"/>
            <a:stretch/>
          </p:blipFill>
          <p:spPr>
            <a:xfrm>
              <a:off x="7500960" y="4611240"/>
              <a:ext cx="772920" cy="772920"/>
            </a:xfrm>
            <a:prstGeom prst="rect">
              <a:avLst/>
            </a:prstGeom>
            <a:ln>
              <a:noFill/>
            </a:ln>
          </p:spPr>
        </p:pic>
        <p:sp>
          <p:nvSpPr>
            <p:cNvPr id="450" name="CustomShape 14"/>
            <p:cNvSpPr/>
            <p:nvPr/>
          </p:nvSpPr>
          <p:spPr>
            <a:xfrm>
              <a:off x="7510320" y="4619520"/>
              <a:ext cx="772920" cy="729360"/>
            </a:xfrm>
            <a:prstGeom prst="roundRect">
              <a:avLst>
                <a:gd name="adj" fmla="val 16667"/>
              </a:avLst>
            </a:prstGeom>
            <a:noFill/>
            <a:ln w="50760">
              <a:round/>
            </a:ln>
          </p:spPr>
          <p:style>
            <a:lnRef idx="2">
              <a:schemeClr val="accent1">
                <a:shade val="50000"/>
              </a:schemeClr>
            </a:lnRef>
            <a:fillRef idx="1">
              <a:schemeClr val="accent1"/>
            </a:fillRef>
            <a:effectRef idx="0">
              <a:schemeClr val="accent1"/>
            </a:effectRef>
            <a:fontRef idx="minor"/>
          </p:style>
        </p:sp>
        <p:sp>
          <p:nvSpPr>
            <p:cNvPr id="451" name="CustomShape 15"/>
            <p:cNvSpPr/>
            <p:nvPr/>
          </p:nvSpPr>
          <p:spPr>
            <a:xfrm>
              <a:off x="7672680" y="5420160"/>
              <a:ext cx="429480" cy="40104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tf</a:t>
              </a:r>
              <a:r>
                <a:rPr b="0" lang="en-GB" sz="1800" spc="-1" strike="noStrike" baseline="-25000">
                  <a:solidFill>
                    <a:srgbClr val="000000"/>
                  </a:solidFill>
                  <a:latin typeface="Calibri"/>
                  <a:ea typeface="DejaVu Sans"/>
                </a:rPr>
                <a:t>0</a:t>
              </a:r>
              <a:endParaRPr b="0" lang="en-GB" sz="1800" spc="-1" strike="noStrike">
                <a:latin typeface="Arial"/>
              </a:endParaRPr>
            </a:p>
          </p:txBody>
        </p:sp>
      </p:grpSp>
      <p:grpSp>
        <p:nvGrpSpPr>
          <p:cNvPr id="452" name="Group 16"/>
          <p:cNvGrpSpPr/>
          <p:nvPr/>
        </p:nvGrpSpPr>
        <p:grpSpPr>
          <a:xfrm>
            <a:off x="8697240" y="4619520"/>
            <a:ext cx="782280" cy="1209960"/>
            <a:chOff x="8697240" y="4619520"/>
            <a:chExt cx="782280" cy="1209960"/>
          </a:xfrm>
        </p:grpSpPr>
        <p:pic>
          <p:nvPicPr>
            <p:cNvPr id="453" name="Picture 23" descr=""/>
            <p:cNvPicPr/>
            <p:nvPr/>
          </p:nvPicPr>
          <p:blipFill>
            <a:blip r:embed="rId3"/>
            <a:stretch/>
          </p:blipFill>
          <p:spPr>
            <a:xfrm>
              <a:off x="8697240" y="4619520"/>
              <a:ext cx="772920" cy="772920"/>
            </a:xfrm>
            <a:prstGeom prst="rect">
              <a:avLst/>
            </a:prstGeom>
            <a:ln>
              <a:noFill/>
            </a:ln>
          </p:spPr>
        </p:pic>
        <p:sp>
          <p:nvSpPr>
            <p:cNvPr id="454" name="CustomShape 17"/>
            <p:cNvSpPr/>
            <p:nvPr/>
          </p:nvSpPr>
          <p:spPr>
            <a:xfrm>
              <a:off x="8706600" y="4627800"/>
              <a:ext cx="772920" cy="729360"/>
            </a:xfrm>
            <a:prstGeom prst="roundRect">
              <a:avLst>
                <a:gd name="adj" fmla="val 16667"/>
              </a:avLst>
            </a:prstGeom>
            <a:noFill/>
            <a:ln w="50760">
              <a:round/>
            </a:ln>
          </p:spPr>
          <p:style>
            <a:lnRef idx="2">
              <a:schemeClr val="accent1">
                <a:shade val="50000"/>
              </a:schemeClr>
            </a:lnRef>
            <a:fillRef idx="1">
              <a:schemeClr val="accent1"/>
            </a:fillRef>
            <a:effectRef idx="0">
              <a:schemeClr val="accent1"/>
            </a:effectRef>
            <a:fontRef idx="minor"/>
          </p:style>
        </p:sp>
        <p:sp>
          <p:nvSpPr>
            <p:cNvPr id="455" name="CustomShape 18"/>
            <p:cNvSpPr/>
            <p:nvPr/>
          </p:nvSpPr>
          <p:spPr>
            <a:xfrm>
              <a:off x="8868960" y="5428440"/>
              <a:ext cx="429480" cy="40104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tf</a:t>
              </a:r>
              <a:r>
                <a:rPr b="0" lang="en-GB" sz="1800" spc="-1" strike="noStrike" baseline="-25000">
                  <a:solidFill>
                    <a:srgbClr val="000000"/>
                  </a:solidFill>
                  <a:latin typeface="Calibri"/>
                  <a:ea typeface="DejaVu Sans"/>
                </a:rPr>
                <a:t>1</a:t>
              </a:r>
              <a:endParaRPr b="0" lang="en-GB" sz="1800" spc="-1" strike="noStrike">
                <a:latin typeface="Arial"/>
              </a:endParaRPr>
            </a:p>
          </p:txBody>
        </p:sp>
      </p:grpSp>
      <p:grpSp>
        <p:nvGrpSpPr>
          <p:cNvPr id="456" name="Group 19"/>
          <p:cNvGrpSpPr/>
          <p:nvPr/>
        </p:nvGrpSpPr>
        <p:grpSpPr>
          <a:xfrm>
            <a:off x="9776160" y="4619520"/>
            <a:ext cx="782280" cy="1209960"/>
            <a:chOff x="9776160" y="4619520"/>
            <a:chExt cx="782280" cy="1209960"/>
          </a:xfrm>
        </p:grpSpPr>
        <p:pic>
          <p:nvPicPr>
            <p:cNvPr id="457" name="Picture 27" descr=""/>
            <p:cNvPicPr/>
            <p:nvPr/>
          </p:nvPicPr>
          <p:blipFill>
            <a:blip r:embed="rId4"/>
            <a:stretch/>
          </p:blipFill>
          <p:spPr>
            <a:xfrm>
              <a:off x="9776160" y="4619520"/>
              <a:ext cx="772920" cy="772920"/>
            </a:xfrm>
            <a:prstGeom prst="rect">
              <a:avLst/>
            </a:prstGeom>
            <a:ln>
              <a:noFill/>
            </a:ln>
          </p:spPr>
        </p:pic>
        <p:sp>
          <p:nvSpPr>
            <p:cNvPr id="458" name="CustomShape 20"/>
            <p:cNvSpPr/>
            <p:nvPr/>
          </p:nvSpPr>
          <p:spPr>
            <a:xfrm>
              <a:off x="9785520" y="4627800"/>
              <a:ext cx="772920" cy="729360"/>
            </a:xfrm>
            <a:prstGeom prst="roundRect">
              <a:avLst>
                <a:gd name="adj" fmla="val 16667"/>
              </a:avLst>
            </a:prstGeom>
            <a:noFill/>
            <a:ln w="50760">
              <a:round/>
            </a:ln>
          </p:spPr>
          <p:style>
            <a:lnRef idx="2">
              <a:schemeClr val="accent1">
                <a:shade val="50000"/>
              </a:schemeClr>
            </a:lnRef>
            <a:fillRef idx="1">
              <a:schemeClr val="accent1"/>
            </a:fillRef>
            <a:effectRef idx="0">
              <a:schemeClr val="accent1"/>
            </a:effectRef>
            <a:fontRef idx="minor"/>
          </p:style>
        </p:sp>
        <p:sp>
          <p:nvSpPr>
            <p:cNvPr id="459" name="CustomShape 21"/>
            <p:cNvSpPr/>
            <p:nvPr/>
          </p:nvSpPr>
          <p:spPr>
            <a:xfrm>
              <a:off x="9947880" y="5428440"/>
              <a:ext cx="429480" cy="40104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tf</a:t>
              </a:r>
              <a:r>
                <a:rPr b="0" lang="en-GB" sz="1800" spc="-1" strike="noStrike" baseline="-25000">
                  <a:solidFill>
                    <a:srgbClr val="000000"/>
                  </a:solidFill>
                  <a:latin typeface="Calibri"/>
                  <a:ea typeface="DejaVu Sans"/>
                </a:rPr>
                <a:t>2</a:t>
              </a:r>
              <a:endParaRPr b="0" lang="en-GB" sz="1800" spc="-1" strike="noStrike">
                <a:latin typeface="Arial"/>
              </a:endParaRPr>
            </a:p>
          </p:txBody>
        </p:sp>
      </p:grpSp>
      <p:sp>
        <p:nvSpPr>
          <p:cNvPr id="460" name="CustomShape 22"/>
          <p:cNvSpPr/>
          <p:nvPr/>
        </p:nvSpPr>
        <p:spPr>
          <a:xfrm flipV="1">
            <a:off x="7887960" y="4156560"/>
            <a:ext cx="2520" cy="363240"/>
          </a:xfrm>
          <a:custGeom>
            <a:avLst/>
            <a:gdLst/>
            <a:ahLst/>
            <a:rect l="l" t="t" r="r" b="b"/>
            <a:pathLst>
              <a:path w="21600" h="21600">
                <a:moveTo>
                  <a:pt x="0" y="0"/>
                </a:moveTo>
                <a:lnTo>
                  <a:pt x="21600" y="21600"/>
                </a:lnTo>
              </a:path>
            </a:pathLst>
          </a:custGeom>
          <a:noFill/>
          <a:ln w="50760">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461" name="CustomShape 23"/>
          <p:cNvSpPr/>
          <p:nvPr/>
        </p:nvSpPr>
        <p:spPr>
          <a:xfrm flipV="1">
            <a:off x="9075600" y="4156560"/>
            <a:ext cx="2520" cy="363240"/>
          </a:xfrm>
          <a:custGeom>
            <a:avLst/>
            <a:gdLst/>
            <a:ahLst/>
            <a:rect l="l" t="t" r="r" b="b"/>
            <a:pathLst>
              <a:path w="21600" h="21600">
                <a:moveTo>
                  <a:pt x="0" y="0"/>
                </a:moveTo>
                <a:lnTo>
                  <a:pt x="21600" y="21600"/>
                </a:lnTo>
              </a:path>
            </a:pathLst>
          </a:custGeom>
          <a:noFill/>
          <a:ln w="50760">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462" name="CustomShape 24"/>
          <p:cNvSpPr/>
          <p:nvPr/>
        </p:nvSpPr>
        <p:spPr>
          <a:xfrm flipV="1">
            <a:off x="10172520" y="4156560"/>
            <a:ext cx="2520" cy="363240"/>
          </a:xfrm>
          <a:custGeom>
            <a:avLst/>
            <a:gdLst/>
            <a:ahLst/>
            <a:rect l="l" t="t" r="r" b="b"/>
            <a:pathLst>
              <a:path w="21600" h="21600">
                <a:moveTo>
                  <a:pt x="0" y="0"/>
                </a:moveTo>
                <a:lnTo>
                  <a:pt x="21600" y="21600"/>
                </a:lnTo>
              </a:path>
            </a:pathLst>
          </a:custGeom>
          <a:noFill/>
          <a:ln w="50760">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463" name="CustomShape 25"/>
          <p:cNvSpPr/>
          <p:nvPr/>
        </p:nvSpPr>
        <p:spPr>
          <a:xfrm flipV="1">
            <a:off x="2197440" y="4156560"/>
            <a:ext cx="2520" cy="363240"/>
          </a:xfrm>
          <a:custGeom>
            <a:avLst/>
            <a:gdLst/>
            <a:ahLst/>
            <a:rect l="l" t="t" r="r" b="b"/>
            <a:pathLst>
              <a:path w="21600" h="21600">
                <a:moveTo>
                  <a:pt x="0" y="0"/>
                </a:moveTo>
                <a:lnTo>
                  <a:pt x="21600" y="21600"/>
                </a:lnTo>
              </a:path>
            </a:pathLst>
          </a:custGeom>
          <a:noFill/>
          <a:ln w="50760">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464" name="CustomShape 26"/>
          <p:cNvSpPr/>
          <p:nvPr/>
        </p:nvSpPr>
        <p:spPr>
          <a:xfrm>
            <a:off x="2861640" y="4868280"/>
            <a:ext cx="129240" cy="1375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65" name="CustomShape 27"/>
          <p:cNvSpPr/>
          <p:nvPr/>
        </p:nvSpPr>
        <p:spPr>
          <a:xfrm>
            <a:off x="3222360" y="4868280"/>
            <a:ext cx="129240" cy="13752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466" name="CustomShape 28"/>
          <p:cNvSpPr/>
          <p:nvPr/>
        </p:nvSpPr>
        <p:spPr>
          <a:xfrm>
            <a:off x="3577320" y="4868280"/>
            <a:ext cx="129240" cy="137520"/>
          </a:xfrm>
          <a:prstGeom prst="ellipse">
            <a:avLst/>
          </a:prstGeom>
          <a:ln>
            <a:round/>
          </a:ln>
        </p:spPr>
        <p:style>
          <a:lnRef idx="2">
            <a:schemeClr val="accent1">
              <a:shade val="50000"/>
            </a:schemeClr>
          </a:lnRef>
          <a:fillRef idx="1">
            <a:schemeClr val="accent1"/>
          </a:fillRef>
          <a:effectRef idx="0">
            <a:schemeClr val="accent1"/>
          </a:effectRef>
          <a:fontRef idx="minor"/>
        </p:style>
      </p:sp>
    </p:spTree>
  </p:cSld>
  <p:timing>
    <p:tnLst>
      <p:par>
        <p:cTn id="138" dur="indefinite" restart="never" nodeType="tmRoot">
          <p:childTnLst>
            <p:seq>
              <p:cTn id="139"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tf2 </a:t>
            </a:r>
            <a:br/>
            <a:r>
              <a:rPr b="0" lang="en-GB" sz="3200" spc="-1" strike="noStrike">
                <a:solidFill>
                  <a:srgbClr val="000000"/>
                </a:solidFill>
                <a:latin typeface="Calibri Light"/>
              </a:rPr>
              <a:t>Computing a transform</a:t>
            </a:r>
            <a:endParaRPr b="0" lang="en-GB" sz="3200" spc="-1" strike="noStrike">
              <a:latin typeface="Arial"/>
            </a:endParaRPr>
          </a:p>
        </p:txBody>
      </p:sp>
      <p:sp>
        <p:nvSpPr>
          <p:cNvPr id="468" name="CustomShape 2"/>
          <p:cNvSpPr/>
          <p:nvPr/>
        </p:nvSpPr>
        <p:spPr>
          <a:xfrm>
            <a:off x="1542600" y="1981080"/>
            <a:ext cx="9106200" cy="23115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1800" spc="-1" strike="noStrike">
                <a:solidFill>
                  <a:srgbClr val="a5c261"/>
                </a:solidFill>
                <a:latin typeface="Consolas"/>
              </a:rPr>
              <a:t># Initialize objects to store the transforms on them</a:t>
            </a:r>
            <a:endParaRPr b="0" lang="en-GB" sz="1800" spc="-1" strike="noStrike">
              <a:latin typeface="Arial"/>
            </a:endParaRPr>
          </a:p>
          <a:p>
            <a:pPr>
              <a:lnSpc>
                <a:spcPct val="90000"/>
              </a:lnSpc>
              <a:spcBef>
                <a:spcPts val="1001"/>
              </a:spcBef>
            </a:pPr>
            <a:r>
              <a:rPr b="0" lang="en-GB" sz="1900" spc="-1" strike="noStrike">
                <a:solidFill>
                  <a:srgbClr val="94558d"/>
                </a:solidFill>
                <a:latin typeface="Consolas"/>
              </a:rPr>
              <a:t>self</a:t>
            </a:r>
            <a:r>
              <a:rPr b="0" lang="en-GB" sz="1900" spc="-1" strike="noStrike">
                <a:solidFill>
                  <a:srgbClr val="000000"/>
                </a:solidFill>
                <a:latin typeface="Consolas"/>
              </a:rPr>
              <a:t>.tfBuffer = tf2_ros.Buffer()</a:t>
            </a:r>
            <a:br/>
            <a:r>
              <a:rPr b="0" lang="en-GB" sz="1900" spc="-1" strike="noStrike">
                <a:solidFill>
                  <a:srgbClr val="94558d"/>
                </a:solidFill>
                <a:latin typeface="Consolas"/>
              </a:rPr>
              <a:t>self</a:t>
            </a:r>
            <a:r>
              <a:rPr b="0" lang="en-GB" sz="1900" spc="-1" strike="noStrike">
                <a:solidFill>
                  <a:srgbClr val="000000"/>
                </a:solidFill>
                <a:latin typeface="Consolas"/>
              </a:rPr>
              <a:t>.listener = tf2_ros.TransformListener(</a:t>
            </a:r>
            <a:r>
              <a:rPr b="0" lang="en-GB" sz="1900" spc="-1" strike="noStrike">
                <a:solidFill>
                  <a:srgbClr val="94558d"/>
                </a:solidFill>
                <a:latin typeface="Consolas"/>
              </a:rPr>
              <a:t>self</a:t>
            </a:r>
            <a:r>
              <a:rPr b="0" lang="en-GB" sz="1900" spc="-1" strike="noStrike">
                <a:solidFill>
                  <a:srgbClr val="000000"/>
                </a:solidFill>
                <a:latin typeface="Consolas"/>
              </a:rPr>
              <a:t>.tfBuffer)</a:t>
            </a:r>
            <a:endParaRPr b="0" lang="en-GB" sz="1900" spc="-1" strike="noStrike">
              <a:latin typeface="Arial"/>
            </a:endParaRPr>
          </a:p>
          <a:p>
            <a:pPr>
              <a:lnSpc>
                <a:spcPct val="90000"/>
              </a:lnSpc>
              <a:spcBef>
                <a:spcPts val="1001"/>
              </a:spcBef>
            </a:pPr>
            <a:r>
              <a:rPr b="0" lang="en-GB" sz="2000" spc="-1" strike="noStrike">
                <a:solidFill>
                  <a:srgbClr val="a5c261"/>
                </a:solidFill>
                <a:latin typeface="Consolas"/>
              </a:rPr>
              <a:t># Compute the transform between two frames at a given time </a:t>
            </a:r>
            <a:endParaRPr b="0" lang="en-GB" sz="2000" spc="-1" strike="noStrike">
              <a:latin typeface="Arial"/>
            </a:endParaRPr>
          </a:p>
          <a:p>
            <a:pPr>
              <a:lnSpc>
                <a:spcPct val="90000"/>
              </a:lnSpc>
              <a:spcBef>
                <a:spcPts val="1001"/>
              </a:spcBef>
            </a:pPr>
            <a:r>
              <a:rPr b="0" lang="en-GB" sz="1900" spc="-1" strike="noStrike">
                <a:solidFill>
                  <a:srgbClr val="94558d"/>
                </a:solidFill>
                <a:latin typeface="Consolas"/>
              </a:rPr>
              <a:t>self</a:t>
            </a:r>
            <a:r>
              <a:rPr b="0" lang="en-GB" sz="1900" spc="-1" strike="noStrike">
                <a:solidFill>
                  <a:srgbClr val="000000"/>
                </a:solidFill>
                <a:latin typeface="Consolas"/>
              </a:rPr>
              <a:t>.tfBuffer.lookup_transform(</a:t>
            </a:r>
            <a:r>
              <a:rPr b="0" lang="en-GB" sz="1900" spc="-1" strike="noStrike">
                <a:solidFill>
                  <a:srgbClr val="a5c261"/>
                </a:solidFill>
                <a:latin typeface="Consolas"/>
              </a:rPr>
              <a:t>"link_eef"</a:t>
            </a:r>
            <a:r>
              <a:rPr b="0" lang="en-GB" sz="1900" spc="-1" strike="noStrike">
                <a:solidFill>
                  <a:srgbClr val="cc7832"/>
                </a:solidFill>
                <a:latin typeface="Consolas"/>
              </a:rPr>
              <a:t>,</a:t>
            </a:r>
            <a:r>
              <a:rPr b="0" lang="en-GB" sz="1900" spc="-1" strike="noStrike">
                <a:solidFill>
                  <a:srgbClr val="000000"/>
                </a:solidFill>
                <a:latin typeface="Consolas"/>
              </a:rPr>
              <a:t>data.frame</a:t>
            </a:r>
            <a:r>
              <a:rPr b="0" lang="en-GB" sz="1900" spc="-1" strike="noStrike">
                <a:solidFill>
                  <a:srgbClr val="cc7832"/>
                </a:solidFill>
                <a:latin typeface="Consolas"/>
              </a:rPr>
              <a:t>,</a:t>
            </a:r>
            <a:r>
              <a:rPr b="0" lang="en-GB" sz="1900" spc="-1" strike="noStrike">
                <a:solidFill>
                  <a:srgbClr val="000000"/>
                </a:solidFill>
                <a:latin typeface="Consolas"/>
              </a:rPr>
              <a:t>rospy.Time()</a:t>
            </a:r>
            <a:r>
              <a:rPr b="0" lang="en-GB" sz="1900" spc="-1" strike="noStrike">
                <a:solidFill>
                  <a:srgbClr val="cc7832"/>
                </a:solidFill>
                <a:latin typeface="Consolas"/>
              </a:rPr>
              <a:t>,</a:t>
            </a:r>
            <a:endParaRPr b="0" lang="en-GB" sz="1900" spc="-1" strike="noStrike">
              <a:latin typeface="Arial"/>
            </a:endParaRPr>
          </a:p>
          <a:p>
            <a:pPr>
              <a:lnSpc>
                <a:spcPct val="90000"/>
              </a:lnSpc>
              <a:spcBef>
                <a:spcPts val="1001"/>
              </a:spcBef>
            </a:pPr>
            <a:r>
              <a:rPr b="0" lang="en-GB" sz="1900" spc="-1" strike="noStrike">
                <a:solidFill>
                  <a:srgbClr val="000000"/>
                </a:solidFill>
                <a:latin typeface="Consolas"/>
              </a:rPr>
              <a:t>	</a:t>
            </a:r>
            <a:r>
              <a:rPr b="0" lang="en-GB" sz="1900" spc="-1" strike="noStrike">
                <a:solidFill>
                  <a:srgbClr val="000000"/>
                </a:solidFill>
                <a:latin typeface="Consolas"/>
              </a:rPr>
              <a:t>	</a:t>
            </a:r>
            <a:r>
              <a:rPr b="0" lang="en-GB" sz="1900" spc="-1" strike="noStrike">
                <a:solidFill>
                  <a:srgbClr val="000000"/>
                </a:solidFill>
                <a:latin typeface="Consolas"/>
              </a:rPr>
              <a:t>	</a:t>
            </a:r>
            <a:r>
              <a:rPr b="0" lang="en-GB" sz="1900" spc="-1" strike="noStrike">
                <a:solidFill>
                  <a:srgbClr val="000000"/>
                </a:solidFill>
                <a:latin typeface="Consolas"/>
              </a:rPr>
              <a:t>           </a:t>
            </a:r>
            <a:r>
              <a:rPr b="0" lang="en-GB" sz="1900" spc="-1" strike="noStrike">
                <a:solidFill>
                  <a:srgbClr val="000000"/>
                </a:solidFill>
                <a:latin typeface="Consolas"/>
              </a:rPr>
              <a:t>rospy.Duration(</a:t>
            </a:r>
            <a:r>
              <a:rPr b="0" lang="en-GB" sz="1900" spc="-1" strike="noStrike">
                <a:solidFill>
                  <a:srgbClr val="6897bb"/>
                </a:solidFill>
                <a:latin typeface="Consolas"/>
              </a:rPr>
              <a:t>0.5</a:t>
            </a:r>
            <a:r>
              <a:rPr b="0" lang="en-GB" sz="1900" spc="-1" strike="noStrike">
                <a:solidFill>
                  <a:srgbClr val="000000"/>
                </a:solidFill>
                <a:latin typeface="Consolas"/>
              </a:rPr>
              <a:t>))</a:t>
            </a:r>
            <a:endParaRPr b="0" lang="en-GB" sz="1900" spc="-1" strike="noStrike">
              <a:latin typeface="Arial"/>
            </a:endParaRPr>
          </a:p>
        </p:txBody>
      </p:sp>
      <p:grpSp>
        <p:nvGrpSpPr>
          <p:cNvPr id="469" name="Group 3"/>
          <p:cNvGrpSpPr/>
          <p:nvPr/>
        </p:nvGrpSpPr>
        <p:grpSpPr>
          <a:xfrm>
            <a:off x="845640" y="4308840"/>
            <a:ext cx="10121760" cy="1889280"/>
            <a:chOff x="845640" y="4308840"/>
            <a:chExt cx="10121760" cy="1889280"/>
          </a:xfrm>
        </p:grpSpPr>
        <p:sp>
          <p:nvSpPr>
            <p:cNvPr id="470" name="CustomShape 4"/>
            <p:cNvSpPr/>
            <p:nvPr/>
          </p:nvSpPr>
          <p:spPr>
            <a:xfrm>
              <a:off x="1117440" y="4515120"/>
              <a:ext cx="9577800" cy="1461600"/>
            </a:xfrm>
            <a:prstGeom prst="rect">
              <a:avLst/>
            </a:prstGeom>
            <a:noFill/>
            <a:ln>
              <a:noFill/>
            </a:ln>
          </p:spPr>
          <p:style>
            <a:lnRef idx="0"/>
            <a:fillRef idx="0"/>
            <a:effectRef idx="0"/>
            <a:fontRef idx="minor"/>
          </p:style>
          <p:txBody>
            <a:bodyPr lIns="90000" rIns="90000" tIns="45000" bIns="45000"/>
            <a:p>
              <a:pPr algn="just">
                <a:lnSpc>
                  <a:spcPct val="100000"/>
                </a:lnSpc>
              </a:pPr>
              <a:r>
                <a:rPr b="0" lang="en-GB" sz="1800" spc="-1" strike="noStrike">
                  <a:solidFill>
                    <a:srgbClr val="000000"/>
                  </a:solidFill>
                  <a:latin typeface="Calibri"/>
                  <a:ea typeface="DejaVu Sans"/>
                </a:rPr>
                <a:t>The </a:t>
              </a:r>
              <a:r>
                <a:rPr b="0" lang="en-GB" sz="1800" spc="-1" strike="noStrike">
                  <a:solidFill>
                    <a:srgbClr val="000000"/>
                  </a:solidFill>
                  <a:latin typeface="Consolas"/>
                  <a:ea typeface="DejaVu Sans"/>
                </a:rPr>
                <a:t>Buffer</a:t>
              </a:r>
              <a:r>
                <a:rPr b="0" lang="en-GB" sz="1800" spc="-1" strike="noStrike">
                  <a:solidFill>
                    <a:srgbClr val="000000"/>
                  </a:solidFill>
                  <a:latin typeface="Calibri"/>
                  <a:ea typeface="DejaVu Sans"/>
                </a:rPr>
                <a:t> object is used as a container for </a:t>
              </a:r>
              <a:r>
                <a:rPr b="0" lang="en-GB" sz="1800" spc="-1" strike="noStrike">
                  <a:solidFill>
                    <a:srgbClr val="000000"/>
                  </a:solidFill>
                  <a:latin typeface="Consolas"/>
                  <a:ea typeface="DejaVu Sans"/>
                </a:rPr>
                <a:t>Listener </a:t>
              </a:r>
              <a:r>
                <a:rPr b="0" lang="en-GB" sz="1800" spc="-1" strike="noStrike">
                  <a:solidFill>
                    <a:srgbClr val="000000"/>
                  </a:solidFill>
                  <a:latin typeface="Calibri"/>
                  <a:ea typeface="DejaVu Sans"/>
                </a:rPr>
                <a:t>to allocate the information retrieved from the function </a:t>
              </a:r>
              <a:r>
                <a:rPr b="0" lang="en-GB" sz="1800" spc="-1" strike="noStrike">
                  <a:solidFill>
                    <a:srgbClr val="000000"/>
                  </a:solidFill>
                  <a:latin typeface="Consolas"/>
                  <a:ea typeface="DejaVu Sans"/>
                </a:rPr>
                <a:t>lookup_transform. </a:t>
              </a:r>
              <a:r>
                <a:rPr b="0" lang="en-GB" sz="1800" spc="-1" strike="noStrike">
                  <a:solidFill>
                    <a:srgbClr val="000000"/>
                  </a:solidFill>
                  <a:latin typeface="Calibri"/>
                  <a:ea typeface="DejaVu Sans"/>
                </a:rPr>
                <a:t>In order to compute a transform, we need to provide the function with two frame names, destination and source, a time at which the transform is recorded and a time out. You can retrieve the transform between any two frames that can be connected though a tree.</a:t>
              </a:r>
              <a:endParaRPr b="0" lang="en-GB" sz="1800" spc="-1" strike="noStrike">
                <a:latin typeface="Arial"/>
              </a:endParaRPr>
            </a:p>
          </p:txBody>
        </p:sp>
        <p:sp>
          <p:nvSpPr>
            <p:cNvPr id="471" name="CustomShape 5"/>
            <p:cNvSpPr/>
            <p:nvPr/>
          </p:nvSpPr>
          <p:spPr>
            <a:xfrm>
              <a:off x="845640" y="4308840"/>
              <a:ext cx="10121760" cy="188928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grpSp>
    </p:spTree>
  </p:cSld>
  <p:timing>
    <p:tnLst>
      <p:par>
        <p:cTn id="140" dur="indefinite" restart="never" nodeType="tmRoot">
          <p:childTnLst>
            <p:seq>
              <p:cTn id="141"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tf2</a:t>
            </a:r>
            <a:r>
              <a:rPr b="0" lang="en-GB" sz="4400" spc="-1" strike="noStrike">
                <a:solidFill>
                  <a:srgbClr val="000000"/>
                </a:solidFill>
                <a:latin typeface="Calibri Light"/>
              </a:rPr>
              <a:t> </a:t>
            </a:r>
            <a:br/>
            <a:r>
              <a:rPr b="0" lang="en-GB" sz="3200" spc="-1" strike="noStrike">
                <a:solidFill>
                  <a:srgbClr val="000000"/>
                </a:solidFill>
                <a:latin typeface="Calibri Light"/>
              </a:rPr>
              <a:t>Sending a transform </a:t>
            </a:r>
            <a:endParaRPr b="0" lang="en-GB" sz="3200" spc="-1" strike="noStrike">
              <a:latin typeface="Arial"/>
            </a:endParaRPr>
          </a:p>
        </p:txBody>
      </p:sp>
      <p:sp>
        <p:nvSpPr>
          <p:cNvPr id="473" name="CustomShape 2"/>
          <p:cNvSpPr/>
          <p:nvPr/>
        </p:nvSpPr>
        <p:spPr>
          <a:xfrm>
            <a:off x="838080" y="1825560"/>
            <a:ext cx="6554880" cy="404352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2000" spc="-1" strike="noStrike">
                <a:solidFill>
                  <a:srgbClr val="a5c261"/>
                </a:solidFill>
                <a:latin typeface="Consolas"/>
              </a:rPr>
              <a:t># Populate the vector with the transformation of the system</a:t>
            </a:r>
            <a:endParaRPr b="0" lang="en-GB" sz="2000" spc="-1" strike="noStrike">
              <a:latin typeface="Arial"/>
            </a:endParaRPr>
          </a:p>
          <a:p>
            <a:pPr>
              <a:lnSpc>
                <a:spcPct val="90000"/>
              </a:lnSpc>
              <a:spcBef>
                <a:spcPts val="1001"/>
              </a:spcBef>
            </a:pPr>
            <a:r>
              <a:rPr b="0" lang="en-GB" sz="2000" spc="-1" strike="noStrike">
                <a:solidFill>
                  <a:srgbClr val="000000"/>
                </a:solidFill>
                <a:latin typeface="Consolas"/>
              </a:rPr>
              <a:t>t = TransformStamped()</a:t>
            </a:r>
            <a:br/>
            <a:r>
              <a:rPr b="0" lang="en-GB" sz="2000" spc="-1" strike="noStrike">
                <a:solidFill>
                  <a:srgbClr val="000000"/>
                </a:solidFill>
                <a:latin typeface="Consolas"/>
              </a:rPr>
              <a:t>t.header.stamp = rospy.Time.now()</a:t>
            </a:r>
            <a:br/>
            <a:r>
              <a:rPr b="0" lang="en-GB" sz="2000" spc="-1" strike="noStrike">
                <a:solidFill>
                  <a:srgbClr val="000000"/>
                </a:solidFill>
                <a:latin typeface="Consolas"/>
              </a:rPr>
              <a:t>t.header.frame_id = </a:t>
            </a:r>
            <a:r>
              <a:rPr b="0" lang="en-GB" sz="2000" spc="-1" strike="noStrike">
                <a:solidFill>
                  <a:srgbClr val="a5c261"/>
                </a:solidFill>
                <a:latin typeface="Consolas"/>
              </a:rPr>
              <a:t>"sensor_frame"</a:t>
            </a:r>
            <a:br/>
            <a:r>
              <a:rPr b="0" lang="en-GB" sz="2000" spc="-1" strike="noStrike">
                <a:solidFill>
                  <a:srgbClr val="000000"/>
                </a:solidFill>
                <a:latin typeface="Consolas"/>
              </a:rPr>
              <a:t>t.child_frame_id = </a:t>
            </a:r>
            <a:r>
              <a:rPr b="0" lang="en-GB" sz="2000" spc="-1" strike="noStrike">
                <a:solidFill>
                  <a:srgbClr val="a5c261"/>
                </a:solidFill>
                <a:latin typeface="Consolas"/>
              </a:rPr>
              <a:t>"goal"</a:t>
            </a:r>
            <a:br/>
            <a:r>
              <a:rPr b="0" lang="en-GB" sz="2000" spc="-1" strike="noStrike">
                <a:solidFill>
                  <a:srgbClr val="000000"/>
                </a:solidFill>
                <a:latin typeface="Consolas"/>
              </a:rPr>
              <a:t>t.transform.translation = </a:t>
            </a:r>
            <a:r>
              <a:rPr b="0" lang="en-GB" sz="2000" spc="-1" strike="noStrike">
                <a:solidFill>
                  <a:srgbClr val="a5c261"/>
                </a:solidFill>
                <a:latin typeface="Consolas"/>
              </a:rPr>
              <a:t>”some_translation"</a:t>
            </a:r>
            <a:br/>
            <a:r>
              <a:rPr b="0" lang="en-GB" sz="2000" spc="-1" strike="noStrike">
                <a:solidFill>
                  <a:srgbClr val="000000"/>
                </a:solidFill>
                <a:latin typeface="Consolas"/>
              </a:rPr>
              <a:t>t.transform.rotation = </a:t>
            </a:r>
            <a:r>
              <a:rPr b="0" lang="en-GB" sz="2000" spc="-1" strike="noStrike">
                <a:solidFill>
                  <a:srgbClr val="a5c261"/>
                </a:solidFill>
                <a:latin typeface="Consolas"/>
              </a:rPr>
              <a:t>”some_rotation"</a:t>
            </a:r>
            <a:endParaRPr b="0" lang="en-GB" sz="2000" spc="-1" strike="noStrike">
              <a:latin typeface="Arial"/>
            </a:endParaRPr>
          </a:p>
          <a:p>
            <a:pPr>
              <a:lnSpc>
                <a:spcPct val="90000"/>
              </a:lnSpc>
              <a:spcBef>
                <a:spcPts val="1001"/>
              </a:spcBef>
            </a:pPr>
            <a:r>
              <a:rPr b="0" lang="en-GB" sz="2000" spc="-1" strike="noStrike">
                <a:solidFill>
                  <a:srgbClr val="a5c261"/>
                </a:solidFill>
                <a:latin typeface="Consolas"/>
              </a:rPr>
              <a:t># Input the transformation into the system</a:t>
            </a:r>
            <a:endParaRPr b="0" lang="en-GB" sz="2000" spc="-1" strike="noStrike">
              <a:latin typeface="Arial"/>
            </a:endParaRPr>
          </a:p>
          <a:p>
            <a:pPr>
              <a:lnSpc>
                <a:spcPct val="90000"/>
              </a:lnSpc>
              <a:spcBef>
                <a:spcPts val="1001"/>
              </a:spcBef>
            </a:pPr>
            <a:r>
              <a:rPr b="0" lang="en-GB" sz="2000" spc="-1" strike="noStrike">
                <a:solidFill>
                  <a:srgbClr val="000000"/>
                </a:solidFill>
                <a:latin typeface="Consolas"/>
              </a:rPr>
              <a:t>br = tf2_ros.StaticTransformBroadcaster()</a:t>
            </a:r>
            <a:br/>
            <a:r>
              <a:rPr b="0" lang="en-GB" sz="2000" spc="-1" strike="noStrike">
                <a:solidFill>
                  <a:srgbClr val="000000"/>
                </a:solidFill>
                <a:latin typeface="Consolas"/>
              </a:rPr>
              <a:t>br.sendTransform(t)</a:t>
            </a:r>
            <a:r>
              <a:rPr b="0" lang="en-GB" sz="2000" spc="-1" strike="noStrike">
                <a:solidFill>
                  <a:srgbClr val="a5c261"/>
                </a:solidFill>
                <a:latin typeface="Consolas"/>
              </a:rPr>
              <a:t> </a:t>
            </a:r>
            <a:endParaRPr b="0" lang="en-GB" sz="2000" spc="-1" strike="noStrike">
              <a:latin typeface="Arial"/>
            </a:endParaRPr>
          </a:p>
          <a:p>
            <a:pPr>
              <a:lnSpc>
                <a:spcPct val="90000"/>
              </a:lnSpc>
              <a:spcBef>
                <a:spcPts val="1001"/>
              </a:spcBef>
            </a:pPr>
            <a:r>
              <a:rPr b="0" lang="en-GB" sz="2000" spc="-1" strike="noStrike">
                <a:solidFill>
                  <a:srgbClr val="a5c261"/>
                </a:solidFill>
                <a:latin typeface="Consolas"/>
              </a:rPr>
              <a:t># Input the transformation into the system</a:t>
            </a:r>
            <a:endParaRPr b="0" lang="en-GB" sz="2000" spc="-1" strike="noStrike">
              <a:latin typeface="Arial"/>
            </a:endParaRPr>
          </a:p>
          <a:p>
            <a:pPr>
              <a:lnSpc>
                <a:spcPct val="90000"/>
              </a:lnSpc>
              <a:spcBef>
                <a:spcPts val="1001"/>
              </a:spcBef>
            </a:pPr>
            <a:r>
              <a:rPr b="0" lang="en-GB" sz="2000" spc="-1" strike="noStrike">
                <a:solidFill>
                  <a:srgbClr val="000000"/>
                </a:solidFill>
                <a:latin typeface="Consolas"/>
              </a:rPr>
              <a:t>br = tf2_ros.TransformBroadcaster()</a:t>
            </a:r>
            <a:br/>
            <a:r>
              <a:rPr b="0" lang="en-GB" sz="2000" spc="-1" strike="noStrike">
                <a:solidFill>
                  <a:srgbClr val="000000"/>
                </a:solidFill>
                <a:latin typeface="Consolas"/>
              </a:rPr>
              <a:t>br.sendTransform(t)</a:t>
            </a:r>
            <a:endParaRPr b="0" lang="en-GB" sz="2000" spc="-1" strike="noStrike">
              <a:latin typeface="Arial"/>
            </a:endParaRPr>
          </a:p>
          <a:p>
            <a:pPr>
              <a:lnSpc>
                <a:spcPct val="90000"/>
              </a:lnSpc>
              <a:spcBef>
                <a:spcPts val="1001"/>
              </a:spcBef>
            </a:pPr>
            <a:endParaRPr b="0" lang="en-GB" sz="2000" spc="-1" strike="noStrike">
              <a:latin typeface="Arial"/>
            </a:endParaRPr>
          </a:p>
        </p:txBody>
      </p:sp>
      <p:grpSp>
        <p:nvGrpSpPr>
          <p:cNvPr id="474" name="Group 3"/>
          <p:cNvGrpSpPr/>
          <p:nvPr/>
        </p:nvGrpSpPr>
        <p:grpSpPr>
          <a:xfrm>
            <a:off x="7393680" y="2428560"/>
            <a:ext cx="4192200" cy="2896200"/>
            <a:chOff x="7393680" y="2428560"/>
            <a:chExt cx="4192200" cy="2896200"/>
          </a:xfrm>
        </p:grpSpPr>
        <p:sp>
          <p:nvSpPr>
            <p:cNvPr id="475" name="CustomShape 4"/>
            <p:cNvSpPr/>
            <p:nvPr/>
          </p:nvSpPr>
          <p:spPr>
            <a:xfrm>
              <a:off x="7506360" y="2492280"/>
              <a:ext cx="3966840" cy="2832480"/>
            </a:xfrm>
            <a:prstGeom prst="rect">
              <a:avLst/>
            </a:prstGeom>
            <a:noFill/>
            <a:ln>
              <a:noFill/>
            </a:ln>
          </p:spPr>
          <p:style>
            <a:lnRef idx="0"/>
            <a:fillRef idx="0"/>
            <a:effectRef idx="0"/>
            <a:fontRef idx="minor"/>
          </p:style>
          <p:txBody>
            <a:bodyPr lIns="90000" rIns="90000" tIns="45000" bIns="45000"/>
            <a:p>
              <a:pPr algn="just">
                <a:lnSpc>
                  <a:spcPct val="100000"/>
                </a:lnSpc>
              </a:pPr>
              <a:r>
                <a:rPr b="0" lang="en-GB" sz="1800" spc="-1" strike="noStrike">
                  <a:solidFill>
                    <a:srgbClr val="000000"/>
                  </a:solidFill>
                  <a:latin typeface="Calibri"/>
                  <a:ea typeface="DejaVu Sans"/>
                </a:rPr>
                <a:t>In order to send any transform within ROS the format of the transform must be </a:t>
              </a:r>
              <a:r>
                <a:rPr b="0" lang="en-GB" sz="1800" spc="-1" strike="noStrike">
                  <a:solidFill>
                    <a:srgbClr val="000000"/>
                  </a:solidFill>
                  <a:latin typeface="Consolas"/>
                  <a:ea typeface="DejaVu Sans"/>
                </a:rPr>
                <a:t>TransformStamped(),</a:t>
              </a:r>
              <a:r>
                <a:rPr b="0" lang="en-GB" sz="1800" spc="-1" strike="noStrike">
                  <a:solidFill>
                    <a:srgbClr val="000000"/>
                  </a:solidFill>
                  <a:latin typeface="Calibri"/>
                  <a:ea typeface="DejaVu Sans"/>
                </a:rPr>
                <a:t> which contains both a temporal reference and the transform object. Once the transform is defined it can be sent either as a static or dynamic transform by calling the appropriate </a:t>
              </a:r>
              <a:r>
                <a:rPr b="0" lang="en-GB" sz="1800" spc="-1" strike="noStrike">
                  <a:solidFill>
                    <a:srgbClr val="000000"/>
                  </a:solidFill>
                  <a:latin typeface="Consolas"/>
                  <a:ea typeface="DejaVu Sans"/>
                </a:rPr>
                <a:t>sendTransform </a:t>
              </a:r>
              <a:r>
                <a:rPr b="0" lang="en-GB" sz="1800" spc="-1" strike="noStrike">
                  <a:solidFill>
                    <a:srgbClr val="000000"/>
                  </a:solidFill>
                  <a:latin typeface="Calibri"/>
                  <a:ea typeface="DejaVu Sans"/>
                </a:rPr>
                <a:t>function from the broadcaster class. </a:t>
              </a:r>
              <a:endParaRPr b="0" lang="en-GB" sz="1800" spc="-1" strike="noStrike">
                <a:latin typeface="Arial"/>
              </a:endParaRPr>
            </a:p>
          </p:txBody>
        </p:sp>
        <p:sp>
          <p:nvSpPr>
            <p:cNvPr id="476" name="CustomShape 5"/>
            <p:cNvSpPr/>
            <p:nvPr/>
          </p:nvSpPr>
          <p:spPr>
            <a:xfrm>
              <a:off x="7393680" y="2428560"/>
              <a:ext cx="4192200" cy="283752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grpSp>
    </p:spTree>
  </p:cSld>
  <p:timing>
    <p:tnLst>
      <p:par>
        <p:cTn id="142" dur="indefinite" restart="never" nodeType="tmRoot">
          <p:childTnLst>
            <p:seq>
              <p:cTn id="143"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tf2</a:t>
            </a:r>
            <a:br/>
            <a:r>
              <a:rPr b="0" lang="en-GB" sz="3200" spc="-1" strike="noStrike">
                <a:solidFill>
                  <a:srgbClr val="000000"/>
                </a:solidFill>
                <a:latin typeface="Calibri Light"/>
              </a:rPr>
              <a:t>Debugging tools</a:t>
            </a:r>
            <a:endParaRPr b="0" lang="en-GB" sz="3200" spc="-1" strike="noStrike">
              <a:latin typeface="Arial"/>
            </a:endParaRPr>
          </a:p>
        </p:txBody>
      </p:sp>
      <p:sp>
        <p:nvSpPr>
          <p:cNvPr id="478"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0" lang="en-GB" sz="2800" spc="-1" strike="noStrike">
                <a:solidFill>
                  <a:srgbClr val="000000"/>
                </a:solidFill>
                <a:latin typeface="Calibri"/>
              </a:rPr>
              <a:t>The main tools used to analyze tf2 behavior are</a:t>
            </a:r>
            <a:endParaRPr b="0" lang="en-GB" sz="2800" spc="-1" strike="noStrike">
              <a:latin typeface="Arial"/>
            </a:endParaRPr>
          </a:p>
          <a:p>
            <a:pPr lvl="1" marL="685800" indent="-227880">
              <a:lnSpc>
                <a:spcPct val="90000"/>
              </a:lnSpc>
              <a:spcBef>
                <a:spcPts val="499"/>
              </a:spcBef>
              <a:buClr>
                <a:srgbClr val="000000"/>
              </a:buClr>
              <a:buFont typeface="Arial"/>
              <a:buChar char="•"/>
            </a:pPr>
            <a:r>
              <a:rPr b="0" lang="en-GB" sz="2400" spc="-1" strike="noStrike">
                <a:solidFill>
                  <a:srgbClr val="000000"/>
                </a:solidFill>
                <a:latin typeface="Calibri"/>
              </a:rPr>
              <a:t>Command line tools </a:t>
            </a:r>
            <a:endParaRPr b="0" lang="en-GB" sz="2400" spc="-1" strike="noStrike">
              <a:latin typeface="Arial"/>
            </a:endParaRPr>
          </a:p>
          <a:p>
            <a:pPr lvl="2" marL="1143000" indent="-227880">
              <a:lnSpc>
                <a:spcPct val="90000"/>
              </a:lnSpc>
              <a:spcBef>
                <a:spcPts val="499"/>
              </a:spcBef>
              <a:buClr>
                <a:srgbClr val="000000"/>
              </a:buClr>
              <a:buFont typeface="Arial"/>
              <a:buChar char="•"/>
            </a:pPr>
            <a:r>
              <a:rPr b="0" lang="en-GB" sz="2000" spc="-1" strike="noStrike">
                <a:solidFill>
                  <a:srgbClr val="000000"/>
                </a:solidFill>
                <a:latin typeface="Calibri"/>
              </a:rPr>
              <a:t>rosrun tf2_tools view_frames.py</a:t>
            </a:r>
            <a:endParaRPr b="0" lang="en-GB" sz="2000" spc="-1" strike="noStrike">
              <a:latin typeface="Arial"/>
            </a:endParaRPr>
          </a:p>
          <a:p>
            <a:pPr lvl="2" marL="1143000" indent="-227880">
              <a:lnSpc>
                <a:spcPct val="90000"/>
              </a:lnSpc>
              <a:spcBef>
                <a:spcPts val="499"/>
              </a:spcBef>
              <a:buClr>
                <a:srgbClr val="000000"/>
              </a:buClr>
              <a:buFont typeface="Arial"/>
              <a:buChar char="•"/>
            </a:pPr>
            <a:r>
              <a:rPr b="0" lang="en-GB" sz="2000" spc="-1" strike="noStrike">
                <a:solidFill>
                  <a:srgbClr val="000000"/>
                </a:solidFill>
                <a:latin typeface="Calibri"/>
              </a:rPr>
              <a:t>rosrun tf2 tf2_monitor turtle2 turtle1</a:t>
            </a:r>
            <a:endParaRPr b="0" lang="en-GB" sz="2000" spc="-1" strike="noStrike">
              <a:latin typeface="Arial"/>
            </a:endParaRPr>
          </a:p>
          <a:p>
            <a:pPr lvl="2" marL="1143000" indent="-227880">
              <a:lnSpc>
                <a:spcPct val="90000"/>
              </a:lnSpc>
              <a:spcBef>
                <a:spcPts val="499"/>
              </a:spcBef>
              <a:buClr>
                <a:srgbClr val="000000"/>
              </a:buClr>
              <a:buFont typeface="Arial"/>
              <a:buChar char="•"/>
            </a:pPr>
            <a:r>
              <a:rPr b="0" lang="en-GB" sz="2000" spc="-1" strike="noStrike">
                <a:solidFill>
                  <a:srgbClr val="000000"/>
                </a:solidFill>
                <a:latin typeface="Calibri"/>
              </a:rPr>
              <a:t>rosrun tf tf_echo [base] [target]</a:t>
            </a:r>
            <a:endParaRPr b="0" lang="en-GB" sz="2000" spc="-1" strike="noStrike">
              <a:latin typeface="Arial"/>
            </a:endParaRPr>
          </a:p>
          <a:p>
            <a:pPr lvl="1" marL="685800" indent="-227880">
              <a:lnSpc>
                <a:spcPct val="90000"/>
              </a:lnSpc>
              <a:spcBef>
                <a:spcPts val="499"/>
              </a:spcBef>
              <a:buClr>
                <a:srgbClr val="000000"/>
              </a:buClr>
              <a:buFont typeface="Arial"/>
              <a:buChar char="•"/>
            </a:pPr>
            <a:r>
              <a:rPr b="0" lang="en-GB" sz="2400" spc="-1" strike="noStrike">
                <a:solidFill>
                  <a:srgbClr val="000000"/>
                </a:solidFill>
                <a:latin typeface="Calibri"/>
              </a:rPr>
              <a:t>RQT_tree: A graphical representation of all the relationships within the network</a:t>
            </a:r>
            <a:endParaRPr b="0" lang="en-GB" sz="2400" spc="-1" strike="noStrike">
              <a:latin typeface="Arial"/>
            </a:endParaRPr>
          </a:p>
          <a:p>
            <a:pPr lvl="1" marL="685800" indent="-227880">
              <a:lnSpc>
                <a:spcPct val="90000"/>
              </a:lnSpc>
              <a:spcBef>
                <a:spcPts val="499"/>
              </a:spcBef>
              <a:buClr>
                <a:srgbClr val="000000"/>
              </a:buClr>
              <a:buFont typeface="Arial"/>
              <a:buChar char="•"/>
            </a:pPr>
            <a:r>
              <a:rPr b="0" lang="en-GB" sz="2400" spc="-1" strike="noStrike">
                <a:solidFill>
                  <a:srgbClr val="000000"/>
                </a:solidFill>
                <a:latin typeface="Calibri"/>
              </a:rPr>
              <a:t>RVIZ: The temporal evolution of each transformation can be displayed in real time.</a:t>
            </a:r>
            <a:endParaRPr b="0" lang="en-GB" sz="2400" spc="-1" strike="noStrike">
              <a:latin typeface="Arial"/>
            </a:endParaRPr>
          </a:p>
          <a:p>
            <a:pPr lvl="1" marL="685800" indent="-227880">
              <a:lnSpc>
                <a:spcPct val="90000"/>
              </a:lnSpc>
              <a:spcBef>
                <a:spcPts val="499"/>
              </a:spcBef>
              <a:buClr>
                <a:srgbClr val="000000"/>
              </a:buClr>
              <a:buFont typeface="Arial"/>
              <a:buChar char="•"/>
            </a:pPr>
            <a:r>
              <a:rPr b="0" lang="en-GB" sz="2400" spc="-1" strike="noStrike">
                <a:solidFill>
                  <a:srgbClr val="000000"/>
                </a:solidFill>
                <a:latin typeface="Calibri"/>
              </a:rPr>
              <a:t>Broadcasting transforms in your launch files</a:t>
            </a:r>
            <a:endParaRPr b="0" lang="en-GB" sz="2400" spc="-1" strike="noStrike">
              <a:latin typeface="Arial"/>
            </a:endParaRPr>
          </a:p>
        </p:txBody>
      </p:sp>
    </p:spTree>
  </p:cSld>
  <p:timing>
    <p:tnLst>
      <p:par>
        <p:cTn id="144" dur="indefinite" restart="never" nodeType="tmRoot">
          <p:childTnLst>
            <p:seq>
              <p:cTn id="145"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tf2 </a:t>
            </a:r>
            <a:br/>
            <a:r>
              <a:rPr b="0" lang="en-GB" sz="3200" spc="-1" strike="noStrike">
                <a:solidFill>
                  <a:srgbClr val="000000"/>
                </a:solidFill>
                <a:latin typeface="Calibri Light"/>
              </a:rPr>
              <a:t>Timing Concerns</a:t>
            </a:r>
            <a:endParaRPr b="0" lang="en-GB" sz="3200" spc="-1" strike="noStrike">
              <a:latin typeface="Arial"/>
            </a:endParaRPr>
          </a:p>
        </p:txBody>
      </p:sp>
      <p:sp>
        <p:nvSpPr>
          <p:cNvPr id="480" name="CustomShape 2"/>
          <p:cNvSpPr/>
          <p:nvPr/>
        </p:nvSpPr>
        <p:spPr>
          <a:xfrm>
            <a:off x="838080" y="1825560"/>
            <a:ext cx="10514880" cy="1324800"/>
          </a:xfrm>
          <a:prstGeom prst="rect">
            <a:avLst/>
          </a:prstGeom>
          <a:noFill/>
          <a:ln>
            <a:noFill/>
          </a:ln>
        </p:spPr>
        <p:style>
          <a:lnRef idx="0"/>
          <a:fillRef idx="0"/>
          <a:effectRef idx="0"/>
          <a:fontRef idx="minor"/>
        </p:style>
        <p:txBody>
          <a:bodyPr lIns="90000" rIns="90000" tIns="45000" bIns="45000"/>
          <a:p>
            <a:pPr marL="228600" indent="-227880">
              <a:lnSpc>
                <a:spcPct val="90000"/>
              </a:lnSpc>
              <a:spcBef>
                <a:spcPts val="1001"/>
              </a:spcBef>
              <a:buClr>
                <a:srgbClr val="000000"/>
              </a:buClr>
              <a:buFont typeface="Arial"/>
              <a:buChar char="•"/>
            </a:pPr>
            <a:r>
              <a:rPr b="0" lang="en-GB" sz="2800" spc="-1" strike="noStrike">
                <a:solidFill>
                  <a:srgbClr val="000000"/>
                </a:solidFill>
                <a:latin typeface="Calibri"/>
              </a:rPr>
              <a:t>Tf2 keeps track of the status of the system through time. It is very important to populate the header files to keep temporal relationships correct. </a:t>
            </a:r>
            <a:endParaRPr b="0" lang="en-GB" sz="2800" spc="-1" strike="noStrike">
              <a:latin typeface="Arial"/>
            </a:endParaRPr>
          </a:p>
        </p:txBody>
      </p:sp>
      <p:grpSp>
        <p:nvGrpSpPr>
          <p:cNvPr id="481" name="Group 3"/>
          <p:cNvGrpSpPr/>
          <p:nvPr/>
        </p:nvGrpSpPr>
        <p:grpSpPr>
          <a:xfrm>
            <a:off x="1647360" y="3151080"/>
            <a:ext cx="4938120" cy="2833200"/>
            <a:chOff x="1647360" y="3151080"/>
            <a:chExt cx="4938120" cy="2833200"/>
          </a:xfrm>
        </p:grpSpPr>
        <p:sp>
          <p:nvSpPr>
            <p:cNvPr id="482" name="CustomShape 4"/>
            <p:cNvSpPr/>
            <p:nvPr/>
          </p:nvSpPr>
          <p:spPr>
            <a:xfrm>
              <a:off x="1647360" y="3215160"/>
              <a:ext cx="4801320" cy="371880"/>
            </a:xfrm>
            <a:prstGeom prst="rect">
              <a:avLst/>
            </a:prstGeom>
            <a:noFill/>
            <a:ln>
              <a:noFill/>
            </a:ln>
          </p:spPr>
          <p:style>
            <a:lnRef idx="0"/>
            <a:fillRef idx="0"/>
            <a:effectRef idx="0"/>
            <a:fontRef idx="minor"/>
          </p:style>
        </p:sp>
        <p:sp>
          <p:nvSpPr>
            <p:cNvPr id="483" name="CustomShape 5"/>
            <p:cNvSpPr/>
            <p:nvPr/>
          </p:nvSpPr>
          <p:spPr>
            <a:xfrm>
              <a:off x="1874520" y="3151080"/>
              <a:ext cx="4710960" cy="283320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cc7832"/>
                  </a:solidFill>
                  <a:latin typeface="Calibri"/>
                  <a:ea typeface="DejaVu Sans"/>
                </a:rPr>
                <a:t>try</a:t>
              </a:r>
              <a:r>
                <a:rPr b="0" lang="en-GB" sz="1800" spc="-1" strike="noStrike">
                  <a:solidFill>
                    <a:srgbClr val="000000"/>
                  </a:solidFill>
                  <a:latin typeface="Calibri"/>
                  <a:ea typeface="DejaVu Sans"/>
                </a:rPr>
                <a:t>:</a:t>
              </a:r>
              <a:br/>
              <a:r>
                <a:rPr b="0" lang="en-GB" sz="1800" spc="-1" strike="noStrike">
                  <a:solidFill>
                    <a:srgbClr val="000000"/>
                  </a:solidFill>
                  <a:latin typeface="Calibri"/>
                  <a:ea typeface="DejaVu Sans"/>
                </a:rPr>
                <a:t>    past = rospy.Time.now() - rospy.Duration(</a:t>
              </a:r>
              <a:r>
                <a:rPr b="0" lang="en-GB" sz="1800" spc="-1" strike="noStrike">
                  <a:solidFill>
                    <a:srgbClr val="6897bb"/>
                  </a:solidFill>
                  <a:latin typeface="Calibri"/>
                  <a:ea typeface="DejaVu Sans"/>
                </a:rPr>
                <a:t>5.0</a:t>
              </a:r>
              <a:r>
                <a:rPr b="0" lang="en-GB" sz="1800" spc="-1" strike="noStrike">
                  <a:solidFill>
                    <a:srgbClr val="000000"/>
                  </a:solidFill>
                  <a:latin typeface="Calibri"/>
                  <a:ea typeface="DejaVu Sans"/>
                </a:rPr>
                <a:t>)</a:t>
              </a:r>
              <a:br/>
              <a:r>
                <a:rPr b="0" lang="en-GB" sz="1800" spc="-1" strike="noStrike">
                  <a:solidFill>
                    <a:srgbClr val="000000"/>
                  </a:solidFill>
                  <a:latin typeface="Calibri"/>
                  <a:ea typeface="DejaVu Sans"/>
                </a:rPr>
                <a:t>    trans = tfBuffer.lookup_transform_full(</a:t>
              </a:r>
              <a:br/>
              <a:r>
                <a:rPr b="0" lang="en-GB" sz="1800" spc="-1" strike="noStrike">
                  <a:solidFill>
                    <a:srgbClr val="000000"/>
                  </a:solidFill>
                  <a:latin typeface="Calibri"/>
                  <a:ea typeface="DejaVu Sans"/>
                </a:rPr>
                <a:t>        </a:t>
              </a:r>
              <a:r>
                <a:rPr b="0" lang="en-GB" sz="1800" spc="-1" strike="noStrike">
                  <a:solidFill>
                    <a:srgbClr val="aa4926"/>
                  </a:solidFill>
                  <a:latin typeface="Calibri"/>
                  <a:ea typeface="DejaVu Sans"/>
                </a:rPr>
                <a:t>target_frame </a:t>
              </a:r>
              <a:r>
                <a:rPr b="0" lang="en-GB" sz="1800" spc="-1" strike="noStrike">
                  <a:solidFill>
                    <a:srgbClr val="000000"/>
                  </a:solidFill>
                  <a:latin typeface="Calibri"/>
                  <a:ea typeface="DejaVu Sans"/>
                </a:rPr>
                <a:t>=</a:t>
              </a:r>
              <a:r>
                <a:rPr b="0" lang="en-GB" sz="1800" spc="-1" strike="noStrike">
                  <a:solidFill>
                    <a:srgbClr val="6a8759"/>
                  </a:solidFill>
                  <a:latin typeface="Calibri"/>
                  <a:ea typeface="DejaVu Sans"/>
                </a:rPr>
                <a:t>  ‘robot1'</a:t>
              </a:r>
              <a:r>
                <a:rPr b="0" lang="en-GB" sz="1800" spc="-1" strike="noStrike">
                  <a:solidFill>
                    <a:srgbClr val="cc7832"/>
                  </a:solidFill>
                  <a:latin typeface="Calibri"/>
                  <a:ea typeface="DejaVu Sans"/>
                </a:rPr>
                <a:t>,</a:t>
              </a:r>
              <a:br/>
              <a:r>
                <a:rPr b="0" lang="en-GB" sz="1800" spc="-1" strike="noStrike">
                  <a:solidFill>
                    <a:srgbClr val="cc7832"/>
                  </a:solidFill>
                  <a:latin typeface="Calibri"/>
                  <a:ea typeface="DejaVu Sans"/>
                </a:rPr>
                <a:t>        </a:t>
              </a:r>
              <a:r>
                <a:rPr b="0" lang="en-GB" sz="1800" spc="-1" strike="noStrike">
                  <a:solidFill>
                    <a:srgbClr val="aa4926"/>
                  </a:solidFill>
                  <a:latin typeface="Calibri"/>
                  <a:ea typeface="DejaVu Sans"/>
                </a:rPr>
                <a:t>target_time </a:t>
              </a:r>
              <a:r>
                <a:rPr b="0" lang="en-GB" sz="1800" spc="-1" strike="noStrike">
                  <a:solidFill>
                    <a:srgbClr val="000000"/>
                  </a:solidFill>
                  <a:latin typeface="Calibri"/>
                  <a:ea typeface="DejaVu Sans"/>
                </a:rPr>
                <a:t>= rospy.Time.now()</a:t>
              </a:r>
              <a:r>
                <a:rPr b="0" lang="en-GB" sz="1800" spc="-1" strike="noStrike">
                  <a:solidFill>
                    <a:srgbClr val="cc7832"/>
                  </a:solidFill>
                  <a:latin typeface="Calibri"/>
                  <a:ea typeface="DejaVu Sans"/>
                </a:rPr>
                <a:t>,</a:t>
              </a:r>
              <a:br/>
              <a:r>
                <a:rPr b="0" lang="en-GB" sz="1800" spc="-1" strike="noStrike">
                  <a:solidFill>
                    <a:srgbClr val="cc7832"/>
                  </a:solidFill>
                  <a:latin typeface="Calibri"/>
                  <a:ea typeface="DejaVu Sans"/>
                </a:rPr>
                <a:t>        </a:t>
              </a:r>
              <a:r>
                <a:rPr b="0" lang="en-GB" sz="1800" spc="-1" strike="noStrike">
                  <a:solidFill>
                    <a:srgbClr val="aa4926"/>
                  </a:solidFill>
                  <a:latin typeface="Calibri"/>
                  <a:ea typeface="DejaVu Sans"/>
                </a:rPr>
                <a:t>source_frame </a:t>
              </a:r>
              <a:r>
                <a:rPr b="0" lang="en-GB" sz="1800" spc="-1" strike="noStrike">
                  <a:solidFill>
                    <a:srgbClr val="000000"/>
                  </a:solidFill>
                  <a:latin typeface="Calibri"/>
                  <a:ea typeface="DejaVu Sans"/>
                </a:rPr>
                <a:t>= </a:t>
              </a:r>
              <a:r>
                <a:rPr b="0" lang="en-GB" sz="1800" spc="-1" strike="noStrike">
                  <a:solidFill>
                    <a:srgbClr val="6a8759"/>
                  </a:solidFill>
                  <a:latin typeface="Calibri"/>
                  <a:ea typeface="DejaVu Sans"/>
                </a:rPr>
                <a:t>'carrot1'</a:t>
              </a:r>
              <a:r>
                <a:rPr b="0" lang="en-GB" sz="1800" spc="-1" strike="noStrike">
                  <a:solidFill>
                    <a:srgbClr val="cc7832"/>
                  </a:solidFill>
                  <a:latin typeface="Calibri"/>
                  <a:ea typeface="DejaVu Sans"/>
                </a:rPr>
                <a:t>,</a:t>
              </a:r>
              <a:br/>
              <a:r>
                <a:rPr b="0" lang="en-GB" sz="1800" spc="-1" strike="noStrike">
                  <a:solidFill>
                    <a:srgbClr val="cc7832"/>
                  </a:solidFill>
                  <a:latin typeface="Calibri"/>
                  <a:ea typeface="DejaVu Sans"/>
                </a:rPr>
                <a:t>        </a:t>
              </a:r>
              <a:r>
                <a:rPr b="0" lang="en-GB" sz="1800" spc="-1" strike="noStrike">
                  <a:solidFill>
                    <a:srgbClr val="aa4926"/>
                  </a:solidFill>
                  <a:latin typeface="Calibri"/>
                  <a:ea typeface="DejaVu Sans"/>
                </a:rPr>
                <a:t>source_time </a:t>
              </a:r>
              <a:r>
                <a:rPr b="0" lang="en-GB" sz="1800" spc="-1" strike="noStrike">
                  <a:solidFill>
                    <a:srgbClr val="000000"/>
                  </a:solidFill>
                  <a:latin typeface="Calibri"/>
                  <a:ea typeface="DejaVu Sans"/>
                </a:rPr>
                <a:t>= past</a:t>
              </a:r>
              <a:r>
                <a:rPr b="0" lang="en-GB" sz="1800" spc="-1" strike="noStrike">
                  <a:solidFill>
                    <a:srgbClr val="cc7832"/>
                  </a:solidFill>
                  <a:latin typeface="Calibri"/>
                  <a:ea typeface="DejaVu Sans"/>
                </a:rPr>
                <a:t>,</a:t>
              </a:r>
              <a:br/>
              <a:r>
                <a:rPr b="0" lang="en-GB" sz="1800" spc="-1" strike="noStrike">
                  <a:solidFill>
                    <a:srgbClr val="cc7832"/>
                  </a:solidFill>
                  <a:latin typeface="Calibri"/>
                  <a:ea typeface="DejaVu Sans"/>
                </a:rPr>
                <a:t>        </a:t>
              </a:r>
              <a:r>
                <a:rPr b="0" lang="en-GB" sz="1800" spc="-1" strike="noStrike">
                  <a:solidFill>
                    <a:srgbClr val="aa4926"/>
                  </a:solidFill>
                  <a:latin typeface="Calibri"/>
                  <a:ea typeface="DejaVu Sans"/>
                </a:rPr>
                <a:t>fixed_frame </a:t>
              </a:r>
              <a:r>
                <a:rPr b="0" lang="en-GB" sz="1800" spc="-1" strike="noStrike">
                  <a:solidFill>
                    <a:srgbClr val="000000"/>
                  </a:solidFill>
                  <a:latin typeface="Calibri"/>
                  <a:ea typeface="DejaVu Sans"/>
                </a:rPr>
                <a:t>= </a:t>
              </a:r>
              <a:r>
                <a:rPr b="0" lang="en-GB" sz="1800" spc="-1" strike="noStrike">
                  <a:solidFill>
                    <a:srgbClr val="6a8759"/>
                  </a:solidFill>
                  <a:latin typeface="Calibri"/>
                  <a:ea typeface="DejaVu Sans"/>
                </a:rPr>
                <a:t>'world'</a:t>
              </a:r>
              <a:r>
                <a:rPr b="0" lang="en-GB" sz="1800" spc="-1" strike="noStrike">
                  <a:solidFill>
                    <a:srgbClr val="cc7832"/>
                  </a:solidFill>
                  <a:latin typeface="Calibri"/>
                  <a:ea typeface="DejaVu Sans"/>
                </a:rPr>
                <a:t>,</a:t>
              </a:r>
              <a:br/>
              <a:r>
                <a:rPr b="0" lang="en-GB" sz="1800" spc="-1" strike="noStrike">
                  <a:solidFill>
                    <a:srgbClr val="cc7832"/>
                  </a:solidFill>
                  <a:latin typeface="Calibri"/>
                  <a:ea typeface="DejaVu Sans"/>
                </a:rPr>
                <a:t>        </a:t>
              </a:r>
              <a:r>
                <a:rPr b="0" lang="en-GB" sz="1800" spc="-1" strike="noStrike">
                  <a:solidFill>
                    <a:srgbClr val="aa4926"/>
                  </a:solidFill>
                  <a:latin typeface="Calibri"/>
                  <a:ea typeface="DejaVu Sans"/>
                </a:rPr>
                <a:t>timeout </a:t>
              </a:r>
              <a:r>
                <a:rPr b="0" lang="en-GB" sz="1800" spc="-1" strike="noStrike">
                  <a:solidFill>
                    <a:srgbClr val="000000"/>
                  </a:solidFill>
                  <a:latin typeface="Calibri"/>
                  <a:ea typeface="DejaVu Sans"/>
                </a:rPr>
                <a:t>= rospy.Duration(</a:t>
              </a:r>
              <a:r>
                <a:rPr b="0" lang="en-GB" sz="1800" spc="-1" strike="noStrike">
                  <a:solidFill>
                    <a:srgbClr val="6897bb"/>
                  </a:solidFill>
                  <a:latin typeface="Calibri"/>
                  <a:ea typeface="DejaVu Sans"/>
                </a:rPr>
                <a:t>1.0</a:t>
              </a:r>
              <a:r>
                <a:rPr b="0" lang="en-GB" sz="1800" spc="-1" strike="noStrike">
                  <a:solidFill>
                    <a:srgbClr val="000000"/>
                  </a:solidFill>
                  <a:latin typeface="Calibri"/>
                  <a:ea typeface="DejaVu Sans"/>
                </a:rPr>
                <a:t>)</a:t>
              </a:r>
              <a:br/>
              <a:r>
                <a:rPr b="0" lang="en-GB" sz="1800" spc="-1" strike="noStrike">
                  <a:solidFill>
                    <a:srgbClr val="000000"/>
                  </a:solidFill>
                  <a:latin typeface="Calibri"/>
                  <a:ea typeface="DejaVu Sans"/>
                </a:rPr>
                <a:t>    )</a:t>
              </a:r>
              <a:endParaRPr b="0" lang="en-GB" sz="1800" spc="-1" strike="noStrike">
                <a:latin typeface="Arial"/>
              </a:endParaRPr>
            </a:p>
          </p:txBody>
        </p:sp>
      </p:grpSp>
      <p:grpSp>
        <p:nvGrpSpPr>
          <p:cNvPr id="484" name="Group 6"/>
          <p:cNvGrpSpPr/>
          <p:nvPr/>
        </p:nvGrpSpPr>
        <p:grpSpPr>
          <a:xfrm>
            <a:off x="7157160" y="3112920"/>
            <a:ext cx="4192200" cy="2837520"/>
            <a:chOff x="7157160" y="3112920"/>
            <a:chExt cx="4192200" cy="2837520"/>
          </a:xfrm>
        </p:grpSpPr>
        <p:sp>
          <p:nvSpPr>
            <p:cNvPr id="485" name="CustomShape 7"/>
            <p:cNvSpPr/>
            <p:nvPr/>
          </p:nvSpPr>
          <p:spPr>
            <a:xfrm>
              <a:off x="7269840" y="3176280"/>
              <a:ext cx="3966840" cy="2558880"/>
            </a:xfrm>
            <a:prstGeom prst="rect">
              <a:avLst/>
            </a:prstGeom>
            <a:noFill/>
            <a:ln>
              <a:noFill/>
            </a:ln>
          </p:spPr>
          <p:style>
            <a:lnRef idx="0"/>
            <a:fillRef idx="0"/>
            <a:effectRef idx="0"/>
            <a:fontRef idx="minor"/>
          </p:style>
          <p:txBody>
            <a:bodyPr lIns="90000" rIns="90000" tIns="45000" bIns="45000"/>
            <a:p>
              <a:pPr algn="just">
                <a:lnSpc>
                  <a:spcPct val="100000"/>
                </a:lnSpc>
              </a:pPr>
              <a:r>
                <a:rPr b="0" lang="en-GB" sz="1800" spc="-1" strike="noStrike">
                  <a:solidFill>
                    <a:srgbClr val="000000"/>
                  </a:solidFill>
                  <a:latin typeface="Calibri"/>
                  <a:ea typeface="DejaVu Sans"/>
                </a:rPr>
                <a:t>tf2 allows to compute the spatial distance in terms of translation and rotation between two frames in difference instances of time. In this example the position of </a:t>
              </a:r>
              <a:r>
                <a:rPr b="0" lang="en-GB" sz="1800" spc="-1" strike="noStrike">
                  <a:solidFill>
                    <a:srgbClr val="6a8759"/>
                  </a:solidFill>
                  <a:latin typeface="Calibri"/>
                  <a:ea typeface="DejaVu Sans"/>
                </a:rPr>
                <a:t>‘robot1’</a:t>
              </a:r>
              <a:r>
                <a:rPr b="0" lang="en-GB" sz="1800" spc="-1" strike="noStrike">
                  <a:solidFill>
                    <a:srgbClr val="cc7832"/>
                  </a:solidFill>
                  <a:latin typeface="Calibri"/>
                  <a:ea typeface="DejaVu Sans"/>
                </a:rPr>
                <a:t> </a:t>
              </a:r>
              <a:r>
                <a:rPr b="0" lang="en-GB" sz="1800" spc="-1" strike="noStrike">
                  <a:solidFill>
                    <a:srgbClr val="000000"/>
                  </a:solidFill>
                  <a:latin typeface="Calibri"/>
                  <a:ea typeface="DejaVu Sans"/>
                </a:rPr>
                <a:t>in time t is expressed with respect</a:t>
              </a:r>
              <a:r>
                <a:rPr b="0" lang="en-GB" sz="1800" spc="-1" strike="noStrike">
                  <a:solidFill>
                    <a:srgbClr val="cc7832"/>
                  </a:solidFill>
                  <a:latin typeface="Calibri"/>
                  <a:ea typeface="DejaVu Sans"/>
                </a:rPr>
                <a:t> </a:t>
              </a:r>
              <a:r>
                <a:rPr b="0" lang="en-GB" sz="1800" spc="-1" strike="noStrike">
                  <a:solidFill>
                    <a:srgbClr val="6a8759"/>
                  </a:solidFill>
                  <a:latin typeface="Calibri"/>
                  <a:ea typeface="DejaVu Sans"/>
                </a:rPr>
                <a:t>'carrot1’ </a:t>
              </a:r>
              <a:r>
                <a:rPr b="0" lang="en-GB" sz="1800" spc="-1" strike="noStrike">
                  <a:solidFill>
                    <a:srgbClr val="000000"/>
                  </a:solidFill>
                  <a:latin typeface="Calibri"/>
                  <a:ea typeface="DejaVu Sans"/>
                </a:rPr>
                <a:t>in time t-5, considering </a:t>
              </a:r>
              <a:r>
                <a:rPr b="0" lang="en-GB" sz="1800" spc="-1" strike="noStrike">
                  <a:solidFill>
                    <a:srgbClr val="6a8759"/>
                  </a:solidFill>
                  <a:latin typeface="Calibri"/>
                  <a:ea typeface="DejaVu Sans"/>
                </a:rPr>
                <a:t>'world’ </a:t>
              </a:r>
              <a:r>
                <a:rPr b="0" lang="en-GB" sz="1800" spc="-1" strike="noStrike">
                  <a:solidFill>
                    <a:srgbClr val="000000"/>
                  </a:solidFill>
                  <a:latin typeface="Calibri"/>
                  <a:ea typeface="DejaVu Sans"/>
                </a:rPr>
                <a:t>as a fixed frame maintaining its position between both time instances. </a:t>
              </a:r>
              <a:endParaRPr b="0" lang="en-GB" sz="1800" spc="-1" strike="noStrike">
                <a:latin typeface="Arial"/>
              </a:endParaRPr>
            </a:p>
          </p:txBody>
        </p:sp>
        <p:sp>
          <p:nvSpPr>
            <p:cNvPr id="486" name="CustomShape 8"/>
            <p:cNvSpPr/>
            <p:nvPr/>
          </p:nvSpPr>
          <p:spPr>
            <a:xfrm>
              <a:off x="7157160" y="3112920"/>
              <a:ext cx="4192200" cy="283752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grpSp>
    </p:spTree>
  </p:cSld>
  <p:timing>
    <p:tnLst>
      <p:par>
        <p:cTn id="146" dur="indefinite" restart="never" nodeType="tmRoot">
          <p:childTnLst>
            <p:seq>
              <p:cTn id="147"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tf2</a:t>
            </a:r>
            <a:r>
              <a:rPr b="0" lang="en-GB" sz="4400" spc="-1" strike="noStrike">
                <a:solidFill>
                  <a:srgbClr val="000000"/>
                </a:solidFill>
                <a:latin typeface="Calibri Light"/>
              </a:rPr>
              <a:t> </a:t>
            </a:r>
            <a:br/>
            <a:r>
              <a:rPr b="0" lang="en-GB" sz="3200" spc="-1" strike="noStrike">
                <a:solidFill>
                  <a:srgbClr val="000000"/>
                </a:solidFill>
                <a:latin typeface="Calibri Light"/>
              </a:rPr>
              <a:t>Practical example</a:t>
            </a:r>
            <a:endParaRPr b="0" lang="en-GB" sz="3200" spc="-1" strike="noStrike">
              <a:latin typeface="Arial"/>
            </a:endParaRPr>
          </a:p>
        </p:txBody>
      </p:sp>
      <p:grpSp>
        <p:nvGrpSpPr>
          <p:cNvPr id="488" name="Group 2"/>
          <p:cNvGrpSpPr/>
          <p:nvPr/>
        </p:nvGrpSpPr>
        <p:grpSpPr>
          <a:xfrm>
            <a:off x="2216880" y="2299680"/>
            <a:ext cx="7758000" cy="3288960"/>
            <a:chOff x="2216880" y="2299680"/>
            <a:chExt cx="7758000" cy="3288960"/>
          </a:xfrm>
        </p:grpSpPr>
        <p:sp>
          <p:nvSpPr>
            <p:cNvPr id="489" name="CustomShape 3"/>
            <p:cNvSpPr/>
            <p:nvPr/>
          </p:nvSpPr>
          <p:spPr>
            <a:xfrm>
              <a:off x="2642040" y="2865240"/>
              <a:ext cx="858240" cy="802800"/>
            </a:xfrm>
            <a:prstGeom prst="roundRect">
              <a:avLst>
                <a:gd name="adj" fmla="val 16667"/>
              </a:avLst>
            </a:prstGeom>
            <a:noFill/>
            <a:ln w="41400">
              <a:round/>
            </a:ln>
          </p:spPr>
          <p:style>
            <a:lnRef idx="2">
              <a:schemeClr val="accent1">
                <a:shade val="50000"/>
              </a:schemeClr>
            </a:lnRef>
            <a:fillRef idx="1">
              <a:schemeClr val="accent1"/>
            </a:fillRef>
            <a:effectRef idx="0">
              <a:schemeClr val="accent1"/>
            </a:effectRef>
            <a:fontRef idx="minor"/>
          </p:style>
        </p:sp>
        <p:sp>
          <p:nvSpPr>
            <p:cNvPr id="490" name="CustomShape 4"/>
            <p:cNvSpPr/>
            <p:nvPr/>
          </p:nvSpPr>
          <p:spPr>
            <a:xfrm>
              <a:off x="2625840" y="2450520"/>
              <a:ext cx="858240" cy="36432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203864"/>
                  </a:solidFill>
                  <a:latin typeface="Calibri"/>
                  <a:ea typeface="DejaVu Sans"/>
                </a:rPr>
                <a:t>Base</a:t>
              </a:r>
              <a:endParaRPr b="0" lang="en-GB" sz="1800" spc="-1" strike="noStrike">
                <a:latin typeface="Arial"/>
              </a:endParaRPr>
            </a:p>
          </p:txBody>
        </p:sp>
        <p:sp>
          <p:nvSpPr>
            <p:cNvPr id="491" name="CustomShape 5"/>
            <p:cNvSpPr/>
            <p:nvPr/>
          </p:nvSpPr>
          <p:spPr>
            <a:xfrm>
              <a:off x="4456440" y="3692520"/>
              <a:ext cx="1847160" cy="1507680"/>
            </a:xfrm>
            <a:prstGeom prst="roundRect">
              <a:avLst>
                <a:gd name="adj" fmla="val 16667"/>
              </a:avLst>
            </a:prstGeom>
            <a:noFill/>
            <a:ln w="50760">
              <a:solidFill>
                <a:srgbClr val="7030a0"/>
              </a:solidFill>
              <a:round/>
            </a:ln>
          </p:spPr>
          <p:style>
            <a:lnRef idx="2">
              <a:schemeClr val="accent1">
                <a:shade val="50000"/>
              </a:schemeClr>
            </a:lnRef>
            <a:fillRef idx="1">
              <a:schemeClr val="accent1"/>
            </a:fillRef>
            <a:effectRef idx="0">
              <a:schemeClr val="accent1"/>
            </a:effectRef>
            <a:fontRef idx="minor"/>
          </p:style>
        </p:sp>
        <p:sp>
          <p:nvSpPr>
            <p:cNvPr id="492" name="CustomShape 6"/>
            <p:cNvSpPr/>
            <p:nvPr/>
          </p:nvSpPr>
          <p:spPr>
            <a:xfrm>
              <a:off x="4544640" y="3267000"/>
              <a:ext cx="1425960" cy="36432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7030a0"/>
                  </a:solidFill>
                  <a:latin typeface="Calibri"/>
                  <a:ea typeface="DejaVu Sans"/>
                </a:rPr>
                <a:t>Obstacle</a:t>
              </a:r>
              <a:endParaRPr b="0" lang="en-GB" sz="1800" spc="-1" strike="noStrike">
                <a:latin typeface="Arial"/>
              </a:endParaRPr>
            </a:p>
          </p:txBody>
        </p:sp>
        <p:sp>
          <p:nvSpPr>
            <p:cNvPr id="493" name="CustomShape 7"/>
            <p:cNvSpPr/>
            <p:nvPr/>
          </p:nvSpPr>
          <p:spPr>
            <a:xfrm>
              <a:off x="7692120" y="3267000"/>
              <a:ext cx="1695600" cy="1252800"/>
            </a:xfrm>
            <a:prstGeom prst="roundRect">
              <a:avLst>
                <a:gd name="adj" fmla="val 16667"/>
              </a:avLst>
            </a:prstGeom>
            <a:noFill/>
            <a:ln w="50760">
              <a:solidFill>
                <a:schemeClr val="accent6"/>
              </a:solidFill>
              <a:round/>
            </a:ln>
          </p:spPr>
          <p:style>
            <a:lnRef idx="2">
              <a:schemeClr val="accent1">
                <a:shade val="50000"/>
              </a:schemeClr>
            </a:lnRef>
            <a:fillRef idx="1">
              <a:schemeClr val="accent1"/>
            </a:fillRef>
            <a:effectRef idx="0">
              <a:schemeClr val="accent1"/>
            </a:effectRef>
            <a:fontRef idx="minor"/>
          </p:style>
        </p:sp>
        <p:sp>
          <p:nvSpPr>
            <p:cNvPr id="494" name="CustomShape 8"/>
            <p:cNvSpPr/>
            <p:nvPr/>
          </p:nvSpPr>
          <p:spPr>
            <a:xfrm>
              <a:off x="7764120" y="2865240"/>
              <a:ext cx="1425960" cy="36432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70ad47"/>
                  </a:solidFill>
                  <a:latin typeface="Calibri"/>
                  <a:ea typeface="DejaVu Sans"/>
                </a:rPr>
                <a:t>Other robots</a:t>
              </a:r>
              <a:endParaRPr b="0" lang="en-GB" sz="1800" spc="-1" strike="noStrike">
                <a:latin typeface="Arial"/>
              </a:endParaRPr>
            </a:p>
          </p:txBody>
        </p:sp>
        <p:pic>
          <p:nvPicPr>
            <p:cNvPr id="495" name="Picture 18" descr=""/>
            <p:cNvPicPr/>
            <p:nvPr/>
          </p:nvPicPr>
          <p:blipFill>
            <a:blip r:embed="rId1"/>
            <a:stretch/>
          </p:blipFill>
          <p:spPr>
            <a:xfrm>
              <a:off x="7863480" y="3466080"/>
              <a:ext cx="1227240" cy="900000"/>
            </a:xfrm>
            <a:prstGeom prst="rect">
              <a:avLst/>
            </a:prstGeom>
            <a:ln>
              <a:noFill/>
            </a:ln>
          </p:spPr>
        </p:pic>
        <p:sp>
          <p:nvSpPr>
            <p:cNvPr id="496" name="CustomShape 9"/>
            <p:cNvSpPr/>
            <p:nvPr/>
          </p:nvSpPr>
          <p:spPr>
            <a:xfrm>
              <a:off x="2216880" y="2299680"/>
              <a:ext cx="7758000" cy="3288960"/>
            </a:xfrm>
            <a:prstGeom prst="roundRect">
              <a:avLst>
                <a:gd name="adj" fmla="val 16667"/>
              </a:avLst>
            </a:prstGeom>
            <a:noFill/>
            <a:ln w="50760">
              <a:solidFill>
                <a:schemeClr val="accent4"/>
              </a:solidFill>
              <a:round/>
            </a:ln>
          </p:spPr>
          <p:style>
            <a:lnRef idx="2">
              <a:schemeClr val="accent1">
                <a:shade val="50000"/>
              </a:schemeClr>
            </a:lnRef>
            <a:fillRef idx="1">
              <a:schemeClr val="accent1"/>
            </a:fillRef>
            <a:effectRef idx="0">
              <a:schemeClr val="accent1"/>
            </a:effectRef>
            <a:fontRef idx="minor"/>
          </p:style>
        </p:sp>
      </p:grpSp>
      <p:sp>
        <p:nvSpPr>
          <p:cNvPr id="497" name="CustomShape 10"/>
          <p:cNvSpPr/>
          <p:nvPr/>
        </p:nvSpPr>
        <p:spPr>
          <a:xfrm>
            <a:off x="2085480" y="1825560"/>
            <a:ext cx="3926880" cy="4284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2800" spc="-1" strike="noStrike">
                <a:solidFill>
                  <a:srgbClr val="ffc000"/>
                </a:solidFill>
                <a:latin typeface="Calibri"/>
              </a:rPr>
              <a:t>Common reference frame</a:t>
            </a:r>
            <a:endParaRPr b="0" lang="en-GB" sz="2800" spc="-1" strike="noStrike">
              <a:latin typeface="Arial"/>
            </a:endParaRPr>
          </a:p>
        </p:txBody>
      </p:sp>
      <p:sp>
        <p:nvSpPr>
          <p:cNvPr id="498" name="CustomShape 11"/>
          <p:cNvSpPr/>
          <p:nvPr/>
        </p:nvSpPr>
        <p:spPr>
          <a:xfrm>
            <a:off x="3657600" y="3668760"/>
            <a:ext cx="390960" cy="229320"/>
          </a:xfrm>
          <a:custGeom>
            <a:avLst/>
            <a:gdLst/>
            <a:ahLst/>
            <a:rect l="l" t="t" r="r" b="b"/>
            <a:pathLst>
              <a:path w="21600" h="21600">
                <a:moveTo>
                  <a:pt x="0" y="0"/>
                </a:moveTo>
                <a:lnTo>
                  <a:pt x="21600" y="21600"/>
                </a:lnTo>
              </a:path>
            </a:pathLst>
          </a:custGeom>
          <a:noFill/>
          <a:ln w="50760">
            <a:solidFill>
              <a:schemeClr val="tx1"/>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499" name="CustomShape 12"/>
          <p:cNvSpPr/>
          <p:nvPr/>
        </p:nvSpPr>
        <p:spPr>
          <a:xfrm flipV="1">
            <a:off x="6615720" y="4266360"/>
            <a:ext cx="696240" cy="358200"/>
          </a:xfrm>
          <a:custGeom>
            <a:avLst/>
            <a:gdLst/>
            <a:ahLst/>
            <a:rect l="l" t="t" r="r" b="b"/>
            <a:pathLst>
              <a:path w="21600" h="21600">
                <a:moveTo>
                  <a:pt x="0" y="0"/>
                </a:moveTo>
                <a:lnTo>
                  <a:pt x="21600" y="21600"/>
                </a:lnTo>
              </a:path>
            </a:pathLst>
          </a:custGeom>
          <a:noFill/>
          <a:ln w="50760">
            <a:solidFill>
              <a:schemeClr val="tx1"/>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500" name="CustomShape 13"/>
          <p:cNvSpPr/>
          <p:nvPr/>
        </p:nvSpPr>
        <p:spPr>
          <a:xfrm flipV="1">
            <a:off x="3730680" y="3035160"/>
            <a:ext cx="3581640" cy="360"/>
          </a:xfrm>
          <a:custGeom>
            <a:avLst/>
            <a:gdLst/>
            <a:ahLst/>
            <a:rect l="l" t="t" r="r" b="b"/>
            <a:pathLst>
              <a:path w="21600" h="21600">
                <a:moveTo>
                  <a:pt x="0" y="0"/>
                </a:moveTo>
                <a:lnTo>
                  <a:pt x="21600" y="21600"/>
                </a:lnTo>
              </a:path>
            </a:pathLst>
          </a:custGeom>
          <a:noFill/>
          <a:ln w="50760">
            <a:solidFill>
              <a:schemeClr val="tx1"/>
            </a:solidFill>
            <a:round/>
            <a:headEnd len="med" type="triangle" w="med"/>
            <a:tailEnd len="med" type="triangle" w="med"/>
          </a:ln>
        </p:spPr>
        <p:style>
          <a:lnRef idx="1">
            <a:schemeClr val="accent1"/>
          </a:lnRef>
          <a:fillRef idx="0">
            <a:schemeClr val="accent1"/>
          </a:fillRef>
          <a:effectRef idx="0">
            <a:schemeClr val="accent1"/>
          </a:effectRef>
          <a:fontRef idx="minor"/>
        </p:style>
      </p:sp>
    </p:spTree>
  </p:cSld>
  <p:timing>
    <p:tnLst>
      <p:par>
        <p:cTn id="148" dur="indefinite" restart="never" nodeType="tmRoot">
          <p:childTnLst>
            <p:seq>
              <p:cTn id="149"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CustomShape 1"/>
          <p:cNvSpPr/>
          <p:nvPr/>
        </p:nvSpPr>
        <p:spPr>
          <a:xfrm>
            <a:off x="1678680" y="28332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400" spc="-1" strike="noStrike">
                <a:solidFill>
                  <a:srgbClr val="000000"/>
                </a:solidFill>
                <a:latin typeface="Calibri Light"/>
              </a:rPr>
              <a:t>Wel</a:t>
            </a:r>
            <a:r>
              <a:rPr b="0" lang="en-GB" sz="4400" spc="-1" strike="noStrike">
                <a:solidFill>
                  <a:srgbClr val="000000"/>
                </a:solidFill>
                <a:latin typeface="Calibri Light"/>
              </a:rPr>
              <a:t>co</a:t>
            </a:r>
            <a:r>
              <a:rPr b="0" lang="en-GB" sz="4400" spc="-1" strike="noStrike">
                <a:solidFill>
                  <a:srgbClr val="000000"/>
                </a:solidFill>
                <a:latin typeface="Calibri Light"/>
              </a:rPr>
              <a:t>me </a:t>
            </a:r>
            <a:r>
              <a:rPr b="0" lang="en-GB" sz="4400" spc="-1" strike="noStrike">
                <a:solidFill>
                  <a:srgbClr val="000000"/>
                </a:solidFill>
                <a:latin typeface="Calibri Light"/>
              </a:rPr>
              <a:t>bac</a:t>
            </a:r>
            <a:r>
              <a:rPr b="0" lang="en-GB" sz="4400" spc="-1" strike="noStrike">
                <a:solidFill>
                  <a:srgbClr val="000000"/>
                </a:solidFill>
                <a:latin typeface="Calibri Light"/>
              </a:rPr>
              <a:t>k!</a:t>
            </a:r>
            <a:endParaRPr b="0" lang="en-GB" sz="4400" spc="-1" strike="noStrike">
              <a:latin typeface="Arial"/>
            </a:endParaRPr>
          </a:p>
        </p:txBody>
      </p:sp>
      <p:pic>
        <p:nvPicPr>
          <p:cNvPr id="100" name="Content Placeholder 4" descr=""/>
          <p:cNvPicPr/>
          <p:nvPr/>
        </p:nvPicPr>
        <p:blipFill>
          <a:blip r:embed="rId1"/>
          <a:srcRect l="6746" t="3780" r="8981" b="8139"/>
          <a:stretch/>
        </p:blipFill>
        <p:spPr>
          <a:xfrm>
            <a:off x="2461320" y="1338840"/>
            <a:ext cx="6873120" cy="538776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1597320" y="365040"/>
            <a:ext cx="794808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000" spc="-1" strike="noStrike">
                <a:solidFill>
                  <a:srgbClr val="000000"/>
                </a:solidFill>
                <a:latin typeface="Calibri Light"/>
              </a:rPr>
              <a:t>Previous steps</a:t>
            </a:r>
            <a:br/>
            <a:r>
              <a:rPr b="0" lang="en-GB" sz="3200" spc="-1" strike="noStrike">
                <a:solidFill>
                  <a:srgbClr val="000000"/>
                </a:solidFill>
                <a:latin typeface="Calibri Light"/>
              </a:rPr>
              <a:t>Installation of MoveIt! and Xarm dependencies</a:t>
            </a:r>
            <a:endParaRPr b="0" lang="en-GB" sz="3200" spc="-1" strike="noStrike">
              <a:latin typeface="Arial"/>
            </a:endParaRPr>
          </a:p>
        </p:txBody>
      </p:sp>
      <p:sp>
        <p:nvSpPr>
          <p:cNvPr id="502"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endParaRPr b="0" lang="en-GB" sz="1800" spc="-1" strike="noStrike">
              <a:latin typeface="Arial"/>
            </a:endParaRPr>
          </a:p>
          <a:p>
            <a:pPr marL="228600" indent="-227880">
              <a:lnSpc>
                <a:spcPct val="90000"/>
              </a:lnSpc>
              <a:spcBef>
                <a:spcPts val="1001"/>
              </a:spcBef>
              <a:buClr>
                <a:srgbClr val="000000"/>
              </a:buClr>
              <a:buFont typeface="Arial"/>
              <a:buChar char="•"/>
            </a:pPr>
            <a:r>
              <a:rPr b="0" lang="en-GB" sz="2800" spc="-1" strike="noStrike">
                <a:solidFill>
                  <a:srgbClr val="000000"/>
                </a:solidFill>
                <a:latin typeface="Calibri"/>
              </a:rPr>
              <a:t>Xarm installation tutorial</a:t>
            </a:r>
            <a:endParaRPr b="0" lang="en-GB" sz="2800" spc="-1" strike="noStrike">
              <a:latin typeface="Arial"/>
            </a:endParaRPr>
          </a:p>
          <a:p>
            <a:pPr lvl="1" marL="685800" indent="-227880">
              <a:lnSpc>
                <a:spcPct val="90000"/>
              </a:lnSpc>
              <a:spcBef>
                <a:spcPts val="499"/>
              </a:spcBef>
              <a:buClr>
                <a:srgbClr val="000000"/>
              </a:buClr>
              <a:buFont typeface="Arial"/>
              <a:buChar char="•"/>
            </a:pPr>
            <a:r>
              <a:rPr b="0" lang="en-GB" sz="2000" spc="-1" strike="noStrike">
                <a:solidFill>
                  <a:srgbClr val="000000"/>
                </a:solidFill>
                <a:latin typeface="Consolas"/>
              </a:rPr>
              <a:t>rosdep update</a:t>
            </a:r>
            <a:endParaRPr b="0" lang="en-GB" sz="2000" spc="-1" strike="noStrike">
              <a:latin typeface="Arial"/>
            </a:endParaRPr>
          </a:p>
          <a:p>
            <a:pPr lvl="1" marL="685800" indent="-227880">
              <a:lnSpc>
                <a:spcPct val="90000"/>
              </a:lnSpc>
              <a:spcBef>
                <a:spcPts val="499"/>
              </a:spcBef>
              <a:buClr>
                <a:srgbClr val="000000"/>
              </a:buClr>
              <a:buFont typeface="Arial"/>
              <a:buChar char="•"/>
            </a:pPr>
            <a:r>
              <a:rPr b="0" lang="en-GB" sz="2000" spc="-1" strike="noStrike">
                <a:solidFill>
                  <a:srgbClr val="000000"/>
                </a:solidFill>
                <a:latin typeface="Consolas"/>
              </a:rPr>
              <a:t>rosdep check --from-paths . --ignore-src --rosdistro melodic</a:t>
            </a:r>
            <a:endParaRPr b="0" lang="en-GB" sz="2000" spc="-1" strike="noStrike">
              <a:latin typeface="Arial"/>
            </a:endParaRPr>
          </a:p>
          <a:p>
            <a:pPr lvl="1" marL="685800" indent="-227880">
              <a:lnSpc>
                <a:spcPct val="90000"/>
              </a:lnSpc>
              <a:spcBef>
                <a:spcPts val="499"/>
              </a:spcBef>
              <a:buClr>
                <a:srgbClr val="000000"/>
              </a:buClr>
              <a:buFont typeface="Arial"/>
              <a:buChar char="•"/>
            </a:pPr>
            <a:r>
              <a:rPr b="0" lang="en-GB" sz="2000" spc="-1" strike="noStrike">
                <a:solidFill>
                  <a:srgbClr val="000000"/>
                </a:solidFill>
                <a:latin typeface="Consolas"/>
              </a:rPr>
              <a:t>rosdep install --from-paths . --ignore-src --rosdistro kinetic –y</a:t>
            </a:r>
            <a:endParaRPr b="0" lang="en-GB" sz="2000" spc="-1" strike="noStrike">
              <a:latin typeface="Arial"/>
            </a:endParaRPr>
          </a:p>
          <a:p>
            <a:pPr lvl="1" marL="685800" indent="-227880">
              <a:lnSpc>
                <a:spcPct val="90000"/>
              </a:lnSpc>
              <a:spcBef>
                <a:spcPts val="499"/>
              </a:spcBef>
              <a:buClr>
                <a:srgbClr val="000000"/>
              </a:buClr>
              <a:buFont typeface="Arial"/>
              <a:buChar char="•"/>
            </a:pPr>
            <a:r>
              <a:rPr b="0" lang="en-GB" sz="2000" spc="-1" strike="noStrike">
                <a:solidFill>
                  <a:srgbClr val="000000"/>
                </a:solidFill>
                <a:latin typeface="Consolas"/>
              </a:rPr>
              <a:t>sudo apt install ros-melodic-ros-control ros-kinetic-ros-controllers</a:t>
            </a:r>
            <a:endParaRPr b="0" lang="en-GB" sz="2000" spc="-1" strike="noStrike">
              <a:latin typeface="Arial"/>
            </a:endParaRPr>
          </a:p>
          <a:p>
            <a:pPr marL="457200">
              <a:lnSpc>
                <a:spcPct val="90000"/>
              </a:lnSpc>
              <a:spcBef>
                <a:spcPts val="499"/>
              </a:spcBef>
            </a:pPr>
            <a:endParaRPr b="0" lang="en-GB" sz="2000" spc="-1" strike="noStrike">
              <a:latin typeface="Arial"/>
            </a:endParaRPr>
          </a:p>
          <a:p>
            <a:pPr marL="228600" indent="-227880">
              <a:lnSpc>
                <a:spcPct val="90000"/>
              </a:lnSpc>
              <a:spcBef>
                <a:spcPts val="1001"/>
              </a:spcBef>
              <a:buClr>
                <a:srgbClr val="000000"/>
              </a:buClr>
              <a:buFont typeface="Arial"/>
              <a:buChar char="•"/>
            </a:pPr>
            <a:r>
              <a:rPr b="0" lang="en-GB" sz="2800" spc="-1" strike="noStrike">
                <a:solidFill>
                  <a:srgbClr val="000000"/>
                </a:solidFill>
                <a:latin typeface="Calibri"/>
              </a:rPr>
              <a:t>MoveIt installation tutorial</a:t>
            </a:r>
            <a:endParaRPr b="0" lang="en-GB" sz="2800" spc="-1" strike="noStrike">
              <a:latin typeface="Arial"/>
            </a:endParaRPr>
          </a:p>
          <a:p>
            <a:pPr lvl="1" marL="685800" indent="-227880">
              <a:lnSpc>
                <a:spcPct val="90000"/>
              </a:lnSpc>
              <a:spcBef>
                <a:spcPts val="499"/>
              </a:spcBef>
              <a:buClr>
                <a:srgbClr val="000000"/>
              </a:buClr>
              <a:buFont typeface="Arial"/>
              <a:buChar char="•"/>
            </a:pPr>
            <a:r>
              <a:rPr b="0" lang="en-GB" sz="2000" spc="-1" strike="noStrike">
                <a:solidFill>
                  <a:srgbClr val="000000"/>
                </a:solidFill>
                <a:latin typeface="Consolas"/>
              </a:rPr>
              <a:t>sudo apt install ros-melodic-moveit</a:t>
            </a:r>
            <a:endParaRPr b="0" lang="en-GB" sz="2000" spc="-1" strike="noStrike">
              <a:latin typeface="Arial"/>
            </a:endParaRPr>
          </a:p>
        </p:txBody>
      </p:sp>
    </p:spTree>
  </p:cSld>
  <p:timing>
    <p:tnLst>
      <p:par>
        <p:cTn id="150" dur="indefinite" restart="never" nodeType="tmRoot">
          <p:childTnLst>
            <p:seq>
              <p:cTn id="151"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Xarm</a:t>
            </a:r>
            <a:br/>
            <a:r>
              <a:rPr b="0" lang="en-GB" sz="3200" spc="-1" strike="noStrike">
                <a:solidFill>
                  <a:srgbClr val="000000"/>
                </a:solidFill>
                <a:latin typeface="Calibri Light"/>
              </a:rPr>
              <a:t>Model of a robotic arm </a:t>
            </a:r>
            <a:endParaRPr b="0" lang="en-GB" sz="3200" spc="-1" strike="noStrike">
              <a:latin typeface="Arial"/>
            </a:endParaRPr>
          </a:p>
        </p:txBody>
      </p:sp>
      <p:pic>
        <p:nvPicPr>
          <p:cNvPr id="504" name="Content Placeholder 4" descr=""/>
          <p:cNvPicPr/>
          <p:nvPr/>
        </p:nvPicPr>
        <p:blipFill>
          <a:blip r:embed="rId1"/>
          <a:stretch/>
        </p:blipFill>
        <p:spPr>
          <a:xfrm>
            <a:off x="2184480" y="1690560"/>
            <a:ext cx="7822440" cy="4003920"/>
          </a:xfrm>
          <a:prstGeom prst="rect">
            <a:avLst/>
          </a:prstGeom>
          <a:ln>
            <a:noFill/>
          </a:ln>
        </p:spPr>
      </p:pic>
    </p:spTree>
  </p:cSld>
  <p:timing>
    <p:tnLst>
      <p:par>
        <p:cTn id="152" dur="indefinite" restart="never" nodeType="tmRoot">
          <p:childTnLst>
            <p:seq>
              <p:cTn id="153"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MoveIt! </a:t>
            </a:r>
            <a:br/>
            <a:r>
              <a:rPr b="0" lang="en-GB" sz="3200" spc="-1" strike="noStrike">
                <a:solidFill>
                  <a:srgbClr val="000000"/>
                </a:solidFill>
                <a:latin typeface="Calibri Light"/>
              </a:rPr>
              <a:t>Introduction</a:t>
            </a:r>
            <a:endParaRPr b="0" lang="en-GB" sz="3200" spc="-1" strike="noStrike">
              <a:latin typeface="Arial"/>
            </a:endParaRPr>
          </a:p>
        </p:txBody>
      </p:sp>
      <p:pic>
        <p:nvPicPr>
          <p:cNvPr id="506" name="Content Placeholder 4" descr=""/>
          <p:cNvPicPr/>
          <p:nvPr/>
        </p:nvPicPr>
        <p:blipFill>
          <a:blip r:embed="rId1"/>
          <a:stretch/>
        </p:blipFill>
        <p:spPr>
          <a:xfrm>
            <a:off x="1747080" y="1690560"/>
            <a:ext cx="8697600" cy="4350600"/>
          </a:xfrm>
          <a:prstGeom prst="rect">
            <a:avLst/>
          </a:prstGeom>
          <a:ln>
            <a:noFill/>
          </a:ln>
        </p:spPr>
      </p:pic>
    </p:spTree>
  </p:cSld>
  <p:timing>
    <p:tnLst>
      <p:par>
        <p:cTn id="154" dur="indefinite" restart="never" nodeType="tmRoot">
          <p:childTnLst>
            <p:seq>
              <p:cTn id="155"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07"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MoveIt! </a:t>
            </a:r>
            <a:br/>
            <a:r>
              <a:rPr b="0" lang="en-GB" sz="3200" spc="-1" strike="noStrike">
                <a:solidFill>
                  <a:srgbClr val="000000"/>
                </a:solidFill>
                <a:latin typeface="Calibri Light"/>
              </a:rPr>
              <a:t>Set Up </a:t>
            </a:r>
            <a:endParaRPr b="0" lang="en-GB" sz="3200" spc="-1" strike="noStrike">
              <a:latin typeface="Arial"/>
            </a:endParaRPr>
          </a:p>
        </p:txBody>
      </p:sp>
      <p:pic>
        <p:nvPicPr>
          <p:cNvPr id="508" name="Picture 4" descr=""/>
          <p:cNvPicPr/>
          <p:nvPr/>
        </p:nvPicPr>
        <p:blipFill>
          <a:blip r:embed="rId1"/>
          <a:stretch/>
        </p:blipFill>
        <p:spPr>
          <a:xfrm>
            <a:off x="805320" y="1924920"/>
            <a:ext cx="6967440" cy="3995640"/>
          </a:xfrm>
          <a:prstGeom prst="rect">
            <a:avLst/>
          </a:prstGeom>
          <a:ln>
            <a:noFill/>
          </a:ln>
        </p:spPr>
      </p:pic>
      <p:grpSp>
        <p:nvGrpSpPr>
          <p:cNvPr id="509" name="Group 2"/>
          <p:cNvGrpSpPr/>
          <p:nvPr/>
        </p:nvGrpSpPr>
        <p:grpSpPr>
          <a:xfrm>
            <a:off x="8184960" y="3122280"/>
            <a:ext cx="3735000" cy="1585800"/>
            <a:chOff x="8184960" y="3122280"/>
            <a:chExt cx="3735000" cy="1585800"/>
          </a:xfrm>
        </p:grpSpPr>
        <p:sp>
          <p:nvSpPr>
            <p:cNvPr id="510" name="CustomShape 3"/>
            <p:cNvSpPr/>
            <p:nvPr/>
          </p:nvSpPr>
          <p:spPr>
            <a:xfrm>
              <a:off x="8253000" y="3246480"/>
              <a:ext cx="3534120" cy="1461600"/>
            </a:xfrm>
            <a:prstGeom prst="rect">
              <a:avLst/>
            </a:prstGeom>
            <a:noFill/>
            <a:ln>
              <a:noFill/>
            </a:ln>
          </p:spPr>
          <p:style>
            <a:lnRef idx="0"/>
            <a:fillRef idx="0"/>
            <a:effectRef idx="0"/>
            <a:fontRef idx="minor"/>
          </p:style>
          <p:txBody>
            <a:bodyPr lIns="90000" rIns="90000" tIns="45000" bIns="45000"/>
            <a:p>
              <a:pPr algn="just">
                <a:lnSpc>
                  <a:spcPct val="100000"/>
                </a:lnSpc>
              </a:pPr>
              <a:r>
                <a:rPr b="0" lang="en-GB" sz="1800" spc="-1" strike="noStrike">
                  <a:solidFill>
                    <a:srgbClr val="000000"/>
                  </a:solidFill>
                  <a:latin typeface="Calibri"/>
                  <a:ea typeface="DejaVu Sans"/>
                </a:rPr>
                <a:t>This wizard generates the planner code so that any manipulator can be commanded easily in ROS, either in simulation or in real life. </a:t>
              </a:r>
              <a:endParaRPr b="0" lang="en-GB" sz="1800" spc="-1" strike="noStrike">
                <a:latin typeface="Arial"/>
              </a:endParaRPr>
            </a:p>
            <a:p>
              <a:pPr>
                <a:lnSpc>
                  <a:spcPct val="100000"/>
                </a:lnSpc>
              </a:pPr>
              <a:endParaRPr b="0" lang="en-GB" sz="1800" spc="-1" strike="noStrike">
                <a:latin typeface="Arial"/>
              </a:endParaRPr>
            </a:p>
          </p:txBody>
        </p:sp>
        <p:sp>
          <p:nvSpPr>
            <p:cNvPr id="511" name="CustomShape 4"/>
            <p:cNvSpPr/>
            <p:nvPr/>
          </p:nvSpPr>
          <p:spPr>
            <a:xfrm>
              <a:off x="8184960" y="3122280"/>
              <a:ext cx="3735000" cy="144900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grpSp>
    </p:spTree>
  </p:cSld>
  <p:timing>
    <p:tnLst>
      <p:par>
        <p:cTn id="156" dur="indefinite" restart="never" nodeType="tmRoot">
          <p:childTnLst>
            <p:seq>
              <p:cTn id="157"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12"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MoveIt ! Wizard</a:t>
            </a:r>
            <a:br/>
            <a:r>
              <a:rPr b="0" lang="en-GB" sz="3200" spc="-1" strike="noStrike">
                <a:solidFill>
                  <a:srgbClr val="000000"/>
                </a:solidFill>
                <a:latin typeface="Calibri Light"/>
              </a:rPr>
              <a:t>Summary</a:t>
            </a:r>
            <a:endParaRPr b="0" lang="en-GB" sz="3200" spc="-1" strike="noStrike">
              <a:latin typeface="Arial"/>
            </a:endParaRPr>
          </a:p>
        </p:txBody>
      </p:sp>
      <p:sp>
        <p:nvSpPr>
          <p:cNvPr id="513" name="CustomShape 2"/>
          <p:cNvSpPr/>
          <p:nvPr/>
        </p:nvSpPr>
        <p:spPr>
          <a:xfrm>
            <a:off x="1449720" y="1690560"/>
            <a:ext cx="9622800" cy="4204800"/>
          </a:xfrm>
          <a:prstGeom prst="rect">
            <a:avLst/>
          </a:prstGeom>
          <a:noFill/>
          <a:ln>
            <a:noFill/>
          </a:ln>
        </p:spPr>
        <p:style>
          <a:lnRef idx="0"/>
          <a:fillRef idx="0"/>
          <a:effectRef idx="0"/>
          <a:fontRef idx="minor"/>
        </p:style>
        <p:txBody>
          <a:bodyPr lIns="90000" rIns="90000" tIns="45000" bIns="45000"/>
          <a:p>
            <a:pPr marL="285840" indent="-285120">
              <a:lnSpc>
                <a:spcPct val="100000"/>
              </a:lnSpc>
              <a:buClr>
                <a:srgbClr val="000000"/>
              </a:buClr>
              <a:buFont typeface="Arial"/>
              <a:buChar char="•"/>
            </a:pPr>
            <a:r>
              <a:rPr b="0" lang="en-GB" sz="1800" spc="-1" strike="noStrike">
                <a:solidFill>
                  <a:srgbClr val="000000"/>
                </a:solidFill>
                <a:latin typeface="Calibri"/>
                <a:ea typeface="DejaVu Sans"/>
              </a:rPr>
              <a:t>Load urdf models into the planner</a:t>
            </a:r>
            <a:endParaRPr b="0" lang="en-GB" sz="1800" spc="-1" strike="noStrike">
              <a:latin typeface="Arial"/>
            </a:endParaRPr>
          </a:p>
          <a:p>
            <a:pPr lvl="1" marL="743040" indent="-285120">
              <a:lnSpc>
                <a:spcPct val="100000"/>
              </a:lnSpc>
              <a:buClr>
                <a:srgbClr val="000000"/>
              </a:buClr>
              <a:buFont typeface="Arial"/>
              <a:buChar char="•"/>
            </a:pPr>
            <a:r>
              <a:rPr b="0" lang="en-GB" sz="1800" spc="-1" strike="noStrike">
                <a:solidFill>
                  <a:srgbClr val="000000"/>
                </a:solidFill>
                <a:latin typeface="Calibri"/>
                <a:ea typeface="DejaVu Sans"/>
              </a:rPr>
              <a:t>Create or modify config packages created for a given robot</a:t>
            </a:r>
            <a:endParaRPr b="0" lang="en-GB" sz="1800" spc="-1" strike="noStrike">
              <a:latin typeface="Arial"/>
            </a:endParaRPr>
          </a:p>
          <a:p>
            <a:pPr marL="285840" indent="-285120">
              <a:lnSpc>
                <a:spcPct val="100000"/>
              </a:lnSpc>
              <a:buClr>
                <a:srgbClr val="000000"/>
              </a:buClr>
              <a:buFont typeface="Arial"/>
              <a:buChar char="•"/>
            </a:pPr>
            <a:r>
              <a:rPr b="0" lang="en-GB" sz="1800" spc="-1" strike="noStrike">
                <a:solidFill>
                  <a:srgbClr val="000000"/>
                </a:solidFill>
                <a:latin typeface="Calibri"/>
                <a:ea typeface="DejaVu Sans"/>
              </a:rPr>
              <a:t>Add self collisions between links</a:t>
            </a:r>
            <a:endParaRPr b="0" lang="en-GB" sz="1800" spc="-1" strike="noStrike">
              <a:latin typeface="Arial"/>
            </a:endParaRPr>
          </a:p>
          <a:p>
            <a:pPr lvl="1" marL="743040" indent="-285120">
              <a:lnSpc>
                <a:spcPct val="100000"/>
              </a:lnSpc>
              <a:buClr>
                <a:srgbClr val="000000"/>
              </a:buClr>
              <a:buFont typeface="Arial"/>
              <a:buChar char="•"/>
            </a:pPr>
            <a:r>
              <a:rPr b="0" lang="en-GB" sz="1800" spc="-1" strike="noStrike">
                <a:solidFill>
                  <a:srgbClr val="000000"/>
                </a:solidFill>
                <a:latin typeface="Calibri"/>
                <a:ea typeface="DejaVu Sans"/>
              </a:rPr>
              <a:t>Manage how links interact with each other </a:t>
            </a:r>
            <a:endParaRPr b="0" lang="en-GB" sz="1800" spc="-1" strike="noStrike">
              <a:latin typeface="Arial"/>
            </a:endParaRPr>
          </a:p>
          <a:p>
            <a:pPr marL="285840" indent="-285120">
              <a:lnSpc>
                <a:spcPct val="100000"/>
              </a:lnSpc>
              <a:buClr>
                <a:srgbClr val="000000"/>
              </a:buClr>
              <a:buFont typeface="Arial"/>
              <a:buChar char="•"/>
            </a:pPr>
            <a:r>
              <a:rPr b="0" lang="en-GB" sz="1800" spc="-1" strike="noStrike">
                <a:solidFill>
                  <a:srgbClr val="000000"/>
                </a:solidFill>
                <a:latin typeface="Calibri"/>
                <a:ea typeface="DejaVu Sans"/>
              </a:rPr>
              <a:t>Add virtual joints to link the world with the robot framework</a:t>
            </a:r>
            <a:endParaRPr b="0" lang="en-GB" sz="1800" spc="-1" strike="noStrike">
              <a:latin typeface="Arial"/>
            </a:endParaRPr>
          </a:p>
          <a:p>
            <a:pPr lvl="1" marL="743040" indent="-285120">
              <a:lnSpc>
                <a:spcPct val="100000"/>
              </a:lnSpc>
              <a:buClr>
                <a:srgbClr val="000000"/>
              </a:buClr>
              <a:buFont typeface="Arial"/>
              <a:buChar char="•"/>
            </a:pPr>
            <a:r>
              <a:rPr b="0" lang="en-GB" sz="1800" spc="-1" strike="noStrike">
                <a:solidFill>
                  <a:srgbClr val="000000"/>
                </a:solidFill>
                <a:latin typeface="Calibri"/>
                <a:ea typeface="DejaVu Sans"/>
              </a:rPr>
              <a:t>Use auxiliar joints to relate the robot with the rest of the world</a:t>
            </a:r>
            <a:endParaRPr b="0" lang="en-GB" sz="1800" spc="-1" strike="noStrike">
              <a:latin typeface="Arial"/>
            </a:endParaRPr>
          </a:p>
          <a:p>
            <a:pPr marL="285840" indent="-285120">
              <a:lnSpc>
                <a:spcPct val="100000"/>
              </a:lnSpc>
              <a:buClr>
                <a:srgbClr val="000000"/>
              </a:buClr>
              <a:buFont typeface="Arial"/>
              <a:buChar char="•"/>
            </a:pPr>
            <a:r>
              <a:rPr b="0" lang="en-GB" sz="1800" spc="-1" strike="noStrike">
                <a:solidFill>
                  <a:srgbClr val="000000"/>
                </a:solidFill>
                <a:latin typeface="Calibri"/>
                <a:ea typeface="DejaVu Sans"/>
              </a:rPr>
              <a:t>Add planning groups</a:t>
            </a:r>
            <a:endParaRPr b="0" lang="en-GB" sz="1800" spc="-1" strike="noStrike">
              <a:latin typeface="Arial"/>
            </a:endParaRPr>
          </a:p>
          <a:p>
            <a:pPr lvl="1" marL="743040" indent="-285120">
              <a:lnSpc>
                <a:spcPct val="100000"/>
              </a:lnSpc>
              <a:buClr>
                <a:srgbClr val="000000"/>
              </a:buClr>
              <a:buFont typeface="Arial"/>
              <a:buChar char="•"/>
            </a:pPr>
            <a:r>
              <a:rPr b="0" lang="en-GB" sz="1800" spc="-1" strike="noStrike">
                <a:solidFill>
                  <a:srgbClr val="000000"/>
                </a:solidFill>
                <a:latin typeface="Calibri"/>
                <a:ea typeface="DejaVu Sans"/>
              </a:rPr>
              <a:t>Divides the joints in groups for the planner to use when generating a path</a:t>
            </a:r>
            <a:endParaRPr b="0" lang="en-GB" sz="1800" spc="-1" strike="noStrike">
              <a:latin typeface="Arial"/>
            </a:endParaRPr>
          </a:p>
          <a:p>
            <a:pPr marL="285840" indent="-285120">
              <a:lnSpc>
                <a:spcPct val="100000"/>
              </a:lnSpc>
              <a:buClr>
                <a:srgbClr val="000000"/>
              </a:buClr>
              <a:buFont typeface="Arial"/>
              <a:buChar char="•"/>
            </a:pPr>
            <a:r>
              <a:rPr b="0" lang="en-GB" sz="1800" spc="-1" strike="noStrike">
                <a:solidFill>
                  <a:srgbClr val="000000"/>
                </a:solidFill>
                <a:latin typeface="Calibri"/>
                <a:ea typeface="DejaVu Sans"/>
              </a:rPr>
              <a:t>Add passive joints</a:t>
            </a:r>
            <a:endParaRPr b="0" lang="en-GB" sz="1800" spc="-1" strike="noStrike">
              <a:latin typeface="Arial"/>
            </a:endParaRPr>
          </a:p>
          <a:p>
            <a:pPr lvl="1" marL="743040" indent="-285120">
              <a:lnSpc>
                <a:spcPct val="100000"/>
              </a:lnSpc>
              <a:buClr>
                <a:srgbClr val="000000"/>
              </a:buClr>
              <a:buFont typeface="Arial"/>
              <a:buChar char="•"/>
            </a:pPr>
            <a:r>
              <a:rPr b="0" lang="en-GB" sz="1800" spc="-1" strike="noStrike">
                <a:solidFill>
                  <a:srgbClr val="000000"/>
                </a:solidFill>
                <a:latin typeface="Calibri"/>
                <a:ea typeface="DejaVu Sans"/>
              </a:rPr>
              <a:t>Defines non-actuable joints</a:t>
            </a:r>
            <a:endParaRPr b="0" lang="en-GB" sz="1800" spc="-1" strike="noStrike">
              <a:latin typeface="Arial"/>
            </a:endParaRPr>
          </a:p>
          <a:p>
            <a:pPr marL="285840" indent="-285120">
              <a:lnSpc>
                <a:spcPct val="100000"/>
              </a:lnSpc>
              <a:buClr>
                <a:srgbClr val="000000"/>
              </a:buClr>
              <a:buFont typeface="Arial"/>
              <a:buChar char="•"/>
            </a:pPr>
            <a:r>
              <a:rPr b="0" lang="en-GB" sz="1800" spc="-1" strike="noStrike">
                <a:solidFill>
                  <a:srgbClr val="000000"/>
                </a:solidFill>
                <a:latin typeface="Calibri"/>
                <a:ea typeface="DejaVu Sans"/>
              </a:rPr>
              <a:t>Add  controllers</a:t>
            </a:r>
            <a:endParaRPr b="0" lang="en-GB" sz="1800" spc="-1" strike="noStrike">
              <a:latin typeface="Arial"/>
            </a:endParaRPr>
          </a:p>
          <a:p>
            <a:pPr lvl="1" marL="743040" indent="-285120">
              <a:lnSpc>
                <a:spcPct val="100000"/>
              </a:lnSpc>
              <a:buClr>
                <a:srgbClr val="000000"/>
              </a:buClr>
              <a:buFont typeface="Arial"/>
              <a:buChar char="•"/>
            </a:pPr>
            <a:r>
              <a:rPr b="0" lang="en-GB" sz="1800" spc="-1" strike="noStrike">
                <a:solidFill>
                  <a:srgbClr val="000000"/>
                </a:solidFill>
                <a:latin typeface="Calibri"/>
                <a:ea typeface="DejaVu Sans"/>
              </a:rPr>
              <a:t>Attaches ROS controllers to each of the joints</a:t>
            </a:r>
            <a:endParaRPr b="0" lang="en-GB" sz="1800" spc="-1" strike="noStrike">
              <a:latin typeface="Arial"/>
            </a:endParaRPr>
          </a:p>
          <a:p>
            <a:pPr marL="285840" indent="-285120">
              <a:lnSpc>
                <a:spcPct val="100000"/>
              </a:lnSpc>
              <a:buClr>
                <a:srgbClr val="000000"/>
              </a:buClr>
              <a:buFont typeface="Arial"/>
              <a:buChar char="•"/>
            </a:pPr>
            <a:r>
              <a:rPr b="0" lang="en-GB" sz="1800" spc="-1" strike="noStrike">
                <a:solidFill>
                  <a:srgbClr val="000000"/>
                </a:solidFill>
                <a:latin typeface="Calibri"/>
                <a:ea typeface="DejaVu Sans"/>
              </a:rPr>
              <a:t>Manage simulated environment</a:t>
            </a:r>
            <a:endParaRPr b="0" lang="en-GB" sz="1800" spc="-1" strike="noStrike">
              <a:latin typeface="Arial"/>
            </a:endParaRPr>
          </a:p>
          <a:p>
            <a:pPr marL="285840" indent="-285120">
              <a:lnSpc>
                <a:spcPct val="100000"/>
              </a:lnSpc>
              <a:buClr>
                <a:srgbClr val="000000"/>
              </a:buClr>
              <a:buFont typeface="Arial"/>
              <a:buChar char="•"/>
            </a:pPr>
            <a:r>
              <a:rPr b="0" lang="en-GB" sz="1800" spc="-1" strike="noStrike">
                <a:solidFill>
                  <a:srgbClr val="000000"/>
                </a:solidFill>
                <a:latin typeface="Calibri"/>
                <a:ea typeface="DejaVu Sans"/>
              </a:rPr>
              <a:t>Input 3D information of the environment </a:t>
            </a:r>
            <a:endParaRPr b="0" lang="en-GB" sz="1800" spc="-1" strike="noStrike">
              <a:latin typeface="Arial"/>
            </a:endParaRPr>
          </a:p>
          <a:p>
            <a:pPr lvl="1" marL="743040" indent="-285120">
              <a:lnSpc>
                <a:spcPct val="100000"/>
              </a:lnSpc>
              <a:buClr>
                <a:srgbClr val="000000"/>
              </a:buClr>
              <a:buFont typeface="Arial"/>
              <a:buChar char="•"/>
            </a:pPr>
            <a:r>
              <a:rPr b="0" lang="en-GB" sz="1800" spc="-1" strike="noStrike">
                <a:solidFill>
                  <a:srgbClr val="000000"/>
                </a:solidFill>
                <a:latin typeface="Calibri"/>
                <a:ea typeface="DejaVu Sans"/>
              </a:rPr>
              <a:t>You can add depth sensors to detect obstacles that need to be avoided by the arm</a:t>
            </a:r>
            <a:endParaRPr b="0" lang="en-GB" sz="1800" spc="-1" strike="noStrike">
              <a:latin typeface="Arial"/>
            </a:endParaRPr>
          </a:p>
        </p:txBody>
      </p:sp>
    </p:spTree>
  </p:cSld>
  <p:timing>
    <p:tnLst>
      <p:par>
        <p:cTn id="158" dur="indefinite" restart="never" nodeType="tmRoot">
          <p:childTnLst>
            <p:seq>
              <p:cTn id="159"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14"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MoveIt ! Wizard </a:t>
            </a:r>
            <a:br/>
            <a:r>
              <a:rPr b="0" lang="en-GB" sz="3200" spc="-1" strike="noStrike">
                <a:solidFill>
                  <a:srgbClr val="000000"/>
                </a:solidFill>
                <a:latin typeface="Calibri Light"/>
              </a:rPr>
              <a:t>Self-Collision</a:t>
            </a:r>
            <a:endParaRPr b="0" lang="en-GB" sz="3200" spc="-1" strike="noStrike">
              <a:latin typeface="Arial"/>
            </a:endParaRPr>
          </a:p>
        </p:txBody>
      </p:sp>
      <p:pic>
        <p:nvPicPr>
          <p:cNvPr id="515" name="Content Placeholder 4" descr=""/>
          <p:cNvPicPr/>
          <p:nvPr/>
        </p:nvPicPr>
        <p:blipFill>
          <a:blip r:embed="rId1"/>
          <a:srcRect l="10043" t="4013" r="22096" b="49654"/>
          <a:stretch/>
        </p:blipFill>
        <p:spPr>
          <a:xfrm>
            <a:off x="582480" y="1890000"/>
            <a:ext cx="7044480" cy="3194280"/>
          </a:xfrm>
          <a:prstGeom prst="rect">
            <a:avLst/>
          </a:prstGeom>
          <a:ln>
            <a:noFill/>
          </a:ln>
        </p:spPr>
      </p:pic>
      <p:grpSp>
        <p:nvGrpSpPr>
          <p:cNvPr id="516" name="Group 2"/>
          <p:cNvGrpSpPr/>
          <p:nvPr/>
        </p:nvGrpSpPr>
        <p:grpSpPr>
          <a:xfrm>
            <a:off x="8006400" y="2230200"/>
            <a:ext cx="3735000" cy="2932200"/>
            <a:chOff x="8006400" y="2230200"/>
            <a:chExt cx="3735000" cy="2932200"/>
          </a:xfrm>
        </p:grpSpPr>
        <p:sp>
          <p:nvSpPr>
            <p:cNvPr id="517" name="CustomShape 3"/>
            <p:cNvSpPr/>
            <p:nvPr/>
          </p:nvSpPr>
          <p:spPr>
            <a:xfrm>
              <a:off x="8074800" y="2481840"/>
              <a:ext cx="3534120" cy="2284560"/>
            </a:xfrm>
            <a:prstGeom prst="rect">
              <a:avLst/>
            </a:prstGeom>
            <a:noFill/>
            <a:ln>
              <a:noFill/>
            </a:ln>
          </p:spPr>
          <p:style>
            <a:lnRef idx="0"/>
            <a:fillRef idx="0"/>
            <a:effectRef idx="0"/>
            <a:fontRef idx="minor"/>
          </p:style>
          <p:txBody>
            <a:bodyPr lIns="90000" rIns="90000" tIns="45000" bIns="45000"/>
            <a:p>
              <a:pPr algn="just">
                <a:lnSpc>
                  <a:spcPct val="100000"/>
                </a:lnSpc>
              </a:pPr>
              <a:r>
                <a:rPr b="0" lang="en-GB" sz="1800" spc="-1" strike="noStrike">
                  <a:solidFill>
                    <a:srgbClr val="000000"/>
                  </a:solidFill>
                  <a:latin typeface="Calibri"/>
                  <a:ea typeface="DejaVu Sans"/>
                </a:rPr>
                <a:t>This set of options is used to prevent unnecessary collision simulation between links and avoid unrealistic collisions. For example, if two links are in contact, we don’t want our planner to treat it as a collision and thus it is included in this list.</a:t>
              </a:r>
              <a:endParaRPr b="0" lang="en-GB" sz="1800" spc="-1" strike="noStrike">
                <a:latin typeface="Arial"/>
              </a:endParaRPr>
            </a:p>
          </p:txBody>
        </p:sp>
        <p:sp>
          <p:nvSpPr>
            <p:cNvPr id="518" name="CustomShape 4"/>
            <p:cNvSpPr/>
            <p:nvPr/>
          </p:nvSpPr>
          <p:spPr>
            <a:xfrm>
              <a:off x="8006400" y="2230200"/>
              <a:ext cx="3735000" cy="293220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grpSp>
    </p:spTree>
  </p:cSld>
  <p:timing>
    <p:tnLst>
      <p:par>
        <p:cTn id="160" dur="indefinite" restart="never" nodeType="tmRoot">
          <p:childTnLst>
            <p:seq>
              <p:cTn id="161"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19"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MoveIt ! Wizard</a:t>
            </a:r>
            <a:br/>
            <a:r>
              <a:rPr b="0" lang="en-GB" sz="3200" spc="-1" strike="noStrike">
                <a:solidFill>
                  <a:srgbClr val="000000"/>
                </a:solidFill>
                <a:latin typeface="Calibri Light"/>
              </a:rPr>
              <a:t>Controllers</a:t>
            </a:r>
            <a:endParaRPr b="0" lang="en-GB" sz="3200" spc="-1" strike="noStrike">
              <a:latin typeface="Arial"/>
            </a:endParaRPr>
          </a:p>
        </p:txBody>
      </p:sp>
      <p:pic>
        <p:nvPicPr>
          <p:cNvPr id="520" name="Content Placeholder 4" descr=""/>
          <p:cNvPicPr/>
          <p:nvPr/>
        </p:nvPicPr>
        <p:blipFill>
          <a:blip r:embed="rId1"/>
          <a:srcRect l="9562" t="4013" r="21137" b="66810"/>
          <a:stretch/>
        </p:blipFill>
        <p:spPr>
          <a:xfrm>
            <a:off x="1193040" y="1902600"/>
            <a:ext cx="9472680" cy="2285280"/>
          </a:xfrm>
          <a:prstGeom prst="rect">
            <a:avLst/>
          </a:prstGeom>
          <a:ln>
            <a:noFill/>
          </a:ln>
        </p:spPr>
      </p:pic>
      <p:grpSp>
        <p:nvGrpSpPr>
          <p:cNvPr id="521" name="Group 2"/>
          <p:cNvGrpSpPr/>
          <p:nvPr/>
        </p:nvGrpSpPr>
        <p:grpSpPr>
          <a:xfrm>
            <a:off x="2743560" y="4822200"/>
            <a:ext cx="6704280" cy="1087560"/>
            <a:chOff x="2743560" y="4822200"/>
            <a:chExt cx="6704280" cy="1087560"/>
          </a:xfrm>
        </p:grpSpPr>
        <p:sp>
          <p:nvSpPr>
            <p:cNvPr id="522" name="CustomShape 3"/>
            <p:cNvSpPr/>
            <p:nvPr/>
          </p:nvSpPr>
          <p:spPr>
            <a:xfrm>
              <a:off x="2928600" y="4876920"/>
              <a:ext cx="6518880" cy="912960"/>
            </a:xfrm>
            <a:prstGeom prst="rect">
              <a:avLst/>
            </a:prstGeom>
            <a:noFill/>
            <a:ln>
              <a:noFill/>
            </a:ln>
          </p:spPr>
          <p:style>
            <a:lnRef idx="0"/>
            <a:fillRef idx="0"/>
            <a:effectRef idx="0"/>
            <a:fontRef idx="minor"/>
          </p:style>
          <p:txBody>
            <a:bodyPr lIns="90000" rIns="90000" tIns="45000" bIns="45000"/>
            <a:p>
              <a:pPr algn="just">
                <a:lnSpc>
                  <a:spcPct val="100000"/>
                </a:lnSpc>
              </a:pPr>
              <a:r>
                <a:rPr b="0" lang="en-GB" sz="1800" spc="-1" strike="noStrike">
                  <a:solidFill>
                    <a:srgbClr val="000000"/>
                  </a:solidFill>
                  <a:latin typeface="Calibri"/>
                  <a:ea typeface="DejaVu Sans"/>
                </a:rPr>
                <a:t>Screen devoted to add controllers to the joints of your robot. You already know how to do it working directly with urdf files, but it may be convenient to do it directly from this menu.</a:t>
              </a:r>
              <a:endParaRPr b="0" lang="en-GB" sz="1800" spc="-1" strike="noStrike">
                <a:latin typeface="Arial"/>
              </a:endParaRPr>
            </a:p>
          </p:txBody>
        </p:sp>
        <p:sp>
          <p:nvSpPr>
            <p:cNvPr id="523" name="CustomShape 4"/>
            <p:cNvSpPr/>
            <p:nvPr/>
          </p:nvSpPr>
          <p:spPr>
            <a:xfrm>
              <a:off x="2743560" y="4822200"/>
              <a:ext cx="6704280" cy="108756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grpSp>
    </p:spTree>
  </p:cSld>
  <p:timing>
    <p:tnLst>
      <p:par>
        <p:cTn id="162" dur="indefinite" restart="never" nodeType="tmRoot">
          <p:childTnLst>
            <p:seq>
              <p:cTn id="163"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24"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MoveIt ! Wizard </a:t>
            </a:r>
            <a:br/>
            <a:r>
              <a:rPr b="0" lang="en-GB" sz="3200" spc="-1" strike="noStrike">
                <a:solidFill>
                  <a:srgbClr val="000000"/>
                </a:solidFill>
                <a:latin typeface="Calibri Light"/>
              </a:rPr>
              <a:t>Robot Poses</a:t>
            </a:r>
            <a:endParaRPr b="0" lang="en-GB" sz="3200" spc="-1" strike="noStrike">
              <a:latin typeface="Arial"/>
            </a:endParaRPr>
          </a:p>
        </p:txBody>
      </p:sp>
      <p:pic>
        <p:nvPicPr>
          <p:cNvPr id="525" name="Content Placeholder 4" descr=""/>
          <p:cNvPicPr/>
          <p:nvPr/>
        </p:nvPicPr>
        <p:blipFill>
          <a:blip r:embed="rId1"/>
          <a:srcRect l="9699" t="4002" r="21835" b="48125"/>
          <a:stretch/>
        </p:blipFill>
        <p:spPr>
          <a:xfrm>
            <a:off x="849960" y="2167920"/>
            <a:ext cx="6665040" cy="3759480"/>
          </a:xfrm>
          <a:prstGeom prst="rect">
            <a:avLst/>
          </a:prstGeom>
          <a:ln>
            <a:noFill/>
          </a:ln>
        </p:spPr>
      </p:pic>
      <p:grpSp>
        <p:nvGrpSpPr>
          <p:cNvPr id="526" name="Group 2"/>
          <p:cNvGrpSpPr/>
          <p:nvPr/>
        </p:nvGrpSpPr>
        <p:grpSpPr>
          <a:xfrm>
            <a:off x="7817040" y="3038760"/>
            <a:ext cx="3735000" cy="2017800"/>
            <a:chOff x="7817040" y="3038760"/>
            <a:chExt cx="3735000" cy="2017800"/>
          </a:xfrm>
        </p:grpSpPr>
        <p:sp>
          <p:nvSpPr>
            <p:cNvPr id="527" name="CustomShape 3"/>
            <p:cNvSpPr/>
            <p:nvPr/>
          </p:nvSpPr>
          <p:spPr>
            <a:xfrm>
              <a:off x="7952400" y="3146400"/>
              <a:ext cx="3534120" cy="1735200"/>
            </a:xfrm>
            <a:prstGeom prst="rect">
              <a:avLst/>
            </a:prstGeom>
            <a:noFill/>
            <a:ln>
              <a:noFill/>
            </a:ln>
          </p:spPr>
          <p:style>
            <a:lnRef idx="0"/>
            <a:fillRef idx="0"/>
            <a:effectRef idx="0"/>
            <a:fontRef idx="minor"/>
          </p:style>
          <p:txBody>
            <a:bodyPr lIns="90000" rIns="90000" tIns="45000" bIns="45000"/>
            <a:p>
              <a:pPr algn="just">
                <a:lnSpc>
                  <a:spcPct val="100000"/>
                </a:lnSpc>
              </a:pPr>
              <a:r>
                <a:rPr b="0" lang="en-GB" sz="1800" spc="-1" strike="noStrike">
                  <a:solidFill>
                    <a:srgbClr val="000000"/>
                  </a:solidFill>
                  <a:latin typeface="Calibri"/>
                  <a:ea typeface="DejaVu Sans"/>
                </a:rPr>
                <a:t>This screen is used to preprogram poses in the planner. If you plan to travel to the same position repeatedly it is easier to encode it once and then access to it without using  by its keyword.</a:t>
              </a:r>
              <a:endParaRPr b="0" lang="en-GB" sz="1800" spc="-1" strike="noStrike">
                <a:latin typeface="Arial"/>
              </a:endParaRPr>
            </a:p>
          </p:txBody>
        </p:sp>
        <p:sp>
          <p:nvSpPr>
            <p:cNvPr id="528" name="CustomShape 4"/>
            <p:cNvSpPr/>
            <p:nvPr/>
          </p:nvSpPr>
          <p:spPr>
            <a:xfrm>
              <a:off x="7817040" y="3038760"/>
              <a:ext cx="3735000" cy="201780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grpSp>
    </p:spTree>
  </p:cSld>
  <p:timing>
    <p:tnLst>
      <p:par>
        <p:cTn id="164" dur="indefinite" restart="never" nodeType="tmRoot">
          <p:childTnLst>
            <p:seq>
              <p:cTn id="165"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29" name="CustomShape 1"/>
          <p:cNvSpPr/>
          <p:nvPr/>
        </p:nvSpPr>
        <p:spPr>
          <a:xfrm>
            <a:off x="1597320" y="365040"/>
            <a:ext cx="817668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MoveIt! Wizard </a:t>
            </a:r>
            <a:br/>
            <a:r>
              <a:rPr b="0" lang="en-GB" sz="3200" spc="-1" strike="noStrike">
                <a:solidFill>
                  <a:srgbClr val="000000"/>
                </a:solidFill>
                <a:latin typeface="Calibri Light"/>
              </a:rPr>
              <a:t>Perception</a:t>
            </a:r>
            <a:endParaRPr b="0" lang="en-GB" sz="3200" spc="-1" strike="noStrike">
              <a:latin typeface="Arial"/>
            </a:endParaRPr>
          </a:p>
        </p:txBody>
      </p:sp>
      <p:pic>
        <p:nvPicPr>
          <p:cNvPr id="530" name="Content Placeholder 4" descr=""/>
          <p:cNvPicPr/>
          <p:nvPr/>
        </p:nvPicPr>
        <p:blipFill>
          <a:blip r:embed="rId1"/>
          <a:srcRect l="9723" t="0" r="48814" b="57672"/>
          <a:stretch/>
        </p:blipFill>
        <p:spPr>
          <a:xfrm>
            <a:off x="1100520" y="2019240"/>
            <a:ext cx="6168600" cy="3611520"/>
          </a:xfrm>
          <a:prstGeom prst="rect">
            <a:avLst/>
          </a:prstGeom>
          <a:ln>
            <a:noFill/>
          </a:ln>
        </p:spPr>
      </p:pic>
      <p:grpSp>
        <p:nvGrpSpPr>
          <p:cNvPr id="531" name="Group 2"/>
          <p:cNvGrpSpPr/>
          <p:nvPr/>
        </p:nvGrpSpPr>
        <p:grpSpPr>
          <a:xfrm>
            <a:off x="7862040" y="2754720"/>
            <a:ext cx="3433320" cy="2140200"/>
            <a:chOff x="7862040" y="2754720"/>
            <a:chExt cx="3433320" cy="2140200"/>
          </a:xfrm>
        </p:grpSpPr>
        <p:sp>
          <p:nvSpPr>
            <p:cNvPr id="532" name="CustomShape 3"/>
            <p:cNvSpPr/>
            <p:nvPr/>
          </p:nvSpPr>
          <p:spPr>
            <a:xfrm>
              <a:off x="7954560" y="2782800"/>
              <a:ext cx="3248640" cy="2009520"/>
            </a:xfrm>
            <a:prstGeom prst="rect">
              <a:avLst/>
            </a:prstGeom>
            <a:noFill/>
            <a:ln>
              <a:noFill/>
            </a:ln>
          </p:spPr>
          <p:style>
            <a:lnRef idx="0"/>
            <a:fillRef idx="0"/>
            <a:effectRef idx="0"/>
            <a:fontRef idx="minor"/>
          </p:style>
          <p:txBody>
            <a:bodyPr lIns="90000" rIns="90000" tIns="45000" bIns="45000"/>
            <a:p>
              <a:pPr algn="just">
                <a:lnSpc>
                  <a:spcPct val="100000"/>
                </a:lnSpc>
              </a:pPr>
              <a:r>
                <a:rPr b="0" lang="en-GB" sz="1800" spc="-1" strike="noStrike">
                  <a:solidFill>
                    <a:srgbClr val="000000"/>
                  </a:solidFill>
                  <a:latin typeface="Calibri"/>
                  <a:ea typeface="DejaVu Sans"/>
                </a:rPr>
                <a:t>You can include perception to you planner by linking either a point cloud or a 3D camera. In that case obstacles detected will be represented as voxels in  the planning space. Any plan derived will avoid those obstacles.</a:t>
              </a:r>
              <a:endParaRPr b="0" lang="en-GB" sz="1800" spc="-1" strike="noStrike">
                <a:latin typeface="Arial"/>
              </a:endParaRPr>
            </a:p>
          </p:txBody>
        </p:sp>
        <p:sp>
          <p:nvSpPr>
            <p:cNvPr id="533" name="CustomShape 4"/>
            <p:cNvSpPr/>
            <p:nvPr/>
          </p:nvSpPr>
          <p:spPr>
            <a:xfrm>
              <a:off x="7862040" y="2754720"/>
              <a:ext cx="3433320" cy="214020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grpSp>
    </p:spTree>
  </p:cSld>
  <p:timing>
    <p:tnLst>
      <p:par>
        <p:cTn id="166" dur="indefinite" restart="never" nodeType="tmRoot">
          <p:childTnLst>
            <p:seq>
              <p:cTn id="167"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34"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MoveIt! Wizard </a:t>
            </a:r>
            <a:br/>
            <a:r>
              <a:rPr b="0" lang="en-GB" sz="3200" spc="-1" strike="noStrike">
                <a:solidFill>
                  <a:srgbClr val="000000"/>
                </a:solidFill>
                <a:latin typeface="Calibri Light"/>
              </a:rPr>
              <a:t>Passive Joints</a:t>
            </a:r>
            <a:endParaRPr b="0" lang="en-GB" sz="3200" spc="-1" strike="noStrike">
              <a:latin typeface="Arial"/>
            </a:endParaRPr>
          </a:p>
        </p:txBody>
      </p:sp>
      <p:pic>
        <p:nvPicPr>
          <p:cNvPr id="535" name="Content Placeholder 4" descr=""/>
          <p:cNvPicPr/>
          <p:nvPr/>
        </p:nvPicPr>
        <p:blipFill>
          <a:blip r:embed="rId1"/>
          <a:srcRect l="9723" t="3456" r="21776" b="20082"/>
          <a:stretch/>
        </p:blipFill>
        <p:spPr>
          <a:xfrm>
            <a:off x="758160" y="1901160"/>
            <a:ext cx="6766560" cy="4331520"/>
          </a:xfrm>
          <a:prstGeom prst="rect">
            <a:avLst/>
          </a:prstGeom>
          <a:ln>
            <a:noFill/>
          </a:ln>
        </p:spPr>
      </p:pic>
      <p:grpSp>
        <p:nvGrpSpPr>
          <p:cNvPr id="536" name="Group 2"/>
          <p:cNvGrpSpPr/>
          <p:nvPr/>
        </p:nvGrpSpPr>
        <p:grpSpPr>
          <a:xfrm>
            <a:off x="8028720" y="2682000"/>
            <a:ext cx="3735000" cy="2770200"/>
            <a:chOff x="8028720" y="2682000"/>
            <a:chExt cx="3735000" cy="2770200"/>
          </a:xfrm>
        </p:grpSpPr>
        <p:sp>
          <p:nvSpPr>
            <p:cNvPr id="537" name="CustomShape 3"/>
            <p:cNvSpPr/>
            <p:nvPr/>
          </p:nvSpPr>
          <p:spPr>
            <a:xfrm>
              <a:off x="8097120" y="2919600"/>
              <a:ext cx="3534120" cy="2283840"/>
            </a:xfrm>
            <a:prstGeom prst="rect">
              <a:avLst/>
            </a:prstGeom>
            <a:noFill/>
            <a:ln>
              <a:noFill/>
            </a:ln>
          </p:spPr>
          <p:style>
            <a:lnRef idx="0"/>
            <a:fillRef idx="0"/>
            <a:effectRef idx="0"/>
            <a:fontRef idx="minor"/>
          </p:style>
          <p:txBody>
            <a:bodyPr lIns="90000" rIns="90000" tIns="45000" bIns="45000"/>
            <a:p>
              <a:pPr algn="just">
                <a:lnSpc>
                  <a:spcPct val="100000"/>
                </a:lnSpc>
              </a:pPr>
              <a:r>
                <a:rPr b="0" lang="en-GB" sz="1800" spc="-1" strike="noStrike">
                  <a:solidFill>
                    <a:srgbClr val="000000"/>
                  </a:solidFill>
                  <a:latin typeface="Calibri"/>
                  <a:ea typeface="DejaVu Sans"/>
                </a:rPr>
                <a:t>Passive joints are used to define non-actuated joints, which are not associated to any actuator. In that case the planner will consider the presence of that joint to derive paths and simulate its behavior, but won't provide control actions for them.</a:t>
              </a:r>
              <a:endParaRPr b="0" lang="en-GB" sz="1800" spc="-1" strike="noStrike">
                <a:latin typeface="Arial"/>
              </a:endParaRPr>
            </a:p>
          </p:txBody>
        </p:sp>
        <p:sp>
          <p:nvSpPr>
            <p:cNvPr id="538" name="CustomShape 4"/>
            <p:cNvSpPr/>
            <p:nvPr/>
          </p:nvSpPr>
          <p:spPr>
            <a:xfrm>
              <a:off x="8028720" y="2682000"/>
              <a:ext cx="3735000" cy="277020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grpSp>
    </p:spTree>
  </p:cSld>
  <p:timing>
    <p:tnLst>
      <p:par>
        <p:cTn id="168" dur="indefinite" restart="never" nodeType="tmRoot">
          <p:childTnLst>
            <p:seq>
              <p:cTn id="169"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rPr>
              <a:t>Robot modelling</a:t>
            </a:r>
            <a:br/>
            <a:r>
              <a:rPr b="0" lang="en-GB" sz="3600" spc="-1" strike="noStrike">
                <a:solidFill>
                  <a:srgbClr val="000000"/>
                </a:solidFill>
                <a:latin typeface="Calibri Light"/>
              </a:rPr>
              <a:t>Overview</a:t>
            </a:r>
            <a:endParaRPr b="0" lang="en-GB" sz="3600" spc="-1" strike="noStrike">
              <a:latin typeface="Arial"/>
            </a:endParaRPr>
          </a:p>
        </p:txBody>
      </p:sp>
      <p:pic>
        <p:nvPicPr>
          <p:cNvPr id="102" name="Graphic 2" descr=""/>
          <p:cNvPicPr/>
          <p:nvPr/>
        </p:nvPicPr>
        <p:blipFill>
          <a:blip r:embed="rId1"/>
          <a:stretch/>
        </p:blipFill>
        <p:spPr>
          <a:xfrm>
            <a:off x="660240" y="2372760"/>
            <a:ext cx="2617560" cy="2617560"/>
          </a:xfrm>
          <a:prstGeom prst="rect">
            <a:avLst/>
          </a:prstGeom>
          <a:ln>
            <a:noFill/>
          </a:ln>
        </p:spPr>
      </p:pic>
      <p:sp>
        <p:nvSpPr>
          <p:cNvPr id="103" name="CustomShape 2"/>
          <p:cNvSpPr/>
          <p:nvPr/>
        </p:nvSpPr>
        <p:spPr>
          <a:xfrm>
            <a:off x="4113360" y="2070720"/>
            <a:ext cx="3319920" cy="3322800"/>
          </a:xfrm>
          <a:prstGeom prst="foldedCorner">
            <a:avLst>
              <a:gd name="adj" fmla="val 16667"/>
            </a:avLst>
          </a:prstGeom>
          <a:ln>
            <a:round/>
          </a:ln>
        </p:spPr>
        <p:style>
          <a:lnRef idx="2">
            <a:schemeClr val="dk1"/>
          </a:lnRef>
          <a:fillRef idx="1">
            <a:schemeClr val="lt1"/>
          </a:fillRef>
          <a:effectRef idx="0">
            <a:schemeClr val="dk1"/>
          </a:effectRef>
          <a:fontRef idx="minor"/>
        </p:style>
      </p:sp>
      <p:sp>
        <p:nvSpPr>
          <p:cNvPr id="104" name="CustomShape 3"/>
          <p:cNvSpPr/>
          <p:nvPr/>
        </p:nvSpPr>
        <p:spPr>
          <a:xfrm>
            <a:off x="741240" y="4990680"/>
            <a:ext cx="134820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800" spc="-1" strike="noStrike">
                <a:solidFill>
                  <a:srgbClr val="000000"/>
                </a:solidFill>
                <a:latin typeface="Calibri"/>
                <a:ea typeface="DejaVu Sans"/>
              </a:rPr>
              <a:t>REAL ROBOT</a:t>
            </a:r>
            <a:endParaRPr b="0" lang="en-GB" sz="1800" spc="-1" strike="noStrike">
              <a:latin typeface="Arial"/>
            </a:endParaRPr>
          </a:p>
        </p:txBody>
      </p:sp>
      <p:sp>
        <p:nvSpPr>
          <p:cNvPr id="105" name="CustomShape 4"/>
          <p:cNvSpPr/>
          <p:nvPr/>
        </p:nvSpPr>
        <p:spPr>
          <a:xfrm>
            <a:off x="8763120" y="4990680"/>
            <a:ext cx="196380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800" spc="-1" strike="noStrike">
                <a:solidFill>
                  <a:srgbClr val="000000"/>
                </a:solidFill>
                <a:latin typeface="Calibri"/>
                <a:ea typeface="DejaVu Sans"/>
              </a:rPr>
              <a:t>SIMULATED ROBOT</a:t>
            </a:r>
            <a:endParaRPr b="0" lang="en-GB" sz="1800" spc="-1" strike="noStrike">
              <a:latin typeface="Arial"/>
            </a:endParaRPr>
          </a:p>
        </p:txBody>
      </p:sp>
      <p:pic>
        <p:nvPicPr>
          <p:cNvPr id="106" name="Picture 20" descr=""/>
          <p:cNvPicPr/>
          <p:nvPr/>
        </p:nvPicPr>
        <p:blipFill>
          <a:blip r:embed="rId2"/>
          <a:stretch/>
        </p:blipFill>
        <p:spPr>
          <a:xfrm>
            <a:off x="8078400" y="5394240"/>
            <a:ext cx="3266280" cy="1399320"/>
          </a:xfrm>
          <a:prstGeom prst="rect">
            <a:avLst/>
          </a:prstGeom>
          <a:ln>
            <a:noFill/>
          </a:ln>
        </p:spPr>
      </p:pic>
      <p:sp>
        <p:nvSpPr>
          <p:cNvPr id="107" name="CustomShape 5"/>
          <p:cNvSpPr/>
          <p:nvPr/>
        </p:nvSpPr>
        <p:spPr>
          <a:xfrm rot="16200000">
            <a:off x="3288600" y="3466080"/>
            <a:ext cx="813240" cy="53352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08" name="CustomShape 6"/>
          <p:cNvSpPr/>
          <p:nvPr/>
        </p:nvSpPr>
        <p:spPr>
          <a:xfrm rot="16200000">
            <a:off x="7510320" y="3466080"/>
            <a:ext cx="813240" cy="533520"/>
          </a:xfrm>
          <a:prstGeom prst="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
        <p:nvSpPr>
          <p:cNvPr id="109" name="CustomShape 7"/>
          <p:cNvSpPr/>
          <p:nvPr/>
        </p:nvSpPr>
        <p:spPr>
          <a:xfrm>
            <a:off x="4181400" y="2162880"/>
            <a:ext cx="3828600" cy="118728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&lt;?xml version="1.0"?&gt;</a:t>
            </a:r>
            <a:endParaRPr b="0" lang="en-GB" sz="1800" spc="-1" strike="noStrike">
              <a:latin typeface="Arial"/>
            </a:endParaRPr>
          </a:p>
          <a:p>
            <a:pPr>
              <a:lnSpc>
                <a:spcPct val="100000"/>
              </a:lnSpc>
            </a:pPr>
            <a:r>
              <a:rPr b="0" lang="en-GB" sz="1800" spc="-1" strike="noStrike">
                <a:solidFill>
                  <a:srgbClr val="000000"/>
                </a:solidFill>
                <a:latin typeface="Calibri"/>
                <a:ea typeface="DejaVu Sans"/>
              </a:rPr>
              <a:t>&lt;robot name="myrobot"&gt;</a:t>
            </a:r>
            <a:endParaRPr b="0" lang="en-GB" sz="1800" spc="-1" strike="noStrike">
              <a:latin typeface="Arial"/>
            </a:endParaRPr>
          </a:p>
          <a:p>
            <a:pPr>
              <a:lnSpc>
                <a:spcPct val="100000"/>
              </a:lnSpc>
            </a:pPr>
            <a:r>
              <a:rPr b="0" lang="en-GB" sz="1800" spc="-1" strike="noStrike">
                <a:solidFill>
                  <a:srgbClr val="000000"/>
                </a:solidFill>
                <a:latin typeface="Calibri"/>
                <a:ea typeface="DejaVu Sans"/>
              </a:rPr>
              <a:t>…</a:t>
            </a:r>
            <a:r>
              <a:rPr b="0" lang="en-GB" sz="1800" spc="-1" strike="noStrike">
                <a:solidFill>
                  <a:srgbClr val="000000"/>
                </a:solidFill>
                <a:latin typeface="Calibri"/>
                <a:ea typeface="DejaVu Sans"/>
              </a:rPr>
              <a:t>..</a:t>
            </a:r>
            <a:endParaRPr b="0" lang="en-GB" sz="1800" spc="-1" strike="noStrike">
              <a:latin typeface="Arial"/>
            </a:endParaRPr>
          </a:p>
          <a:p>
            <a:pPr>
              <a:lnSpc>
                <a:spcPct val="100000"/>
              </a:lnSpc>
            </a:pPr>
            <a:r>
              <a:rPr b="0" lang="en-GB" sz="1800" spc="-1" strike="noStrike">
                <a:solidFill>
                  <a:srgbClr val="000000"/>
                </a:solidFill>
                <a:latin typeface="Calibri"/>
                <a:ea typeface="DejaVu Sans"/>
              </a:rPr>
              <a:t>&lt;/robot&gt;</a:t>
            </a:r>
            <a:endParaRPr b="0" lang="en-GB" sz="1800" spc="-1" strike="noStrike">
              <a:latin typeface="Arial"/>
            </a:endParaRPr>
          </a:p>
        </p:txBody>
      </p:sp>
      <p:sp>
        <p:nvSpPr>
          <p:cNvPr id="110" name="CustomShape 8"/>
          <p:cNvSpPr/>
          <p:nvPr/>
        </p:nvSpPr>
        <p:spPr>
          <a:xfrm>
            <a:off x="4726080" y="5543280"/>
            <a:ext cx="2094840" cy="638640"/>
          </a:xfrm>
          <a:prstGeom prst="rect">
            <a:avLst/>
          </a:prstGeom>
          <a:noFill/>
          <a:ln>
            <a:noFill/>
          </a:ln>
        </p:spPr>
        <p:style>
          <a:lnRef idx="0"/>
          <a:fillRef idx="0"/>
          <a:effectRef idx="0"/>
          <a:fontRef idx="minor"/>
        </p:style>
        <p:txBody>
          <a:bodyPr lIns="90000" rIns="90000" tIns="45000" bIns="45000"/>
          <a:p>
            <a:pPr>
              <a:lnSpc>
                <a:spcPct val="100000"/>
              </a:lnSpc>
            </a:pPr>
            <a:r>
              <a:rPr b="0" lang="en-GB" sz="3600" spc="-1" strike="noStrike">
                <a:solidFill>
                  <a:srgbClr val="000000"/>
                </a:solidFill>
                <a:latin typeface="Calibri"/>
                <a:ea typeface="DejaVu Sans"/>
              </a:rPr>
              <a:t>URDF file</a:t>
            </a:r>
            <a:endParaRPr b="0" lang="en-GB" sz="3600" spc="-1" strike="noStrike">
              <a:latin typeface="Arial"/>
            </a:endParaRPr>
          </a:p>
        </p:txBody>
      </p:sp>
      <p:grpSp>
        <p:nvGrpSpPr>
          <p:cNvPr id="111" name="Group 9"/>
          <p:cNvGrpSpPr/>
          <p:nvPr/>
        </p:nvGrpSpPr>
        <p:grpSpPr>
          <a:xfrm>
            <a:off x="9105840" y="2633040"/>
            <a:ext cx="2198880" cy="2133000"/>
            <a:chOff x="9105840" y="2633040"/>
            <a:chExt cx="2198880" cy="2133000"/>
          </a:xfrm>
        </p:grpSpPr>
        <p:sp>
          <p:nvSpPr>
            <p:cNvPr id="112" name="CustomShape 10"/>
            <p:cNvSpPr/>
            <p:nvPr/>
          </p:nvSpPr>
          <p:spPr>
            <a:xfrm rot="16200000">
              <a:off x="9408600" y="3301560"/>
              <a:ext cx="286920" cy="416160"/>
            </a:xfrm>
            <a:prstGeom prst="flowChartMagneticDisk">
              <a:avLst/>
            </a:prstGeom>
            <a:ln>
              <a:round/>
            </a:ln>
          </p:spPr>
          <p:style>
            <a:lnRef idx="2">
              <a:schemeClr val="accent1">
                <a:shade val="50000"/>
              </a:schemeClr>
            </a:lnRef>
            <a:fillRef idx="1">
              <a:schemeClr val="accent1"/>
            </a:fillRef>
            <a:effectRef idx="0">
              <a:schemeClr val="accent1"/>
            </a:effectRef>
            <a:fontRef idx="minor"/>
          </p:style>
        </p:sp>
        <p:sp>
          <p:nvSpPr>
            <p:cNvPr id="113" name="CustomShape 11"/>
            <p:cNvSpPr/>
            <p:nvPr/>
          </p:nvSpPr>
          <p:spPr>
            <a:xfrm>
              <a:off x="9105840" y="3551040"/>
              <a:ext cx="915480" cy="1215000"/>
            </a:xfrm>
            <a:prstGeom prst="can">
              <a:avLst>
                <a:gd name="adj" fmla="val 25000"/>
              </a:avLst>
            </a:prstGeom>
            <a:noFill/>
            <a:ln w="28440">
              <a:solidFill>
                <a:schemeClr val="accent3">
                  <a:lumMod val="50000"/>
                </a:schemeClr>
              </a:solidFill>
              <a:round/>
            </a:ln>
          </p:spPr>
          <p:style>
            <a:lnRef idx="2">
              <a:schemeClr val="accent1">
                <a:shade val="50000"/>
              </a:schemeClr>
            </a:lnRef>
            <a:fillRef idx="1">
              <a:schemeClr val="accent1"/>
            </a:fillRef>
            <a:effectRef idx="0">
              <a:schemeClr val="accent1"/>
            </a:effectRef>
            <a:fontRef idx="minor"/>
          </p:style>
        </p:sp>
        <p:sp>
          <p:nvSpPr>
            <p:cNvPr id="114" name="CustomShape 12"/>
            <p:cNvSpPr/>
            <p:nvPr/>
          </p:nvSpPr>
          <p:spPr>
            <a:xfrm rot="2820000">
              <a:off x="9731160" y="2682000"/>
              <a:ext cx="470160" cy="1043640"/>
            </a:xfrm>
            <a:prstGeom prst="cube">
              <a:avLst>
                <a:gd name="adj" fmla="val 25000"/>
              </a:avLst>
            </a:prstGeom>
            <a:solidFill>
              <a:schemeClr val="bg1"/>
            </a:solidFill>
            <a:ln w="28440">
              <a:solidFill>
                <a:schemeClr val="accent3">
                  <a:lumMod val="50000"/>
                </a:schemeClr>
              </a:solidFill>
              <a:round/>
            </a:ln>
          </p:spPr>
          <p:style>
            <a:lnRef idx="2">
              <a:schemeClr val="accent1">
                <a:shade val="50000"/>
              </a:schemeClr>
            </a:lnRef>
            <a:fillRef idx="1">
              <a:schemeClr val="accent1"/>
            </a:fillRef>
            <a:effectRef idx="0">
              <a:schemeClr val="accent1"/>
            </a:effectRef>
            <a:fontRef idx="minor"/>
          </p:style>
        </p:sp>
        <p:sp>
          <p:nvSpPr>
            <p:cNvPr id="115" name="CustomShape 13"/>
            <p:cNvSpPr/>
            <p:nvPr/>
          </p:nvSpPr>
          <p:spPr>
            <a:xfrm rot="16200000">
              <a:off x="10357560" y="2568240"/>
              <a:ext cx="286920" cy="416160"/>
            </a:xfrm>
            <a:prstGeom prst="flowChartMagneticDisk">
              <a:avLst/>
            </a:prstGeom>
            <a:ln>
              <a:round/>
            </a:ln>
          </p:spPr>
          <p:style>
            <a:lnRef idx="2">
              <a:schemeClr val="accent1">
                <a:shade val="50000"/>
              </a:schemeClr>
            </a:lnRef>
            <a:fillRef idx="1">
              <a:schemeClr val="accent1"/>
            </a:fillRef>
            <a:effectRef idx="0">
              <a:schemeClr val="accent1"/>
            </a:effectRef>
            <a:fontRef idx="minor"/>
          </p:style>
        </p:sp>
        <p:sp>
          <p:nvSpPr>
            <p:cNvPr id="116" name="CustomShape 14"/>
            <p:cNvSpPr/>
            <p:nvPr/>
          </p:nvSpPr>
          <p:spPr>
            <a:xfrm rot="7740000">
              <a:off x="10629000" y="2722320"/>
              <a:ext cx="470160" cy="752760"/>
            </a:xfrm>
            <a:prstGeom prst="cube">
              <a:avLst>
                <a:gd name="adj" fmla="val 25000"/>
              </a:avLst>
            </a:prstGeom>
            <a:solidFill>
              <a:schemeClr val="bg1"/>
            </a:solidFill>
            <a:ln w="28440">
              <a:solidFill>
                <a:schemeClr val="accent3">
                  <a:lumMod val="50000"/>
                </a:schemeClr>
              </a:solidFill>
              <a:round/>
            </a:ln>
          </p:spPr>
          <p:style>
            <a:lnRef idx="2">
              <a:schemeClr val="accent1">
                <a:shade val="50000"/>
              </a:schemeClr>
            </a:lnRef>
            <a:fillRef idx="1">
              <a:schemeClr val="accent1"/>
            </a:fillRef>
            <a:effectRef idx="0">
              <a:schemeClr val="accent1"/>
            </a:effectRef>
            <a:fontRef idx="minor"/>
          </p:style>
        </p:sp>
      </p:gr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39"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MoveIt! Wizard</a:t>
            </a:r>
            <a:br/>
            <a:r>
              <a:rPr b="0" lang="en-GB" sz="3200" spc="-1" strike="noStrike">
                <a:solidFill>
                  <a:srgbClr val="000000"/>
                </a:solidFill>
                <a:latin typeface="Calibri Light"/>
              </a:rPr>
              <a:t>Plan Groups</a:t>
            </a:r>
            <a:endParaRPr b="0" lang="en-GB" sz="3200" spc="-1" strike="noStrike">
              <a:latin typeface="Arial"/>
            </a:endParaRPr>
          </a:p>
        </p:txBody>
      </p:sp>
      <p:pic>
        <p:nvPicPr>
          <p:cNvPr id="540" name="Content Placeholder 3" descr=""/>
          <p:cNvPicPr/>
          <p:nvPr/>
        </p:nvPicPr>
        <p:blipFill>
          <a:blip r:embed="rId1"/>
          <a:srcRect l="9562" t="4013" r="22096" b="50210"/>
          <a:stretch/>
        </p:blipFill>
        <p:spPr>
          <a:xfrm>
            <a:off x="1597320" y="1690560"/>
            <a:ext cx="8362800" cy="3211560"/>
          </a:xfrm>
          <a:prstGeom prst="rect">
            <a:avLst/>
          </a:prstGeom>
          <a:ln>
            <a:noFill/>
          </a:ln>
        </p:spPr>
      </p:pic>
      <p:grpSp>
        <p:nvGrpSpPr>
          <p:cNvPr id="541" name="Group 2"/>
          <p:cNvGrpSpPr/>
          <p:nvPr/>
        </p:nvGrpSpPr>
        <p:grpSpPr>
          <a:xfrm>
            <a:off x="1597320" y="5043240"/>
            <a:ext cx="8362800" cy="1301400"/>
            <a:chOff x="1597320" y="5043240"/>
            <a:chExt cx="8362800" cy="1301400"/>
          </a:xfrm>
        </p:grpSpPr>
        <p:sp>
          <p:nvSpPr>
            <p:cNvPr id="542" name="CustomShape 3"/>
            <p:cNvSpPr/>
            <p:nvPr/>
          </p:nvSpPr>
          <p:spPr>
            <a:xfrm>
              <a:off x="1749600" y="5111280"/>
              <a:ext cx="7913160" cy="1187280"/>
            </a:xfrm>
            <a:prstGeom prst="rect">
              <a:avLst/>
            </a:prstGeom>
            <a:noFill/>
            <a:ln>
              <a:noFill/>
            </a:ln>
          </p:spPr>
          <p:style>
            <a:lnRef idx="0"/>
            <a:fillRef idx="0"/>
            <a:effectRef idx="0"/>
            <a:fontRef idx="minor"/>
          </p:style>
          <p:txBody>
            <a:bodyPr lIns="90000" rIns="90000" tIns="45000" bIns="45000"/>
            <a:p>
              <a:pPr algn="just">
                <a:lnSpc>
                  <a:spcPct val="100000"/>
                </a:lnSpc>
              </a:pPr>
              <a:r>
                <a:rPr b="0" lang="en-GB" sz="1800" spc="-1" strike="noStrike">
                  <a:solidFill>
                    <a:srgbClr val="000000"/>
                  </a:solidFill>
                  <a:latin typeface="Calibri"/>
                  <a:ea typeface="DejaVu Sans"/>
                </a:rPr>
                <a:t>MoveIt! Allow subdivisions of joints into groups so that you can plan movements affecting only a subset of the robot, diminishing the computational time. It is common to, at least, define two subgroups so that arm and tool can be used independently.</a:t>
              </a:r>
              <a:endParaRPr b="0" lang="en-GB" sz="1800" spc="-1" strike="noStrike">
                <a:latin typeface="Arial"/>
              </a:endParaRPr>
            </a:p>
          </p:txBody>
        </p:sp>
        <p:sp>
          <p:nvSpPr>
            <p:cNvPr id="543" name="CustomShape 4"/>
            <p:cNvSpPr/>
            <p:nvPr/>
          </p:nvSpPr>
          <p:spPr>
            <a:xfrm>
              <a:off x="1597320" y="5043240"/>
              <a:ext cx="8362800" cy="130140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grpSp>
    </p:spTree>
  </p:cSld>
  <p:timing>
    <p:tnLst>
      <p:par>
        <p:cTn id="170" dur="indefinite" restart="never" nodeType="tmRoot">
          <p:childTnLst>
            <p:seq>
              <p:cTn id="171"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000" spc="-1" strike="noStrike">
                <a:solidFill>
                  <a:srgbClr val="000000"/>
                </a:solidFill>
                <a:latin typeface="Calibri Light"/>
              </a:rPr>
              <a:t>Activity</a:t>
            </a:r>
            <a:br/>
            <a:r>
              <a:rPr b="0" lang="en-GB" sz="3600" spc="-1" strike="noStrike">
                <a:solidFill>
                  <a:srgbClr val="000000"/>
                </a:solidFill>
                <a:latin typeface="Calibri Light"/>
              </a:rPr>
              <a:t>Modifying a robot world using MoveIt</a:t>
            </a:r>
            <a:endParaRPr b="0" lang="en-GB" sz="3600" spc="-1" strike="noStrike">
              <a:latin typeface="Arial"/>
            </a:endParaRPr>
          </a:p>
        </p:txBody>
      </p:sp>
      <p:sp>
        <p:nvSpPr>
          <p:cNvPr id="545" name="CustomShape 2"/>
          <p:cNvSpPr/>
          <p:nvPr/>
        </p:nvSpPr>
        <p:spPr>
          <a:xfrm>
            <a:off x="838080" y="1825560"/>
            <a:ext cx="10514880" cy="1391040"/>
          </a:xfrm>
          <a:prstGeom prst="rect">
            <a:avLst/>
          </a:prstGeom>
          <a:noFill/>
          <a:ln>
            <a:noFill/>
          </a:ln>
        </p:spPr>
        <p:style>
          <a:lnRef idx="0"/>
          <a:fillRef idx="0"/>
          <a:effectRef idx="0"/>
          <a:fontRef idx="minor"/>
        </p:style>
        <p:txBody>
          <a:bodyPr lIns="90000" rIns="90000" tIns="45000" bIns="45000"/>
          <a:p>
            <a:pPr marL="228600" indent="-227880" algn="just">
              <a:lnSpc>
                <a:spcPct val="90000"/>
              </a:lnSpc>
              <a:spcBef>
                <a:spcPts val="1001"/>
              </a:spcBef>
              <a:buClr>
                <a:srgbClr val="000000"/>
              </a:buClr>
              <a:buFont typeface="Arial"/>
              <a:buChar char="•"/>
            </a:pPr>
            <a:r>
              <a:rPr b="0" lang="en-GB" sz="2800" spc="-1" strike="noStrike">
                <a:solidFill>
                  <a:srgbClr val="000000"/>
                </a:solidFill>
                <a:latin typeface="Calibri"/>
              </a:rPr>
              <a:t>Load the robot_model package that we provided to you</a:t>
            </a:r>
            <a:endParaRPr b="0" lang="en-GB" sz="2800" spc="-1" strike="noStrike">
              <a:latin typeface="Arial"/>
            </a:endParaRPr>
          </a:p>
          <a:p>
            <a:pPr marL="228600" indent="-227880" algn="just">
              <a:lnSpc>
                <a:spcPct val="90000"/>
              </a:lnSpc>
              <a:spcBef>
                <a:spcPts val="1001"/>
              </a:spcBef>
              <a:buClr>
                <a:srgbClr val="000000"/>
              </a:buClr>
              <a:buFont typeface="Arial"/>
              <a:buChar char="•"/>
            </a:pPr>
            <a:r>
              <a:rPr b="0" lang="en-GB" sz="2800" spc="-1" strike="noStrike">
                <a:solidFill>
                  <a:srgbClr val="000000"/>
                </a:solidFill>
                <a:latin typeface="Calibri"/>
              </a:rPr>
              <a:t>Using the appropriate window, add a box in the environment and save the current configuration </a:t>
            </a:r>
            <a:endParaRPr b="0" lang="en-GB" sz="2800" spc="-1" strike="noStrike">
              <a:latin typeface="Arial"/>
            </a:endParaRPr>
          </a:p>
        </p:txBody>
      </p:sp>
      <p:grpSp>
        <p:nvGrpSpPr>
          <p:cNvPr id="546" name="Group 3"/>
          <p:cNvGrpSpPr/>
          <p:nvPr/>
        </p:nvGrpSpPr>
        <p:grpSpPr>
          <a:xfrm>
            <a:off x="4013640" y="3352680"/>
            <a:ext cx="4164120" cy="3053880"/>
            <a:chOff x="4013640" y="3352680"/>
            <a:chExt cx="4164120" cy="3053880"/>
          </a:xfrm>
        </p:grpSpPr>
        <p:grpSp>
          <p:nvGrpSpPr>
            <p:cNvPr id="547" name="Group 4"/>
            <p:cNvGrpSpPr/>
            <p:nvPr/>
          </p:nvGrpSpPr>
          <p:grpSpPr>
            <a:xfrm>
              <a:off x="4082760" y="3702240"/>
              <a:ext cx="4095000" cy="2704320"/>
              <a:chOff x="4082760" y="3702240"/>
              <a:chExt cx="4095000" cy="2704320"/>
            </a:xfrm>
          </p:grpSpPr>
          <p:grpSp>
            <p:nvGrpSpPr>
              <p:cNvPr id="548" name="Group 5"/>
              <p:cNvGrpSpPr/>
              <p:nvPr/>
            </p:nvGrpSpPr>
            <p:grpSpPr>
              <a:xfrm>
                <a:off x="4584240" y="4076640"/>
                <a:ext cx="3200760" cy="1948680"/>
                <a:chOff x="4584240" y="4076640"/>
                <a:chExt cx="3200760" cy="1948680"/>
              </a:xfrm>
            </p:grpSpPr>
            <p:grpSp>
              <p:nvGrpSpPr>
                <p:cNvPr id="549" name="Group 6"/>
                <p:cNvGrpSpPr/>
                <p:nvPr/>
              </p:nvGrpSpPr>
              <p:grpSpPr>
                <a:xfrm>
                  <a:off x="4749480" y="4444920"/>
                  <a:ext cx="1561320" cy="1580400"/>
                  <a:chOff x="4749480" y="4444920"/>
                  <a:chExt cx="1561320" cy="1580400"/>
                </a:xfrm>
              </p:grpSpPr>
              <p:sp>
                <p:nvSpPr>
                  <p:cNvPr id="550" name="CustomShape 7"/>
                  <p:cNvSpPr/>
                  <p:nvPr/>
                </p:nvSpPr>
                <p:spPr>
                  <a:xfrm>
                    <a:off x="4749480" y="4444920"/>
                    <a:ext cx="1561320" cy="1580400"/>
                  </a:xfrm>
                  <a:prstGeom prst="roundRect">
                    <a:avLst>
                      <a:gd name="adj" fmla="val 16667"/>
                    </a:avLst>
                  </a:prstGeom>
                  <a:noFill/>
                  <a:ln w="50760">
                    <a:round/>
                  </a:ln>
                </p:spPr>
                <p:style>
                  <a:lnRef idx="2">
                    <a:schemeClr val="accent1">
                      <a:shade val="50000"/>
                    </a:schemeClr>
                  </a:lnRef>
                  <a:fillRef idx="1">
                    <a:schemeClr val="accent1"/>
                  </a:fillRef>
                  <a:effectRef idx="0">
                    <a:schemeClr val="accent1"/>
                  </a:effectRef>
                  <a:fontRef idx="minor"/>
                </p:style>
              </p:sp>
              <p:pic>
                <p:nvPicPr>
                  <p:cNvPr id="551" name="Picture 2" descr=""/>
                  <p:cNvPicPr/>
                  <p:nvPr/>
                </p:nvPicPr>
                <p:blipFill>
                  <a:blip r:embed="rId1"/>
                  <a:srcRect l="9689" t="12570" r="12455" b="18394"/>
                  <a:stretch/>
                </p:blipFill>
                <p:spPr>
                  <a:xfrm>
                    <a:off x="4934160" y="4656960"/>
                    <a:ext cx="1231200" cy="1179000"/>
                  </a:xfrm>
                  <a:prstGeom prst="rect">
                    <a:avLst/>
                  </a:prstGeom>
                  <a:ln>
                    <a:noFill/>
                  </a:ln>
                </p:spPr>
              </p:pic>
            </p:grpSp>
            <p:sp>
              <p:nvSpPr>
                <p:cNvPr id="552" name="CustomShape 8"/>
                <p:cNvSpPr/>
                <p:nvPr/>
              </p:nvSpPr>
              <p:spPr>
                <a:xfrm>
                  <a:off x="7554600" y="4470480"/>
                  <a:ext cx="230400" cy="210960"/>
                </a:xfrm>
                <a:prstGeom prst="roundRect">
                  <a:avLst>
                    <a:gd name="adj" fmla="val 16667"/>
                  </a:avLst>
                </a:prstGeom>
                <a:ln>
                  <a:round/>
                </a:ln>
              </p:spPr>
              <p:style>
                <a:lnRef idx="2">
                  <a:schemeClr val="accent1">
                    <a:shade val="50000"/>
                  </a:schemeClr>
                </a:lnRef>
                <a:fillRef idx="1">
                  <a:schemeClr val="accent1"/>
                </a:fillRef>
                <a:effectRef idx="0">
                  <a:schemeClr val="accent1"/>
                </a:effectRef>
                <a:fontRef idx="minor"/>
              </p:style>
            </p:sp>
            <p:sp>
              <p:nvSpPr>
                <p:cNvPr id="553" name="CustomShape 9"/>
                <p:cNvSpPr/>
                <p:nvPr/>
              </p:nvSpPr>
              <p:spPr>
                <a:xfrm flipH="1">
                  <a:off x="6520320" y="4663800"/>
                  <a:ext cx="823320" cy="447120"/>
                </a:xfrm>
                <a:custGeom>
                  <a:avLst/>
                  <a:gdLst/>
                  <a:ahLst/>
                  <a:rect l="l" t="t" r="r" b="b"/>
                  <a:pathLst>
                    <a:path w="21600" h="21600">
                      <a:moveTo>
                        <a:pt x="0" y="0"/>
                      </a:moveTo>
                      <a:lnTo>
                        <a:pt x="21600" y="21600"/>
                      </a:lnTo>
                    </a:path>
                  </a:pathLst>
                </a:custGeom>
                <a:noFill/>
                <a:ln w="76320">
                  <a:solidFill>
                    <a:schemeClr val="accent6"/>
                  </a:solidFill>
                  <a:round/>
                  <a:tailEnd len="med" type="triangle" w="med"/>
                </a:ln>
              </p:spPr>
              <p:style>
                <a:lnRef idx="1">
                  <a:schemeClr val="accent1"/>
                </a:lnRef>
                <a:fillRef idx="0">
                  <a:schemeClr val="accent1"/>
                </a:fillRef>
                <a:effectRef idx="0">
                  <a:schemeClr val="accent1"/>
                </a:effectRef>
                <a:fontRef idx="minor"/>
              </p:style>
            </p:sp>
            <p:sp>
              <p:nvSpPr>
                <p:cNvPr id="554" name="CustomShape 10"/>
                <p:cNvSpPr/>
                <p:nvPr/>
              </p:nvSpPr>
              <p:spPr>
                <a:xfrm>
                  <a:off x="4584240" y="4076640"/>
                  <a:ext cx="888120" cy="3675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2000" spc="-1" strike="noStrike">
                      <a:solidFill>
                        <a:srgbClr val="4472c4"/>
                      </a:solidFill>
                      <a:latin typeface="Calibri"/>
                      <a:ea typeface="DejaVu Sans"/>
                    </a:rPr>
                    <a:t>World</a:t>
                  </a:r>
                  <a:endParaRPr b="0" lang="en-GB" sz="2000" spc="-1" strike="noStrike">
                    <a:latin typeface="Arial"/>
                  </a:endParaRPr>
                </a:p>
              </p:txBody>
            </p:sp>
          </p:grpSp>
          <p:sp>
            <p:nvSpPr>
              <p:cNvPr id="555" name="CustomShape 11"/>
              <p:cNvSpPr/>
              <p:nvPr/>
            </p:nvSpPr>
            <p:spPr>
              <a:xfrm>
                <a:off x="4082760" y="3702240"/>
                <a:ext cx="4095000" cy="2704320"/>
              </a:xfrm>
              <a:prstGeom prst="roundRect">
                <a:avLst>
                  <a:gd name="adj" fmla="val 16667"/>
                </a:avLst>
              </a:prstGeom>
              <a:noFill/>
              <a:ln w="50760">
                <a:solidFill>
                  <a:srgbClr val="7030a0"/>
                </a:solidFill>
                <a:round/>
              </a:ln>
            </p:spPr>
            <p:style>
              <a:lnRef idx="2">
                <a:schemeClr val="accent1">
                  <a:shade val="50000"/>
                </a:schemeClr>
              </a:lnRef>
              <a:fillRef idx="1">
                <a:schemeClr val="accent1"/>
              </a:fillRef>
              <a:effectRef idx="0">
                <a:schemeClr val="accent1"/>
              </a:effectRef>
              <a:fontRef idx="minor"/>
            </p:style>
          </p:sp>
        </p:grpSp>
        <p:sp>
          <p:nvSpPr>
            <p:cNvPr id="556" name="CustomShape 12"/>
            <p:cNvSpPr/>
            <p:nvPr/>
          </p:nvSpPr>
          <p:spPr>
            <a:xfrm>
              <a:off x="4013640" y="3352680"/>
              <a:ext cx="2767320" cy="272520"/>
            </a:xfrm>
            <a:prstGeom prst="rect">
              <a:avLst/>
            </a:prstGeom>
            <a:noFill/>
            <a:ln>
              <a:noFill/>
            </a:ln>
          </p:spPr>
          <p:style>
            <a:lnRef idx="0"/>
            <a:fillRef idx="0"/>
            <a:effectRef idx="0"/>
            <a:fontRef idx="minor"/>
          </p:style>
          <p:txBody>
            <a:bodyPr lIns="90000" rIns="90000" tIns="45000" bIns="45000"/>
            <a:p>
              <a:pPr>
                <a:lnSpc>
                  <a:spcPct val="90000"/>
                </a:lnSpc>
                <a:spcBef>
                  <a:spcPts val="1001"/>
                </a:spcBef>
              </a:pPr>
              <a:r>
                <a:rPr b="0" lang="en-GB" sz="2000" spc="-1" strike="noStrike">
                  <a:solidFill>
                    <a:srgbClr val="7030a0"/>
                  </a:solidFill>
                  <a:latin typeface="Calibri"/>
                  <a:ea typeface="DejaVu Sans"/>
                </a:rPr>
                <a:t>Move it Wizard</a:t>
              </a:r>
              <a:endParaRPr b="0" lang="en-GB" sz="2000" spc="-1" strike="noStrike">
                <a:latin typeface="Arial"/>
              </a:endParaRPr>
            </a:p>
          </p:txBody>
        </p:sp>
      </p:grpSp>
    </p:spTree>
  </p:cSld>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MoveIt! </a:t>
            </a:r>
            <a:br/>
            <a:r>
              <a:rPr b="0" lang="en-GB" sz="3200" spc="-1" strike="noStrike">
                <a:solidFill>
                  <a:srgbClr val="000000"/>
                </a:solidFill>
                <a:latin typeface="Calibri Light"/>
              </a:rPr>
              <a:t>Rviz Interface</a:t>
            </a:r>
            <a:endParaRPr b="0" lang="en-GB" sz="3200" spc="-1" strike="noStrike">
              <a:latin typeface="Arial"/>
            </a:endParaRPr>
          </a:p>
        </p:txBody>
      </p:sp>
      <p:sp>
        <p:nvSpPr>
          <p:cNvPr id="558" name="CustomShape 2"/>
          <p:cNvSpPr/>
          <p:nvPr/>
        </p:nvSpPr>
        <p:spPr>
          <a:xfrm>
            <a:off x="838080" y="1825560"/>
            <a:ext cx="10514880" cy="2171880"/>
          </a:xfrm>
          <a:prstGeom prst="rect">
            <a:avLst/>
          </a:prstGeom>
          <a:noFill/>
          <a:ln>
            <a:noFill/>
          </a:ln>
        </p:spPr>
        <p:style>
          <a:lnRef idx="0"/>
          <a:fillRef idx="0"/>
          <a:effectRef idx="0"/>
          <a:fontRef idx="minor"/>
        </p:style>
        <p:txBody>
          <a:bodyPr lIns="90000" rIns="90000" tIns="45000" bIns="45000"/>
          <a:p>
            <a:pPr marL="228600" indent="-227880" algn="just">
              <a:lnSpc>
                <a:spcPct val="90000"/>
              </a:lnSpc>
              <a:spcBef>
                <a:spcPts val="1001"/>
              </a:spcBef>
              <a:buClr>
                <a:srgbClr val="000000"/>
              </a:buClr>
              <a:buFont typeface="Arial"/>
              <a:buChar char="•"/>
            </a:pPr>
            <a:r>
              <a:rPr b="0" lang="en-GB" sz="2800" spc="-1" strike="noStrike">
                <a:solidFill>
                  <a:srgbClr val="000000"/>
                </a:solidFill>
                <a:latin typeface="Calibri"/>
              </a:rPr>
              <a:t>Most of the tools available in MoveIt can be applied to either real or simulated robot by sending commands through a visual interface coded in Rviz.</a:t>
            </a:r>
            <a:endParaRPr b="0" lang="en-GB" sz="2800" spc="-1" strike="noStrike">
              <a:latin typeface="Arial"/>
            </a:endParaRPr>
          </a:p>
          <a:p>
            <a:pPr marL="228600" indent="-227880" algn="just">
              <a:lnSpc>
                <a:spcPct val="90000"/>
              </a:lnSpc>
              <a:spcBef>
                <a:spcPts val="1001"/>
              </a:spcBef>
              <a:buClr>
                <a:srgbClr val="000000"/>
              </a:buClr>
              <a:buFont typeface="Arial"/>
              <a:buChar char="•"/>
            </a:pPr>
            <a:r>
              <a:rPr b="0" lang="en-GB" sz="2800" spc="-1" strike="noStrike">
                <a:solidFill>
                  <a:srgbClr val="000000"/>
                </a:solidFill>
                <a:latin typeface="Calibri"/>
              </a:rPr>
              <a:t>It is recommended to code your applications but is useful to test some of the movements beforehand. </a:t>
            </a:r>
            <a:endParaRPr b="0" lang="en-GB" sz="2800" spc="-1" strike="noStrike">
              <a:latin typeface="Arial"/>
            </a:endParaRPr>
          </a:p>
          <a:p>
            <a:pPr>
              <a:lnSpc>
                <a:spcPct val="90000"/>
              </a:lnSpc>
              <a:spcBef>
                <a:spcPts val="1001"/>
              </a:spcBef>
            </a:pPr>
            <a:endParaRPr b="0" lang="en-GB" sz="2800" spc="-1" strike="noStrike">
              <a:latin typeface="Arial"/>
            </a:endParaRPr>
          </a:p>
        </p:txBody>
      </p:sp>
      <p:grpSp>
        <p:nvGrpSpPr>
          <p:cNvPr id="559" name="Group 3"/>
          <p:cNvGrpSpPr/>
          <p:nvPr/>
        </p:nvGrpSpPr>
        <p:grpSpPr>
          <a:xfrm>
            <a:off x="1607400" y="4404600"/>
            <a:ext cx="8976600" cy="1654200"/>
            <a:chOff x="1607400" y="4404600"/>
            <a:chExt cx="8976600" cy="1654200"/>
          </a:xfrm>
        </p:grpSpPr>
        <p:sp>
          <p:nvSpPr>
            <p:cNvPr id="560" name="CustomShape 4"/>
            <p:cNvSpPr/>
            <p:nvPr/>
          </p:nvSpPr>
          <p:spPr>
            <a:xfrm>
              <a:off x="1607400" y="4404600"/>
              <a:ext cx="8976600" cy="165420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pic>
          <p:nvPicPr>
            <p:cNvPr id="561" name="Picture 2" descr=""/>
            <p:cNvPicPr/>
            <p:nvPr/>
          </p:nvPicPr>
          <p:blipFill>
            <a:blip r:embed="rId1"/>
            <a:stretch/>
          </p:blipFill>
          <p:spPr>
            <a:xfrm>
              <a:off x="3862800" y="5082120"/>
              <a:ext cx="1128960" cy="299520"/>
            </a:xfrm>
            <a:prstGeom prst="rect">
              <a:avLst/>
            </a:prstGeom>
            <a:ln>
              <a:noFill/>
            </a:ln>
          </p:spPr>
        </p:pic>
        <p:pic>
          <p:nvPicPr>
            <p:cNvPr id="562" name="Picture 4" descr=""/>
            <p:cNvPicPr/>
            <p:nvPr/>
          </p:nvPicPr>
          <p:blipFill>
            <a:blip r:embed="rId2"/>
            <a:srcRect l="30220" t="0" r="29026" b="0"/>
            <a:stretch/>
          </p:blipFill>
          <p:spPr>
            <a:xfrm>
              <a:off x="2428200" y="4531680"/>
              <a:ext cx="555120" cy="632880"/>
            </a:xfrm>
            <a:prstGeom prst="rect">
              <a:avLst/>
            </a:prstGeom>
            <a:ln>
              <a:noFill/>
            </a:ln>
          </p:spPr>
        </p:pic>
        <p:pic>
          <p:nvPicPr>
            <p:cNvPr id="563" name="Picture 2" descr=""/>
            <p:cNvPicPr/>
            <p:nvPr/>
          </p:nvPicPr>
          <p:blipFill>
            <a:blip r:embed="rId3"/>
            <a:srcRect l="9689" t="12570" r="12455" b="18394"/>
            <a:stretch/>
          </p:blipFill>
          <p:spPr>
            <a:xfrm>
              <a:off x="2389320" y="5308920"/>
              <a:ext cx="632880" cy="606240"/>
            </a:xfrm>
            <a:prstGeom prst="rect">
              <a:avLst/>
            </a:prstGeom>
            <a:ln>
              <a:noFill/>
            </a:ln>
          </p:spPr>
        </p:pic>
        <p:pic>
          <p:nvPicPr>
            <p:cNvPr id="564" name="Picture 6" descr=""/>
            <p:cNvPicPr/>
            <p:nvPr/>
          </p:nvPicPr>
          <p:blipFill>
            <a:blip r:embed="rId4"/>
            <a:stretch/>
          </p:blipFill>
          <p:spPr>
            <a:xfrm>
              <a:off x="8713440" y="4867920"/>
              <a:ext cx="1128960" cy="733320"/>
            </a:xfrm>
            <a:prstGeom prst="rect">
              <a:avLst/>
            </a:prstGeom>
            <a:ln>
              <a:noFill/>
            </a:ln>
          </p:spPr>
        </p:pic>
        <p:pic>
          <p:nvPicPr>
            <p:cNvPr id="565" name="Picture 8" descr=""/>
            <p:cNvPicPr/>
            <p:nvPr/>
          </p:nvPicPr>
          <p:blipFill>
            <a:blip r:embed="rId5"/>
            <a:srcRect l="19778" t="30682" r="20061" b="38841"/>
            <a:stretch/>
          </p:blipFill>
          <p:spPr>
            <a:xfrm>
              <a:off x="5772240" y="4977360"/>
              <a:ext cx="2183040" cy="462600"/>
            </a:xfrm>
            <a:prstGeom prst="rect">
              <a:avLst/>
            </a:prstGeom>
            <a:ln>
              <a:noFill/>
            </a:ln>
          </p:spPr>
        </p:pic>
      </p:grpSp>
      <p:sp>
        <p:nvSpPr>
          <p:cNvPr id="566" name="CustomShape 5"/>
          <p:cNvSpPr/>
          <p:nvPr/>
        </p:nvSpPr>
        <p:spPr>
          <a:xfrm flipH="1" flipV="1">
            <a:off x="3029760" y="4847760"/>
            <a:ext cx="676800" cy="380880"/>
          </a:xfrm>
          <a:custGeom>
            <a:avLst/>
            <a:gdLst/>
            <a:ahLst/>
            <a:rect l="l" t="t" r="r" b="b"/>
            <a:pathLst>
              <a:path w="21600" h="21600">
                <a:moveTo>
                  <a:pt x="0" y="0"/>
                </a:moveTo>
                <a:lnTo>
                  <a:pt x="21600" y="21600"/>
                </a:lnTo>
              </a:path>
            </a:pathLst>
          </a:custGeom>
          <a:noFill/>
          <a:ln w="76320">
            <a:solidFill>
              <a:schemeClr val="accent6"/>
            </a:solidFill>
            <a:round/>
            <a:tailEnd len="med" type="triangle" w="med"/>
          </a:ln>
        </p:spPr>
        <p:style>
          <a:lnRef idx="1">
            <a:schemeClr val="accent1"/>
          </a:lnRef>
          <a:fillRef idx="0">
            <a:schemeClr val="accent1"/>
          </a:fillRef>
          <a:effectRef idx="0">
            <a:schemeClr val="accent1"/>
          </a:effectRef>
          <a:fontRef idx="minor"/>
        </p:style>
      </p:sp>
      <p:sp>
        <p:nvSpPr>
          <p:cNvPr id="567" name="CustomShape 6"/>
          <p:cNvSpPr/>
          <p:nvPr/>
        </p:nvSpPr>
        <p:spPr>
          <a:xfrm>
            <a:off x="5189400" y="5236560"/>
            <a:ext cx="562320" cy="360"/>
          </a:xfrm>
          <a:custGeom>
            <a:avLst/>
            <a:gdLst/>
            <a:ahLst/>
            <a:rect l="l" t="t" r="r" b="b"/>
            <a:pathLst>
              <a:path w="21600" h="21600">
                <a:moveTo>
                  <a:pt x="0" y="0"/>
                </a:moveTo>
                <a:lnTo>
                  <a:pt x="21600" y="21600"/>
                </a:lnTo>
              </a:path>
            </a:pathLst>
          </a:custGeom>
          <a:noFill/>
          <a:ln w="76320">
            <a:solidFill>
              <a:schemeClr val="accent6"/>
            </a:solidFill>
            <a:round/>
            <a:headEnd len="med" type="triangle" w="med"/>
          </a:ln>
        </p:spPr>
        <p:style>
          <a:lnRef idx="1">
            <a:schemeClr val="accent1"/>
          </a:lnRef>
          <a:fillRef idx="0">
            <a:schemeClr val="accent1"/>
          </a:fillRef>
          <a:effectRef idx="0">
            <a:schemeClr val="accent1"/>
          </a:effectRef>
          <a:fontRef idx="minor"/>
        </p:style>
      </p:sp>
      <p:sp>
        <p:nvSpPr>
          <p:cNvPr id="568" name="CustomShape 7"/>
          <p:cNvSpPr/>
          <p:nvPr/>
        </p:nvSpPr>
        <p:spPr>
          <a:xfrm flipH="1">
            <a:off x="3022200" y="5254920"/>
            <a:ext cx="686160" cy="379800"/>
          </a:xfrm>
          <a:custGeom>
            <a:avLst/>
            <a:gdLst/>
            <a:ahLst/>
            <a:rect l="l" t="t" r="r" b="b"/>
            <a:pathLst>
              <a:path w="21600" h="21600">
                <a:moveTo>
                  <a:pt x="0" y="0"/>
                </a:moveTo>
                <a:lnTo>
                  <a:pt x="21600" y="21600"/>
                </a:lnTo>
              </a:path>
            </a:pathLst>
          </a:custGeom>
          <a:noFill/>
          <a:ln w="76320">
            <a:solidFill>
              <a:schemeClr val="accent6"/>
            </a:solidFill>
            <a:round/>
            <a:tailEnd len="med" type="triangle" w="med"/>
          </a:ln>
        </p:spPr>
        <p:style>
          <a:lnRef idx="1">
            <a:schemeClr val="accent1"/>
          </a:lnRef>
          <a:fillRef idx="0">
            <a:schemeClr val="accent1"/>
          </a:fillRef>
          <a:effectRef idx="0">
            <a:schemeClr val="accent1"/>
          </a:effectRef>
          <a:fontRef idx="minor"/>
        </p:style>
      </p:sp>
      <p:sp>
        <p:nvSpPr>
          <p:cNvPr id="569" name="CustomShape 8"/>
          <p:cNvSpPr/>
          <p:nvPr/>
        </p:nvSpPr>
        <p:spPr>
          <a:xfrm>
            <a:off x="8003880" y="5226840"/>
            <a:ext cx="562320" cy="360"/>
          </a:xfrm>
          <a:custGeom>
            <a:avLst/>
            <a:gdLst/>
            <a:ahLst/>
            <a:rect l="l" t="t" r="r" b="b"/>
            <a:pathLst>
              <a:path w="21600" h="21600">
                <a:moveTo>
                  <a:pt x="0" y="0"/>
                </a:moveTo>
                <a:lnTo>
                  <a:pt x="21600" y="21600"/>
                </a:lnTo>
              </a:path>
            </a:pathLst>
          </a:custGeom>
          <a:noFill/>
          <a:ln w="76320">
            <a:solidFill>
              <a:schemeClr val="accent6"/>
            </a:solidFill>
            <a:round/>
            <a:headEnd len="med" type="triangle" w="med"/>
          </a:ln>
        </p:spPr>
        <p:style>
          <a:lnRef idx="1">
            <a:schemeClr val="accent1"/>
          </a:lnRef>
          <a:fillRef idx="0">
            <a:schemeClr val="accent1"/>
          </a:fillRef>
          <a:effectRef idx="0">
            <a:schemeClr val="accent1"/>
          </a:effectRef>
          <a:fontRef idx="minor"/>
        </p:style>
      </p:sp>
    </p:spTree>
  </p:cSld>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70"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MoveIt!</a:t>
            </a:r>
            <a:br/>
            <a:r>
              <a:rPr b="0" lang="en-GB" sz="3200" spc="-1" strike="noStrike">
                <a:solidFill>
                  <a:srgbClr val="000000"/>
                </a:solidFill>
                <a:latin typeface="Calibri Light"/>
              </a:rPr>
              <a:t>Rviz Interface</a:t>
            </a:r>
            <a:endParaRPr b="0" lang="en-GB" sz="3200" spc="-1" strike="noStrike">
              <a:latin typeface="Arial"/>
            </a:endParaRPr>
          </a:p>
        </p:txBody>
      </p:sp>
      <p:pic>
        <p:nvPicPr>
          <p:cNvPr id="571" name="Content Placeholder 8" descr=""/>
          <p:cNvPicPr/>
          <p:nvPr/>
        </p:nvPicPr>
        <p:blipFill>
          <a:blip r:embed="rId1"/>
          <a:stretch/>
        </p:blipFill>
        <p:spPr>
          <a:xfrm>
            <a:off x="805320" y="1924920"/>
            <a:ext cx="6967440" cy="3995640"/>
          </a:xfrm>
          <a:prstGeom prst="rect">
            <a:avLst/>
          </a:prstGeom>
          <a:ln>
            <a:noFill/>
          </a:ln>
        </p:spPr>
      </p:pic>
      <p:grpSp>
        <p:nvGrpSpPr>
          <p:cNvPr id="572" name="Group 2"/>
          <p:cNvGrpSpPr/>
          <p:nvPr/>
        </p:nvGrpSpPr>
        <p:grpSpPr>
          <a:xfrm>
            <a:off x="8062200" y="2549160"/>
            <a:ext cx="3735000" cy="2948760"/>
            <a:chOff x="8062200" y="2549160"/>
            <a:chExt cx="3735000" cy="2948760"/>
          </a:xfrm>
        </p:grpSpPr>
        <p:sp>
          <p:nvSpPr>
            <p:cNvPr id="573" name="CustomShape 3"/>
            <p:cNvSpPr/>
            <p:nvPr/>
          </p:nvSpPr>
          <p:spPr>
            <a:xfrm>
              <a:off x="8162640" y="2665440"/>
              <a:ext cx="3534120" cy="2832480"/>
            </a:xfrm>
            <a:prstGeom prst="rect">
              <a:avLst/>
            </a:prstGeom>
            <a:noFill/>
            <a:ln>
              <a:noFill/>
            </a:ln>
          </p:spPr>
          <p:style>
            <a:lnRef idx="0"/>
            <a:fillRef idx="0"/>
            <a:effectRef idx="0"/>
            <a:fontRef idx="minor"/>
          </p:style>
          <p:txBody>
            <a:bodyPr lIns="90000" rIns="90000" tIns="45000" bIns="45000"/>
            <a:p>
              <a:pPr marL="285840" indent="-285120" algn="just">
                <a:lnSpc>
                  <a:spcPct val="100000"/>
                </a:lnSpc>
                <a:buClr>
                  <a:srgbClr val="000000"/>
                </a:buClr>
                <a:buFont typeface="Arial"/>
                <a:buChar char="•"/>
              </a:pPr>
              <a:r>
                <a:rPr b="0" lang="en-GB" sz="1800" spc="-1" strike="noStrike">
                  <a:solidFill>
                    <a:srgbClr val="000000"/>
                  </a:solidFill>
                  <a:latin typeface="Calibri"/>
                  <a:ea typeface="DejaVu Sans"/>
                </a:rPr>
                <a:t>API to plan an execute movements though an user interface based on RVIZ.</a:t>
              </a:r>
              <a:endParaRPr b="0" lang="en-GB" sz="1800" spc="-1" strike="noStrike">
                <a:latin typeface="Arial"/>
              </a:endParaRPr>
            </a:p>
            <a:p>
              <a:pPr marL="285840" indent="-285120" algn="just">
                <a:lnSpc>
                  <a:spcPct val="100000"/>
                </a:lnSpc>
                <a:buClr>
                  <a:srgbClr val="000000"/>
                </a:buClr>
                <a:buFont typeface="Arial"/>
                <a:buChar char="•"/>
              </a:pPr>
              <a:r>
                <a:rPr b="0" lang="en-GB" sz="1800" spc="-1" strike="noStrike">
                  <a:solidFill>
                    <a:srgbClr val="000000"/>
                  </a:solidFill>
                  <a:latin typeface="Calibri"/>
                  <a:ea typeface="DejaVu Sans"/>
                </a:rPr>
                <a:t>Allows to configure different planning algorithms to drive the robot through the scene.</a:t>
              </a:r>
              <a:endParaRPr b="0" lang="en-GB" sz="1800" spc="-1" strike="noStrike">
                <a:latin typeface="Arial"/>
              </a:endParaRPr>
            </a:p>
            <a:p>
              <a:pPr marL="285840" indent="-285120" algn="just">
                <a:lnSpc>
                  <a:spcPct val="100000"/>
                </a:lnSpc>
                <a:buClr>
                  <a:srgbClr val="000000"/>
                </a:buClr>
                <a:buFont typeface="Arial"/>
                <a:buChar char="•"/>
              </a:pPr>
              <a:r>
                <a:rPr b="0" lang="en-GB" sz="1800" spc="-1" strike="noStrike">
                  <a:solidFill>
                    <a:srgbClr val="000000"/>
                  </a:solidFill>
                  <a:latin typeface="Calibri"/>
                  <a:ea typeface="DejaVu Sans"/>
                </a:rPr>
                <a:t>Tool to use the robot without having to code, only using visual tools.</a:t>
              </a:r>
              <a:endParaRPr b="0" lang="en-GB" sz="1800" spc="-1" strike="noStrike">
                <a:latin typeface="Arial"/>
              </a:endParaRPr>
            </a:p>
            <a:p>
              <a:pPr>
                <a:lnSpc>
                  <a:spcPct val="100000"/>
                </a:lnSpc>
              </a:pPr>
              <a:endParaRPr b="0" lang="en-GB" sz="1800" spc="-1" strike="noStrike">
                <a:latin typeface="Arial"/>
              </a:endParaRPr>
            </a:p>
          </p:txBody>
        </p:sp>
        <p:sp>
          <p:nvSpPr>
            <p:cNvPr id="574" name="CustomShape 4"/>
            <p:cNvSpPr/>
            <p:nvPr/>
          </p:nvSpPr>
          <p:spPr>
            <a:xfrm>
              <a:off x="8062200" y="2549160"/>
              <a:ext cx="3735000" cy="274680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grpSp>
    </p:spTree>
  </p:cSld>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75"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000" spc="-1" strike="noStrike">
                <a:solidFill>
                  <a:srgbClr val="000000"/>
                </a:solidFill>
                <a:latin typeface="Calibri Light"/>
              </a:rPr>
              <a:t>MoveIt! </a:t>
            </a:r>
            <a:br/>
            <a:r>
              <a:rPr b="0" lang="en-GB" sz="3200" spc="-1" strike="noStrike">
                <a:solidFill>
                  <a:srgbClr val="000000"/>
                </a:solidFill>
                <a:latin typeface="Calibri Light"/>
              </a:rPr>
              <a:t>Rviz Interface</a:t>
            </a:r>
            <a:endParaRPr b="0" lang="en-GB" sz="3200" spc="-1" strike="noStrike">
              <a:latin typeface="Arial"/>
            </a:endParaRPr>
          </a:p>
        </p:txBody>
      </p:sp>
      <p:pic>
        <p:nvPicPr>
          <p:cNvPr id="576" name="Content Placeholder 8" descr=""/>
          <p:cNvPicPr/>
          <p:nvPr/>
        </p:nvPicPr>
        <p:blipFill>
          <a:blip r:embed="rId1"/>
          <a:srcRect l="0" t="59524" r="62413" b="0"/>
          <a:stretch/>
        </p:blipFill>
        <p:spPr>
          <a:xfrm>
            <a:off x="805320" y="1903680"/>
            <a:ext cx="6630480" cy="4095000"/>
          </a:xfrm>
          <a:prstGeom prst="rect">
            <a:avLst/>
          </a:prstGeom>
          <a:ln>
            <a:noFill/>
          </a:ln>
        </p:spPr>
      </p:pic>
      <p:grpSp>
        <p:nvGrpSpPr>
          <p:cNvPr id="577" name="Group 2"/>
          <p:cNvGrpSpPr/>
          <p:nvPr/>
        </p:nvGrpSpPr>
        <p:grpSpPr>
          <a:xfrm>
            <a:off x="7932240" y="2984760"/>
            <a:ext cx="3735000" cy="2091240"/>
            <a:chOff x="7932240" y="2984760"/>
            <a:chExt cx="3735000" cy="2091240"/>
          </a:xfrm>
        </p:grpSpPr>
        <p:sp>
          <p:nvSpPr>
            <p:cNvPr id="578" name="CustomShape 3"/>
            <p:cNvSpPr/>
            <p:nvPr/>
          </p:nvSpPr>
          <p:spPr>
            <a:xfrm>
              <a:off x="8032680" y="3066480"/>
              <a:ext cx="3534120" cy="2009520"/>
            </a:xfrm>
            <a:prstGeom prst="rect">
              <a:avLst/>
            </a:prstGeom>
            <a:noFill/>
            <a:ln>
              <a:noFill/>
            </a:ln>
          </p:spPr>
          <p:style>
            <a:lnRef idx="0"/>
            <a:fillRef idx="0"/>
            <a:effectRef idx="0"/>
            <a:fontRef idx="minor"/>
          </p:style>
          <p:txBody>
            <a:bodyPr lIns="90000" rIns="90000" tIns="45000" bIns="45000"/>
            <a:p>
              <a:pPr algn="just">
                <a:lnSpc>
                  <a:spcPct val="100000"/>
                </a:lnSpc>
              </a:pPr>
              <a:r>
                <a:rPr b="0" lang="en-GB" sz="1800" spc="-1" strike="noStrike">
                  <a:solidFill>
                    <a:srgbClr val="000000"/>
                  </a:solidFill>
                  <a:latin typeface="Calibri"/>
                  <a:ea typeface="DejaVu Sans"/>
                </a:rPr>
                <a:t>Main window of the API, allows setting up the connection to a real robot, configure the planner by choosing from a list of available algorithms and set up the center of a workspace.</a:t>
              </a:r>
              <a:endParaRPr b="0" lang="en-GB" sz="1800" spc="-1" strike="noStrike">
                <a:latin typeface="Arial"/>
              </a:endParaRPr>
            </a:p>
            <a:p>
              <a:pPr>
                <a:lnSpc>
                  <a:spcPct val="100000"/>
                </a:lnSpc>
              </a:pPr>
              <a:endParaRPr b="0" lang="en-GB" sz="1800" spc="-1" strike="noStrike">
                <a:latin typeface="Arial"/>
              </a:endParaRPr>
            </a:p>
          </p:txBody>
        </p:sp>
        <p:sp>
          <p:nvSpPr>
            <p:cNvPr id="579" name="CustomShape 4"/>
            <p:cNvSpPr/>
            <p:nvPr/>
          </p:nvSpPr>
          <p:spPr>
            <a:xfrm>
              <a:off x="7932240" y="2984760"/>
              <a:ext cx="3735000" cy="193284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grpSp>
    </p:spTree>
  </p:cSld>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80"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MoveIt! </a:t>
            </a:r>
            <a:br/>
            <a:r>
              <a:rPr b="0" lang="en-GB" sz="3200" spc="-1" strike="noStrike">
                <a:solidFill>
                  <a:srgbClr val="000000"/>
                </a:solidFill>
                <a:latin typeface="Calibri Light"/>
              </a:rPr>
              <a:t>Rviz Interface</a:t>
            </a:r>
            <a:endParaRPr b="0" lang="en-GB" sz="3200" spc="-1" strike="noStrike">
              <a:latin typeface="Arial"/>
            </a:endParaRPr>
          </a:p>
        </p:txBody>
      </p:sp>
      <p:pic>
        <p:nvPicPr>
          <p:cNvPr id="581" name="Content Placeholder 4" descr=""/>
          <p:cNvPicPr/>
          <p:nvPr/>
        </p:nvPicPr>
        <p:blipFill>
          <a:blip r:embed="rId1"/>
          <a:srcRect l="0" t="59571" r="62733" b="2609"/>
          <a:stretch/>
        </p:blipFill>
        <p:spPr>
          <a:xfrm>
            <a:off x="905760" y="1936080"/>
            <a:ext cx="6846840" cy="3999960"/>
          </a:xfrm>
          <a:prstGeom prst="rect">
            <a:avLst/>
          </a:prstGeom>
          <a:ln>
            <a:noFill/>
          </a:ln>
        </p:spPr>
      </p:pic>
      <p:grpSp>
        <p:nvGrpSpPr>
          <p:cNvPr id="582" name="Group 2"/>
          <p:cNvGrpSpPr/>
          <p:nvPr/>
        </p:nvGrpSpPr>
        <p:grpSpPr>
          <a:xfrm>
            <a:off x="8118000" y="2852640"/>
            <a:ext cx="3735000" cy="2166840"/>
            <a:chOff x="8118000" y="2852640"/>
            <a:chExt cx="3735000" cy="2166840"/>
          </a:xfrm>
        </p:grpSpPr>
        <p:sp>
          <p:nvSpPr>
            <p:cNvPr id="583" name="CustomShape 3"/>
            <p:cNvSpPr/>
            <p:nvPr/>
          </p:nvSpPr>
          <p:spPr>
            <a:xfrm>
              <a:off x="8218440" y="2944080"/>
              <a:ext cx="3534120" cy="200952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The ”Plan” window is used to limit some aspects from the planner, to adapt its performance to the needs of the user. Once the planner is set up you can either plan or execute a path for any of the groups defined in the set up step.</a:t>
              </a:r>
              <a:endParaRPr b="0" lang="en-GB" sz="1800" spc="-1" strike="noStrike">
                <a:latin typeface="Arial"/>
              </a:endParaRPr>
            </a:p>
          </p:txBody>
        </p:sp>
        <p:sp>
          <p:nvSpPr>
            <p:cNvPr id="584" name="CustomShape 4"/>
            <p:cNvSpPr/>
            <p:nvPr/>
          </p:nvSpPr>
          <p:spPr>
            <a:xfrm>
              <a:off x="8118000" y="2852640"/>
              <a:ext cx="3735000" cy="216684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grpSp>
    </p:spTree>
  </p:cSld>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85" name="Content Placeholder 4" descr=""/>
          <p:cNvPicPr/>
          <p:nvPr/>
        </p:nvPicPr>
        <p:blipFill>
          <a:blip r:embed="rId1"/>
          <a:srcRect l="0" t="59571" r="62733" b="2609"/>
          <a:stretch/>
        </p:blipFill>
        <p:spPr>
          <a:xfrm>
            <a:off x="805320" y="1936080"/>
            <a:ext cx="6629760" cy="4062600"/>
          </a:xfrm>
          <a:prstGeom prst="rect">
            <a:avLst/>
          </a:prstGeom>
          <a:ln>
            <a:noFill/>
          </a:ln>
        </p:spPr>
      </p:pic>
      <p:sp>
        <p:nvSpPr>
          <p:cNvPr id="586"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MoveIt! </a:t>
            </a:r>
            <a:br/>
            <a:r>
              <a:rPr b="0" lang="en-GB" sz="3200" spc="-1" strike="noStrike">
                <a:solidFill>
                  <a:srgbClr val="000000"/>
                </a:solidFill>
                <a:latin typeface="Calibri Light"/>
              </a:rPr>
              <a:t>Rviz Interface</a:t>
            </a:r>
            <a:endParaRPr b="0" lang="en-GB" sz="3200" spc="-1" strike="noStrike">
              <a:latin typeface="Arial"/>
            </a:endParaRPr>
          </a:p>
        </p:txBody>
      </p:sp>
      <p:grpSp>
        <p:nvGrpSpPr>
          <p:cNvPr id="587" name="Group 2"/>
          <p:cNvGrpSpPr/>
          <p:nvPr/>
        </p:nvGrpSpPr>
        <p:grpSpPr>
          <a:xfrm>
            <a:off x="7962120" y="2878200"/>
            <a:ext cx="3735000" cy="2178000"/>
            <a:chOff x="7962120" y="2878200"/>
            <a:chExt cx="3735000" cy="2178000"/>
          </a:xfrm>
        </p:grpSpPr>
        <p:sp>
          <p:nvSpPr>
            <p:cNvPr id="588" name="CustomShape 3"/>
            <p:cNvSpPr/>
            <p:nvPr/>
          </p:nvSpPr>
          <p:spPr>
            <a:xfrm>
              <a:off x="8062200" y="2970360"/>
              <a:ext cx="3534120" cy="2009520"/>
            </a:xfrm>
            <a:prstGeom prst="rect">
              <a:avLst/>
            </a:prstGeom>
            <a:noFill/>
            <a:ln>
              <a:noFill/>
            </a:ln>
          </p:spPr>
          <p:style>
            <a:lnRef idx="0"/>
            <a:fillRef idx="0"/>
            <a:effectRef idx="0"/>
            <a:fontRef idx="minor"/>
          </p:style>
          <p:txBody>
            <a:bodyPr lIns="90000" rIns="90000" tIns="45000" bIns="45000"/>
            <a:p>
              <a:pPr algn="just">
                <a:lnSpc>
                  <a:spcPct val="100000"/>
                </a:lnSpc>
              </a:pPr>
              <a:r>
                <a:rPr b="0" lang="en-GB" sz="1800" spc="-1" strike="noStrike">
                  <a:solidFill>
                    <a:srgbClr val="000000"/>
                  </a:solidFill>
                  <a:latin typeface="Calibri"/>
                  <a:ea typeface="DejaVu Sans"/>
                </a:rPr>
                <a:t>This window allows to place obstacles within the navigation space. Similarly, to what we’ve already seen in the setup phase, this option creates areas in the space that are avoided by the planner. </a:t>
              </a:r>
              <a:endParaRPr b="0" lang="en-GB" sz="1800" spc="-1" strike="noStrike">
                <a:latin typeface="Arial"/>
              </a:endParaRPr>
            </a:p>
          </p:txBody>
        </p:sp>
        <p:sp>
          <p:nvSpPr>
            <p:cNvPr id="589" name="CustomShape 4"/>
            <p:cNvSpPr/>
            <p:nvPr/>
          </p:nvSpPr>
          <p:spPr>
            <a:xfrm>
              <a:off x="7962120" y="2878200"/>
              <a:ext cx="3735000" cy="217800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grpSp>
    </p:spTree>
  </p:cSld>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590" name="Content Placeholder 4" descr=""/>
          <p:cNvPicPr/>
          <p:nvPr/>
        </p:nvPicPr>
        <p:blipFill>
          <a:blip r:embed="rId1"/>
          <a:srcRect l="49" t="59273" r="62474" b="2509"/>
          <a:stretch/>
        </p:blipFill>
        <p:spPr>
          <a:xfrm>
            <a:off x="813960" y="1896840"/>
            <a:ext cx="6630480" cy="4101840"/>
          </a:xfrm>
          <a:prstGeom prst="rect">
            <a:avLst/>
          </a:prstGeom>
          <a:ln>
            <a:noFill/>
          </a:ln>
        </p:spPr>
      </p:pic>
      <p:sp>
        <p:nvSpPr>
          <p:cNvPr id="591"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MoveIt! </a:t>
            </a:r>
            <a:br/>
            <a:r>
              <a:rPr b="0" lang="en-GB" sz="3200" spc="-1" strike="noStrike">
                <a:solidFill>
                  <a:srgbClr val="000000"/>
                </a:solidFill>
                <a:latin typeface="Calibri Light"/>
              </a:rPr>
              <a:t>Rviz Interface</a:t>
            </a:r>
            <a:endParaRPr b="0" lang="en-GB" sz="3200" spc="-1" strike="noStrike">
              <a:latin typeface="Arial"/>
            </a:endParaRPr>
          </a:p>
        </p:txBody>
      </p:sp>
      <p:grpSp>
        <p:nvGrpSpPr>
          <p:cNvPr id="592" name="Group 2"/>
          <p:cNvGrpSpPr/>
          <p:nvPr/>
        </p:nvGrpSpPr>
        <p:grpSpPr>
          <a:xfrm>
            <a:off x="7939800" y="2853000"/>
            <a:ext cx="3735000" cy="2189160"/>
            <a:chOff x="7939800" y="2853000"/>
            <a:chExt cx="3735000" cy="2189160"/>
          </a:xfrm>
        </p:grpSpPr>
        <p:sp>
          <p:nvSpPr>
            <p:cNvPr id="593" name="CustomShape 3"/>
            <p:cNvSpPr/>
            <p:nvPr/>
          </p:nvSpPr>
          <p:spPr>
            <a:xfrm>
              <a:off x="8039880" y="2945520"/>
              <a:ext cx="3534120" cy="2009520"/>
            </a:xfrm>
            <a:prstGeom prst="rect">
              <a:avLst/>
            </a:prstGeom>
            <a:noFill/>
            <a:ln>
              <a:noFill/>
            </a:ln>
          </p:spPr>
          <p:style>
            <a:lnRef idx="0"/>
            <a:fillRef idx="0"/>
            <a:effectRef idx="0"/>
            <a:fontRef idx="minor"/>
          </p:style>
          <p:txBody>
            <a:bodyPr lIns="90000" rIns="90000" tIns="45000" bIns="45000"/>
            <a:p>
              <a:pPr algn="just">
                <a:lnSpc>
                  <a:spcPct val="100000"/>
                </a:lnSpc>
              </a:pPr>
              <a:r>
                <a:rPr b="0" lang="en-GB" sz="1800" spc="-1" strike="noStrike">
                  <a:solidFill>
                    <a:srgbClr val="000000"/>
                  </a:solidFill>
                  <a:latin typeface="Calibri"/>
                  <a:ea typeface="DejaVu Sans"/>
                </a:rPr>
                <a:t>Menu used to set the value of any joint within the current operational group to a given value. It also allows to set up the value at which the null space is explored, which refers to the number of redundant positions that are explored.</a:t>
              </a:r>
              <a:endParaRPr b="0" lang="en-GB" sz="1800" spc="-1" strike="noStrike">
                <a:latin typeface="Arial"/>
              </a:endParaRPr>
            </a:p>
          </p:txBody>
        </p:sp>
        <p:sp>
          <p:nvSpPr>
            <p:cNvPr id="594" name="CustomShape 4"/>
            <p:cNvSpPr/>
            <p:nvPr/>
          </p:nvSpPr>
          <p:spPr>
            <a:xfrm>
              <a:off x="7939800" y="2853000"/>
              <a:ext cx="3735000" cy="218916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grpSp>
    </p:spTree>
  </p:cSld>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rPr>
              <a:t>Activity</a:t>
            </a:r>
            <a:br/>
            <a:r>
              <a:rPr b="0" lang="en-GB" sz="3600" spc="-1" strike="noStrike">
                <a:solidFill>
                  <a:srgbClr val="000000"/>
                </a:solidFill>
                <a:latin typeface="Calibri Light"/>
              </a:rPr>
              <a:t>Controlling the robot through the interface</a:t>
            </a:r>
            <a:endParaRPr b="0" lang="en-GB" sz="3600" spc="-1" strike="noStrike">
              <a:latin typeface="Arial"/>
            </a:endParaRPr>
          </a:p>
        </p:txBody>
      </p:sp>
      <p:sp>
        <p:nvSpPr>
          <p:cNvPr id="596"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p>
            <a:pPr marL="228600" indent="-227880" algn="just">
              <a:lnSpc>
                <a:spcPct val="90000"/>
              </a:lnSpc>
              <a:spcBef>
                <a:spcPts val="1001"/>
              </a:spcBef>
              <a:buClr>
                <a:srgbClr val="000000"/>
              </a:buClr>
              <a:buFont typeface="Arial"/>
              <a:buChar char="•"/>
            </a:pPr>
            <a:r>
              <a:rPr b="0" lang="en-GB" sz="2800" spc="-1" strike="noStrike">
                <a:solidFill>
                  <a:srgbClr val="000000"/>
                </a:solidFill>
                <a:latin typeface="Calibri"/>
              </a:rPr>
              <a:t>Run the Rviz interface using the package generated in the previous activity</a:t>
            </a:r>
            <a:endParaRPr b="0" lang="en-GB" sz="2800" spc="-1" strike="noStrike">
              <a:latin typeface="Arial"/>
            </a:endParaRPr>
          </a:p>
          <a:p>
            <a:pPr marL="228600" indent="-227880" algn="just">
              <a:lnSpc>
                <a:spcPct val="90000"/>
              </a:lnSpc>
              <a:spcBef>
                <a:spcPts val="1001"/>
              </a:spcBef>
              <a:buClr>
                <a:srgbClr val="000000"/>
              </a:buClr>
              <a:buFont typeface="Arial"/>
              <a:buChar char="•"/>
            </a:pPr>
            <a:r>
              <a:rPr b="0" lang="en-GB" sz="2800" spc="-1" strike="noStrike">
                <a:solidFill>
                  <a:srgbClr val="000000"/>
                </a:solidFill>
                <a:latin typeface="Calibri"/>
              </a:rPr>
              <a:t>Using the appropriate commands, pick the obstacle that you added and place it in another part of the environment. </a:t>
            </a:r>
            <a:endParaRPr b="0" lang="en-GB" sz="2800" spc="-1" strike="noStrike">
              <a:latin typeface="Arial"/>
            </a:endParaRPr>
          </a:p>
        </p:txBody>
      </p:sp>
      <p:grpSp>
        <p:nvGrpSpPr>
          <p:cNvPr id="597" name="Group 3"/>
          <p:cNvGrpSpPr/>
          <p:nvPr/>
        </p:nvGrpSpPr>
        <p:grpSpPr>
          <a:xfrm>
            <a:off x="2446560" y="3897720"/>
            <a:ext cx="7297920" cy="2191320"/>
            <a:chOff x="2446560" y="3897720"/>
            <a:chExt cx="7297920" cy="2191320"/>
          </a:xfrm>
        </p:grpSpPr>
        <p:sp>
          <p:nvSpPr>
            <p:cNvPr id="598" name="CustomShape 4"/>
            <p:cNvSpPr/>
            <p:nvPr/>
          </p:nvSpPr>
          <p:spPr>
            <a:xfrm>
              <a:off x="2446560" y="3897720"/>
              <a:ext cx="7297920" cy="2191320"/>
            </a:xfrm>
            <a:prstGeom prst="roundRect">
              <a:avLst>
                <a:gd name="adj" fmla="val 16667"/>
              </a:avLst>
            </a:prstGeom>
            <a:noFill/>
            <a:ln w="50760">
              <a:round/>
            </a:ln>
          </p:spPr>
          <p:style>
            <a:lnRef idx="2">
              <a:schemeClr val="accent1">
                <a:shade val="50000"/>
              </a:schemeClr>
            </a:lnRef>
            <a:fillRef idx="1">
              <a:schemeClr val="accent1"/>
            </a:fillRef>
            <a:effectRef idx="0">
              <a:schemeClr val="accent1"/>
            </a:effectRef>
            <a:fontRef idx="minor"/>
          </p:style>
        </p:sp>
        <p:grpSp>
          <p:nvGrpSpPr>
            <p:cNvPr id="599" name="Group 5"/>
            <p:cNvGrpSpPr/>
            <p:nvPr/>
          </p:nvGrpSpPr>
          <p:grpSpPr>
            <a:xfrm>
              <a:off x="2680560" y="4411080"/>
              <a:ext cx="1375560" cy="1179000"/>
              <a:chOff x="2680560" y="4411080"/>
              <a:chExt cx="1375560" cy="1179000"/>
            </a:xfrm>
          </p:grpSpPr>
          <p:pic>
            <p:nvPicPr>
              <p:cNvPr id="600" name="Picture 2" descr=""/>
              <p:cNvPicPr/>
              <p:nvPr/>
            </p:nvPicPr>
            <p:blipFill>
              <a:blip r:embed="rId1"/>
              <a:srcRect l="9689" t="12570" r="12455" b="18394"/>
              <a:stretch/>
            </p:blipFill>
            <p:spPr>
              <a:xfrm>
                <a:off x="2680560" y="4411080"/>
                <a:ext cx="1231200" cy="1179000"/>
              </a:xfrm>
              <a:prstGeom prst="rect">
                <a:avLst/>
              </a:prstGeom>
              <a:ln>
                <a:noFill/>
              </a:ln>
            </p:spPr>
          </p:pic>
          <p:sp>
            <p:nvSpPr>
              <p:cNvPr id="601" name="CustomShape 6"/>
              <p:cNvSpPr/>
              <p:nvPr/>
            </p:nvSpPr>
            <p:spPr>
              <a:xfrm>
                <a:off x="3825720" y="5250960"/>
                <a:ext cx="230400" cy="210960"/>
              </a:xfrm>
              <a:prstGeom prst="roundRect">
                <a:avLst>
                  <a:gd name="adj" fmla="val 16667"/>
                </a:avLst>
              </a:prstGeom>
              <a:ln>
                <a:round/>
              </a:ln>
            </p:spPr>
            <p:style>
              <a:lnRef idx="2">
                <a:schemeClr val="accent1">
                  <a:shade val="50000"/>
                </a:schemeClr>
              </a:lnRef>
              <a:fillRef idx="1">
                <a:schemeClr val="accent1"/>
              </a:fillRef>
              <a:effectRef idx="0">
                <a:schemeClr val="accent1"/>
              </a:effectRef>
              <a:fontRef idx="minor"/>
            </p:style>
          </p:sp>
        </p:grpSp>
        <p:grpSp>
          <p:nvGrpSpPr>
            <p:cNvPr id="602" name="Group 7"/>
            <p:cNvGrpSpPr/>
            <p:nvPr/>
          </p:nvGrpSpPr>
          <p:grpSpPr>
            <a:xfrm>
              <a:off x="5433120" y="4411080"/>
              <a:ext cx="1231200" cy="1179000"/>
              <a:chOff x="5433120" y="4411080"/>
              <a:chExt cx="1231200" cy="1179000"/>
            </a:xfrm>
          </p:grpSpPr>
          <p:pic>
            <p:nvPicPr>
              <p:cNvPr id="603" name="Picture 2" descr=""/>
              <p:cNvPicPr/>
              <p:nvPr/>
            </p:nvPicPr>
            <p:blipFill>
              <a:blip r:embed="rId2"/>
              <a:srcRect l="9689" t="12570" r="12455" b="18394"/>
              <a:stretch/>
            </p:blipFill>
            <p:spPr>
              <a:xfrm>
                <a:off x="5433120" y="4411080"/>
                <a:ext cx="1231200" cy="1179000"/>
              </a:xfrm>
              <a:prstGeom prst="rect">
                <a:avLst/>
              </a:prstGeom>
              <a:ln>
                <a:noFill/>
              </a:ln>
            </p:spPr>
          </p:pic>
          <p:sp>
            <p:nvSpPr>
              <p:cNvPr id="604" name="CustomShape 8"/>
              <p:cNvSpPr/>
              <p:nvPr/>
            </p:nvSpPr>
            <p:spPr>
              <a:xfrm rot="18072000">
                <a:off x="6446160" y="4794840"/>
                <a:ext cx="152640" cy="152640"/>
              </a:xfrm>
              <a:prstGeom prst="roundRect">
                <a:avLst>
                  <a:gd name="adj" fmla="val 16667"/>
                </a:avLst>
              </a:prstGeom>
              <a:ln>
                <a:round/>
              </a:ln>
            </p:spPr>
            <p:style>
              <a:lnRef idx="2">
                <a:schemeClr val="accent1">
                  <a:shade val="50000"/>
                </a:schemeClr>
              </a:lnRef>
              <a:fillRef idx="1">
                <a:schemeClr val="accent1"/>
              </a:fillRef>
              <a:effectRef idx="0">
                <a:schemeClr val="accent1"/>
              </a:effectRef>
              <a:fontRef idx="minor"/>
            </p:style>
          </p:sp>
        </p:grpSp>
        <p:grpSp>
          <p:nvGrpSpPr>
            <p:cNvPr id="605" name="Group 9"/>
            <p:cNvGrpSpPr/>
            <p:nvPr/>
          </p:nvGrpSpPr>
          <p:grpSpPr>
            <a:xfrm>
              <a:off x="8041680" y="4411080"/>
              <a:ext cx="1375920" cy="1179000"/>
              <a:chOff x="8041680" y="4411080"/>
              <a:chExt cx="1375920" cy="1179000"/>
            </a:xfrm>
          </p:grpSpPr>
          <p:pic>
            <p:nvPicPr>
              <p:cNvPr id="606" name="Picture 2" descr=""/>
              <p:cNvPicPr/>
              <p:nvPr/>
            </p:nvPicPr>
            <p:blipFill>
              <a:blip r:embed="rId3"/>
              <a:srcRect l="9689" t="12570" r="12455" b="18394"/>
              <a:stretch/>
            </p:blipFill>
            <p:spPr>
              <a:xfrm>
                <a:off x="8041680" y="4411080"/>
                <a:ext cx="1231200" cy="1179000"/>
              </a:xfrm>
              <a:prstGeom prst="rect">
                <a:avLst/>
              </a:prstGeom>
              <a:ln>
                <a:noFill/>
              </a:ln>
            </p:spPr>
          </p:pic>
          <p:sp>
            <p:nvSpPr>
              <p:cNvPr id="607" name="CustomShape 10"/>
              <p:cNvSpPr/>
              <p:nvPr/>
            </p:nvSpPr>
            <p:spPr>
              <a:xfrm>
                <a:off x="9187200" y="5173920"/>
                <a:ext cx="230400" cy="210960"/>
              </a:xfrm>
              <a:prstGeom prst="roundRect">
                <a:avLst>
                  <a:gd name="adj" fmla="val 16667"/>
                </a:avLst>
              </a:prstGeom>
              <a:ln>
                <a:round/>
              </a:ln>
            </p:spPr>
            <p:style>
              <a:lnRef idx="2">
                <a:schemeClr val="accent1">
                  <a:shade val="50000"/>
                </a:schemeClr>
              </a:lnRef>
              <a:fillRef idx="1">
                <a:schemeClr val="accent1"/>
              </a:fillRef>
              <a:effectRef idx="0">
                <a:schemeClr val="accent1"/>
              </a:effectRef>
              <a:fontRef idx="minor"/>
            </p:style>
          </p:sp>
        </p:grpSp>
        <p:sp>
          <p:nvSpPr>
            <p:cNvPr id="608" name="CustomShape 11"/>
            <p:cNvSpPr/>
            <p:nvPr/>
          </p:nvSpPr>
          <p:spPr>
            <a:xfrm>
              <a:off x="9033120" y="5087160"/>
              <a:ext cx="153360" cy="413280"/>
            </a:xfrm>
            <a:prstGeom prst="corner">
              <a:avLst>
                <a:gd name="adj1" fmla="val 50000"/>
                <a:gd name="adj2" fmla="val 50000"/>
              </a:avLst>
            </a:prstGeom>
            <a:ln>
              <a:noFill/>
            </a:ln>
          </p:spPr>
          <p:style>
            <a:lnRef idx="2">
              <a:schemeClr val="accent1">
                <a:shade val="50000"/>
              </a:schemeClr>
            </a:lnRef>
            <a:fillRef idx="1">
              <a:schemeClr val="accent1"/>
            </a:fillRef>
            <a:effectRef idx="0">
              <a:schemeClr val="accent1"/>
            </a:effectRef>
            <a:fontRef idx="minor"/>
          </p:style>
        </p:sp>
        <p:sp>
          <p:nvSpPr>
            <p:cNvPr id="609" name="CustomShape 12"/>
            <p:cNvSpPr/>
            <p:nvPr/>
          </p:nvSpPr>
          <p:spPr>
            <a:xfrm flipH="1">
              <a:off x="9426960" y="5087160"/>
              <a:ext cx="153360" cy="413280"/>
            </a:xfrm>
            <a:prstGeom prst="corner">
              <a:avLst>
                <a:gd name="adj1" fmla="val 50000"/>
                <a:gd name="adj2" fmla="val 50000"/>
              </a:avLst>
            </a:prstGeom>
            <a:ln>
              <a:noFill/>
            </a:ln>
          </p:spPr>
          <p:style>
            <a:lnRef idx="2">
              <a:schemeClr val="accent1">
                <a:shade val="50000"/>
              </a:schemeClr>
            </a:lnRef>
            <a:fillRef idx="1">
              <a:schemeClr val="accent1"/>
            </a:fillRef>
            <a:effectRef idx="0">
              <a:schemeClr val="accent1"/>
            </a:effectRef>
            <a:fontRef idx="minor"/>
          </p:style>
        </p:sp>
        <p:sp>
          <p:nvSpPr>
            <p:cNvPr id="610" name="CustomShape 13"/>
            <p:cNvSpPr/>
            <p:nvPr/>
          </p:nvSpPr>
          <p:spPr>
            <a:xfrm>
              <a:off x="9187200" y="5424840"/>
              <a:ext cx="239760" cy="75960"/>
            </a:xfrm>
            <a:prstGeom prst="rect">
              <a:avLst/>
            </a:prstGeom>
            <a:ln>
              <a:noFill/>
            </a:ln>
          </p:spPr>
          <p:style>
            <a:lnRef idx="2">
              <a:schemeClr val="accent1">
                <a:shade val="50000"/>
              </a:schemeClr>
            </a:lnRef>
            <a:fillRef idx="1">
              <a:schemeClr val="accent1"/>
            </a:fillRef>
            <a:effectRef idx="0">
              <a:schemeClr val="accent1"/>
            </a:effectRef>
            <a:fontRef idx="minor"/>
          </p:style>
        </p:sp>
      </p:grpSp>
      <p:sp>
        <p:nvSpPr>
          <p:cNvPr id="611" name="CustomShape 14"/>
          <p:cNvSpPr/>
          <p:nvPr/>
        </p:nvSpPr>
        <p:spPr>
          <a:xfrm>
            <a:off x="4312440" y="4881600"/>
            <a:ext cx="1004040" cy="360"/>
          </a:xfrm>
          <a:custGeom>
            <a:avLst/>
            <a:gdLst/>
            <a:ahLst/>
            <a:rect l="l" t="t" r="r" b="b"/>
            <a:pathLst>
              <a:path w="21600" h="21600">
                <a:moveTo>
                  <a:pt x="0" y="0"/>
                </a:moveTo>
                <a:lnTo>
                  <a:pt x="21600" y="21600"/>
                </a:lnTo>
              </a:path>
            </a:pathLst>
          </a:custGeom>
          <a:noFill/>
          <a:ln w="76320">
            <a:solidFill>
              <a:schemeClr val="accent6"/>
            </a:solidFill>
            <a:round/>
            <a:tailEnd len="med" type="triangle" w="med"/>
          </a:ln>
        </p:spPr>
        <p:style>
          <a:lnRef idx="1">
            <a:schemeClr val="accent1"/>
          </a:lnRef>
          <a:fillRef idx="0">
            <a:schemeClr val="accent1"/>
          </a:fillRef>
          <a:effectRef idx="0">
            <a:schemeClr val="accent1"/>
          </a:effectRef>
          <a:fontRef idx="minor"/>
        </p:style>
      </p:sp>
      <p:sp>
        <p:nvSpPr>
          <p:cNvPr id="612" name="CustomShape 15"/>
          <p:cNvSpPr/>
          <p:nvPr/>
        </p:nvSpPr>
        <p:spPr>
          <a:xfrm>
            <a:off x="7036920" y="4881600"/>
            <a:ext cx="1004040" cy="360"/>
          </a:xfrm>
          <a:custGeom>
            <a:avLst/>
            <a:gdLst/>
            <a:ahLst/>
            <a:rect l="l" t="t" r="r" b="b"/>
            <a:pathLst>
              <a:path w="21600" h="21600">
                <a:moveTo>
                  <a:pt x="0" y="0"/>
                </a:moveTo>
                <a:lnTo>
                  <a:pt x="21600" y="21600"/>
                </a:lnTo>
              </a:path>
            </a:pathLst>
          </a:custGeom>
          <a:noFill/>
          <a:ln w="76320">
            <a:solidFill>
              <a:schemeClr val="accent6"/>
            </a:solidFill>
            <a:round/>
            <a:tailEnd len="med" type="triangle" w="med"/>
          </a:ln>
        </p:spPr>
        <p:style>
          <a:lnRef idx="1">
            <a:schemeClr val="accent1"/>
          </a:lnRef>
          <a:fillRef idx="0">
            <a:schemeClr val="accent1"/>
          </a:fillRef>
          <a:effectRef idx="0">
            <a:schemeClr val="accent1"/>
          </a:effectRef>
          <a:fontRef idx="minor"/>
        </p:style>
      </p:sp>
      <p:sp>
        <p:nvSpPr>
          <p:cNvPr id="613" name="CustomShape 16"/>
          <p:cNvSpPr/>
          <p:nvPr/>
        </p:nvSpPr>
        <p:spPr>
          <a:xfrm>
            <a:off x="2348640" y="3510360"/>
            <a:ext cx="3926880" cy="4284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2000" spc="-1" strike="noStrike">
                <a:solidFill>
                  <a:srgbClr val="4472c4"/>
                </a:solidFill>
                <a:latin typeface="Calibri"/>
                <a:ea typeface="DejaVu Sans"/>
              </a:rPr>
              <a:t>Rviz Interface</a:t>
            </a:r>
            <a:endParaRPr b="0" lang="en-GB" sz="2000" spc="-1" strike="noStrike">
              <a:latin typeface="Arial"/>
            </a:endParaRPr>
          </a:p>
        </p:txBody>
      </p:sp>
    </p:spTree>
  </p:cSld>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MoveIt! </a:t>
            </a:r>
            <a:br/>
            <a:r>
              <a:rPr b="0" lang="en-GB" sz="3200" spc="-1" strike="noStrike">
                <a:solidFill>
                  <a:srgbClr val="000000"/>
                </a:solidFill>
                <a:latin typeface="Calibri Light"/>
              </a:rPr>
              <a:t>Python API</a:t>
            </a:r>
            <a:endParaRPr b="0" lang="en-GB" sz="3200" spc="-1" strike="noStrike">
              <a:latin typeface="Arial"/>
            </a:endParaRPr>
          </a:p>
        </p:txBody>
      </p:sp>
      <p:sp>
        <p:nvSpPr>
          <p:cNvPr id="615" name="CustomShape 2"/>
          <p:cNvSpPr/>
          <p:nvPr/>
        </p:nvSpPr>
        <p:spPr>
          <a:xfrm>
            <a:off x="838080" y="2175480"/>
            <a:ext cx="10514880" cy="3456720"/>
          </a:xfrm>
          <a:prstGeom prst="rect">
            <a:avLst/>
          </a:prstGeom>
          <a:noFill/>
          <a:ln>
            <a:noFill/>
          </a:ln>
        </p:spPr>
        <p:style>
          <a:lnRef idx="0"/>
          <a:fillRef idx="0"/>
          <a:effectRef idx="0"/>
          <a:fontRef idx="minor"/>
        </p:style>
        <p:txBody>
          <a:bodyPr lIns="90000" rIns="90000" tIns="45000" bIns="45000">
            <a:normAutofit/>
          </a:bodyPr>
          <a:p>
            <a:pPr marL="228600" indent="-227880" algn="just">
              <a:lnSpc>
                <a:spcPct val="90000"/>
              </a:lnSpc>
              <a:spcBef>
                <a:spcPts val="1001"/>
              </a:spcBef>
              <a:buClr>
                <a:srgbClr val="000000"/>
              </a:buClr>
              <a:buFont typeface="Arial"/>
              <a:buChar char="•"/>
            </a:pPr>
            <a:r>
              <a:rPr b="0" lang="en-GB" sz="2800" spc="-1" strike="noStrike">
                <a:solidFill>
                  <a:srgbClr val="000000"/>
                </a:solidFill>
                <a:latin typeface="Calibri"/>
              </a:rPr>
              <a:t>Move It! Is a set of tools used to easily integrate path planning with robotic manipulators. Originally, the library is written in Cpp but there’s a Python integration that maps the functions that are commonly used by standard users. </a:t>
            </a:r>
            <a:endParaRPr b="0" lang="en-GB" sz="2800" spc="-1" strike="noStrike">
              <a:latin typeface="Arial"/>
            </a:endParaRPr>
          </a:p>
          <a:p>
            <a:pPr algn="just">
              <a:lnSpc>
                <a:spcPct val="90000"/>
              </a:lnSpc>
              <a:spcBef>
                <a:spcPts val="1001"/>
              </a:spcBef>
            </a:pPr>
            <a:endParaRPr b="0" lang="en-GB" sz="2800" spc="-1" strike="noStrike">
              <a:latin typeface="Arial"/>
            </a:endParaRPr>
          </a:p>
          <a:p>
            <a:pPr marL="228600" indent="-227880" algn="just">
              <a:lnSpc>
                <a:spcPct val="90000"/>
              </a:lnSpc>
              <a:spcBef>
                <a:spcPts val="1001"/>
              </a:spcBef>
              <a:buClr>
                <a:srgbClr val="000000"/>
              </a:buClr>
              <a:buFont typeface="Arial"/>
              <a:buChar char="•"/>
            </a:pPr>
            <a:r>
              <a:rPr b="0" lang="en-GB" sz="2800" spc="-1" strike="noStrike">
                <a:solidFill>
                  <a:srgbClr val="000000"/>
                </a:solidFill>
                <a:latin typeface="Calibri"/>
              </a:rPr>
              <a:t>You can access most of the configuration tools available by MoveIt, however the specific parameters, sometimes dangerous for an untrained user, can only be changed used the original Cpp API. </a:t>
            </a:r>
            <a:endParaRPr b="0" lang="en-GB" sz="2800" spc="-1" strike="noStrike">
              <a:latin typeface="Arial"/>
            </a:endParaRPr>
          </a:p>
          <a:p>
            <a:pPr algn="just">
              <a:lnSpc>
                <a:spcPct val="90000"/>
              </a:lnSpc>
              <a:spcBef>
                <a:spcPts val="1001"/>
              </a:spcBef>
            </a:pPr>
            <a:endParaRPr b="0" lang="en-GB" sz="2800" spc="-1" strike="noStrike">
              <a:latin typeface="Arial"/>
            </a:endParaRPr>
          </a:p>
          <a:p>
            <a:pPr algn="just">
              <a:lnSpc>
                <a:spcPct val="90000"/>
              </a:lnSpc>
              <a:spcBef>
                <a:spcPts val="1001"/>
              </a:spcBef>
            </a:pPr>
            <a:endParaRPr b="0" lang="en-GB" sz="2800" spc="-1" strike="noStrike">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400" spc="-1" strike="noStrike">
                <a:solidFill>
                  <a:srgbClr val="000000"/>
                </a:solidFill>
                <a:latin typeface="Calibri Light"/>
              </a:rPr>
              <a:t>Robot modelling</a:t>
            </a:r>
            <a:br/>
            <a:r>
              <a:rPr b="0" lang="en-GB" sz="3600" spc="-1" strike="noStrike">
                <a:solidFill>
                  <a:srgbClr val="000000"/>
                </a:solidFill>
                <a:latin typeface="Calibri Light"/>
              </a:rPr>
              <a:t>Structure of the file </a:t>
            </a:r>
            <a:endParaRPr b="0" lang="en-GB" sz="3600" spc="-1" strike="noStrike">
              <a:latin typeface="Arial"/>
            </a:endParaRPr>
          </a:p>
        </p:txBody>
      </p:sp>
      <p:sp>
        <p:nvSpPr>
          <p:cNvPr id="118" name="CustomShape 2"/>
          <p:cNvSpPr/>
          <p:nvPr/>
        </p:nvSpPr>
        <p:spPr>
          <a:xfrm>
            <a:off x="792000" y="2004840"/>
            <a:ext cx="4175640" cy="3610800"/>
          </a:xfrm>
          <a:prstGeom prst="foldedCorner">
            <a:avLst>
              <a:gd name="adj" fmla="val 16667"/>
            </a:avLst>
          </a:prstGeom>
          <a:ln>
            <a:round/>
          </a:ln>
        </p:spPr>
        <p:style>
          <a:lnRef idx="2">
            <a:schemeClr val="dk1"/>
          </a:lnRef>
          <a:fillRef idx="1">
            <a:schemeClr val="lt1"/>
          </a:fillRef>
          <a:effectRef idx="0">
            <a:schemeClr val="dk1"/>
          </a:effectRef>
          <a:fontRef idx="minor"/>
        </p:style>
      </p:sp>
      <p:pic>
        <p:nvPicPr>
          <p:cNvPr id="119" name="Picture 20" descr=""/>
          <p:cNvPicPr/>
          <p:nvPr/>
        </p:nvPicPr>
        <p:blipFill>
          <a:blip r:embed="rId1"/>
          <a:stretch/>
        </p:blipFill>
        <p:spPr>
          <a:xfrm>
            <a:off x="8078400" y="5394240"/>
            <a:ext cx="3266280" cy="1399320"/>
          </a:xfrm>
          <a:prstGeom prst="rect">
            <a:avLst/>
          </a:prstGeom>
          <a:ln>
            <a:noFill/>
          </a:ln>
        </p:spPr>
      </p:pic>
      <p:sp>
        <p:nvSpPr>
          <p:cNvPr id="120" name="CustomShape 3"/>
          <p:cNvSpPr/>
          <p:nvPr/>
        </p:nvSpPr>
        <p:spPr>
          <a:xfrm>
            <a:off x="860040" y="2097000"/>
            <a:ext cx="3828600" cy="1673280"/>
          </a:xfrm>
          <a:prstGeom prst="rect">
            <a:avLst/>
          </a:prstGeom>
          <a:noFill/>
          <a:ln>
            <a:noFill/>
          </a:ln>
        </p:spPr>
        <p:style>
          <a:lnRef idx="0"/>
          <a:fillRef idx="0"/>
          <a:effectRef idx="0"/>
          <a:fontRef idx="minor"/>
        </p:style>
        <p:txBody>
          <a:bodyPr lIns="90000" rIns="90000" tIns="45000" bIns="45000"/>
          <a:p>
            <a:pPr>
              <a:lnSpc>
                <a:spcPct val="100000"/>
              </a:lnSpc>
            </a:pPr>
            <a:r>
              <a:rPr b="0" lang="en-GB" sz="2600" spc="-1" strike="noStrike">
                <a:solidFill>
                  <a:srgbClr val="000000"/>
                </a:solidFill>
                <a:latin typeface="Calibri"/>
                <a:ea typeface="DejaVu Sans"/>
              </a:rPr>
              <a:t>&lt;?xml version="1.0"?&gt;</a:t>
            </a:r>
            <a:endParaRPr b="0" lang="en-GB" sz="2600" spc="-1" strike="noStrike">
              <a:latin typeface="Arial"/>
            </a:endParaRPr>
          </a:p>
          <a:p>
            <a:pPr>
              <a:lnSpc>
                <a:spcPct val="100000"/>
              </a:lnSpc>
            </a:pPr>
            <a:r>
              <a:rPr b="0" lang="en-GB" sz="2600" spc="-1" strike="noStrike">
                <a:solidFill>
                  <a:srgbClr val="000000"/>
                </a:solidFill>
                <a:latin typeface="Calibri"/>
                <a:ea typeface="DejaVu Sans"/>
              </a:rPr>
              <a:t>&lt;robot name="myrobot"&gt;</a:t>
            </a:r>
            <a:endParaRPr b="0" lang="en-GB" sz="2600" spc="-1" strike="noStrike">
              <a:latin typeface="Arial"/>
            </a:endParaRPr>
          </a:p>
          <a:p>
            <a:pPr>
              <a:lnSpc>
                <a:spcPct val="100000"/>
              </a:lnSpc>
            </a:pPr>
            <a:r>
              <a:rPr b="0" lang="en-GB" sz="2600" spc="-1" strike="noStrike">
                <a:solidFill>
                  <a:srgbClr val="000000"/>
                </a:solidFill>
                <a:latin typeface="Calibri"/>
                <a:ea typeface="DejaVu Sans"/>
              </a:rPr>
              <a:t>…</a:t>
            </a:r>
            <a:r>
              <a:rPr b="0" lang="en-GB" sz="2600" spc="-1" strike="noStrike">
                <a:solidFill>
                  <a:srgbClr val="000000"/>
                </a:solidFill>
                <a:latin typeface="Calibri"/>
                <a:ea typeface="DejaVu Sans"/>
              </a:rPr>
              <a:t>..</a:t>
            </a:r>
            <a:endParaRPr b="0" lang="en-GB" sz="2600" spc="-1" strike="noStrike">
              <a:latin typeface="Arial"/>
            </a:endParaRPr>
          </a:p>
          <a:p>
            <a:pPr>
              <a:lnSpc>
                <a:spcPct val="100000"/>
              </a:lnSpc>
            </a:pPr>
            <a:r>
              <a:rPr b="0" lang="en-GB" sz="2600" spc="-1" strike="noStrike">
                <a:solidFill>
                  <a:srgbClr val="000000"/>
                </a:solidFill>
                <a:latin typeface="Calibri"/>
                <a:ea typeface="DejaVu Sans"/>
              </a:rPr>
              <a:t>&lt;/robot&gt;</a:t>
            </a:r>
            <a:endParaRPr b="0" lang="en-GB" sz="2600" spc="-1" strike="noStrike">
              <a:latin typeface="Arial"/>
            </a:endParaRPr>
          </a:p>
        </p:txBody>
      </p:sp>
      <p:sp>
        <p:nvSpPr>
          <p:cNvPr id="121" name="CustomShape 4"/>
          <p:cNvSpPr/>
          <p:nvPr/>
        </p:nvSpPr>
        <p:spPr>
          <a:xfrm rot="33600">
            <a:off x="805320" y="5541840"/>
            <a:ext cx="3220920" cy="1065240"/>
          </a:xfrm>
          <a:prstGeom prst="rect">
            <a:avLst/>
          </a:prstGeom>
          <a:noFill/>
          <a:ln>
            <a:noFill/>
          </a:ln>
        </p:spPr>
        <p:style>
          <a:lnRef idx="0"/>
          <a:fillRef idx="0"/>
          <a:effectRef idx="0"/>
          <a:fontRef idx="minor"/>
        </p:style>
        <p:txBody>
          <a:bodyPr lIns="90000" rIns="90000" tIns="45000" bIns="45000"/>
          <a:p>
            <a:pPr algn="ctr">
              <a:lnSpc>
                <a:spcPct val="100000"/>
              </a:lnSpc>
            </a:pPr>
            <a:r>
              <a:rPr b="0" lang="en-GB" sz="3600" spc="-1" strike="noStrike">
                <a:solidFill>
                  <a:srgbClr val="000000"/>
                </a:solidFill>
                <a:latin typeface="Calibri"/>
                <a:ea typeface="DejaVu Sans"/>
              </a:rPr>
              <a:t>URDF file </a:t>
            </a:r>
            <a:endParaRPr b="0" lang="en-GB" sz="3600" spc="-1" strike="noStrike">
              <a:latin typeface="Arial"/>
            </a:endParaRPr>
          </a:p>
          <a:p>
            <a:pPr algn="ctr">
              <a:lnSpc>
                <a:spcPct val="100000"/>
              </a:lnSpc>
            </a:pPr>
            <a:r>
              <a:rPr b="0" lang="en-GB" sz="2800" spc="-1" strike="noStrike">
                <a:solidFill>
                  <a:srgbClr val="000000"/>
                </a:solidFill>
                <a:latin typeface="Calibri"/>
                <a:ea typeface="DejaVu Sans"/>
              </a:rPr>
              <a:t>(or Xacro file)</a:t>
            </a:r>
            <a:endParaRPr b="0" lang="en-GB" sz="2800" spc="-1" strike="noStrike">
              <a:latin typeface="Arial"/>
            </a:endParaRPr>
          </a:p>
        </p:txBody>
      </p:sp>
      <p:sp>
        <p:nvSpPr>
          <p:cNvPr id="122" name="Line 5"/>
          <p:cNvSpPr/>
          <p:nvPr/>
        </p:nvSpPr>
        <p:spPr>
          <a:xfrm flipH="1">
            <a:off x="4032000" y="2376000"/>
            <a:ext cx="2376000" cy="360"/>
          </a:xfrm>
          <a:prstGeom prst="line">
            <a:avLst/>
          </a:prstGeom>
          <a:ln w="38160">
            <a:solidFill>
              <a:srgbClr val="680059"/>
            </a:solidFill>
            <a:round/>
            <a:tailEnd len="med" type="triangle" w="med"/>
          </a:ln>
        </p:spPr>
        <p:style>
          <a:lnRef idx="0"/>
          <a:fillRef idx="0"/>
          <a:effectRef idx="0"/>
          <a:fontRef idx="minor"/>
        </p:style>
      </p:sp>
      <p:sp>
        <p:nvSpPr>
          <p:cNvPr id="123" name="CustomShape 6"/>
          <p:cNvSpPr/>
          <p:nvPr/>
        </p:nvSpPr>
        <p:spPr>
          <a:xfrm>
            <a:off x="6602760" y="2178000"/>
            <a:ext cx="4112280" cy="3459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latin typeface="Arial"/>
              </a:rPr>
              <a:t>Header that identifies the code as XML</a:t>
            </a:r>
            <a:endParaRPr b="0" lang="en-GB" sz="1800" spc="-1" strike="noStrike">
              <a:latin typeface="Arial"/>
            </a:endParaRPr>
          </a:p>
        </p:txBody>
      </p:sp>
      <p:sp>
        <p:nvSpPr>
          <p:cNvPr id="124" name="CustomShape 7"/>
          <p:cNvSpPr/>
          <p:nvPr/>
        </p:nvSpPr>
        <p:spPr>
          <a:xfrm>
            <a:off x="5328000" y="2592000"/>
            <a:ext cx="719640" cy="1295640"/>
          </a:xfrm>
          <a:custGeom>
            <a:avLst/>
            <a:gdLst/>
            <a:ahLst/>
            <a:rect l="l" t="t" r="r" b="b"/>
            <a:pathLst>
              <a:path w="2002" h="3601">
                <a:moveTo>
                  <a:pt x="0" y="0"/>
                </a:moveTo>
                <a:cubicBezTo>
                  <a:pt x="500" y="0"/>
                  <a:pt x="1000" y="150"/>
                  <a:pt x="1000" y="300"/>
                </a:cubicBezTo>
                <a:lnTo>
                  <a:pt x="1000" y="1500"/>
                </a:lnTo>
                <a:cubicBezTo>
                  <a:pt x="1000" y="1650"/>
                  <a:pt x="1500" y="1800"/>
                  <a:pt x="2001" y="1800"/>
                </a:cubicBezTo>
                <a:cubicBezTo>
                  <a:pt x="1500" y="1800"/>
                  <a:pt x="1000" y="1950"/>
                  <a:pt x="1000" y="2100"/>
                </a:cubicBezTo>
                <a:lnTo>
                  <a:pt x="1000" y="3300"/>
                </a:lnTo>
                <a:cubicBezTo>
                  <a:pt x="1000" y="3450"/>
                  <a:pt x="500" y="3600"/>
                  <a:pt x="0" y="3600"/>
                </a:cubicBezTo>
              </a:path>
            </a:pathLst>
          </a:custGeom>
          <a:noFill/>
          <a:ln w="38160">
            <a:solidFill>
              <a:srgbClr val="820f71"/>
            </a:solidFill>
            <a:round/>
          </a:ln>
        </p:spPr>
        <p:style>
          <a:lnRef idx="0"/>
          <a:fillRef idx="0"/>
          <a:effectRef idx="0"/>
          <a:fontRef idx="minor"/>
        </p:style>
      </p:sp>
      <p:sp>
        <p:nvSpPr>
          <p:cNvPr id="125" name="CustomShape 8"/>
          <p:cNvSpPr/>
          <p:nvPr/>
        </p:nvSpPr>
        <p:spPr>
          <a:xfrm>
            <a:off x="6552000" y="2880000"/>
            <a:ext cx="3311640" cy="85788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latin typeface="Arial"/>
              </a:rPr>
              <a:t>Robot tags. This will encapsule all the elements of the robot description</a:t>
            </a:r>
            <a:endParaRPr b="0" lang="en-GB" sz="1800" spc="-1" strike="noStrike">
              <a:latin typeface="Arial"/>
            </a:endParaRPr>
          </a:p>
        </p:txBody>
      </p:sp>
      <p:sp>
        <p:nvSpPr>
          <p:cNvPr id="126" name="CustomShape 9"/>
          <p:cNvSpPr/>
          <p:nvPr/>
        </p:nvSpPr>
        <p:spPr>
          <a:xfrm>
            <a:off x="6552000" y="4248000"/>
            <a:ext cx="5072400" cy="60192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latin typeface="Arial"/>
              </a:rPr>
              <a:t>NOTICE HOW ALL TAG HAVE AN INITIAL TAG </a:t>
            </a:r>
            <a:endParaRPr b="0" lang="en-GB" sz="1800" spc="-1" strike="noStrike">
              <a:latin typeface="Arial"/>
            </a:endParaRPr>
          </a:p>
          <a:p>
            <a:pPr>
              <a:lnSpc>
                <a:spcPct val="100000"/>
              </a:lnSpc>
            </a:pPr>
            <a:r>
              <a:rPr b="0" lang="en-GB" sz="1800" spc="-1" strike="noStrike">
                <a:latin typeface="Arial"/>
              </a:rPr>
              <a:t>AND A CLOSING TAG </a:t>
            </a:r>
            <a:endParaRPr b="0" lang="en-GB" sz="1800" spc="-1" strike="noStrike">
              <a:latin typeface="Arial"/>
            </a:endParaRPr>
          </a:p>
        </p:txBody>
      </p:sp>
      <p:sp>
        <p:nvSpPr>
          <p:cNvPr id="127" name="CustomShape 10"/>
          <p:cNvSpPr/>
          <p:nvPr/>
        </p:nvSpPr>
        <p:spPr>
          <a:xfrm>
            <a:off x="6480000" y="4104000"/>
            <a:ext cx="5327640" cy="863640"/>
          </a:xfrm>
          <a:custGeom>
            <a:avLst/>
            <a:gdLst/>
            <a:ahLst/>
            <a:rect l="l" t="t" r="r" b="b"/>
            <a:pathLst>
              <a:path w="14801" h="2402">
                <a:moveTo>
                  <a:pt x="400" y="0"/>
                </a:moveTo>
                <a:cubicBezTo>
                  <a:pt x="200" y="0"/>
                  <a:pt x="0" y="200"/>
                  <a:pt x="0" y="400"/>
                </a:cubicBezTo>
                <a:lnTo>
                  <a:pt x="0" y="2000"/>
                </a:lnTo>
                <a:cubicBezTo>
                  <a:pt x="0" y="2200"/>
                  <a:pt x="200" y="2401"/>
                  <a:pt x="400" y="2401"/>
                </a:cubicBezTo>
                <a:lnTo>
                  <a:pt x="14400" y="2401"/>
                </a:lnTo>
                <a:cubicBezTo>
                  <a:pt x="14600" y="2401"/>
                  <a:pt x="14800" y="2200"/>
                  <a:pt x="14800" y="2000"/>
                </a:cubicBezTo>
                <a:lnTo>
                  <a:pt x="14800" y="400"/>
                </a:lnTo>
                <a:cubicBezTo>
                  <a:pt x="14800" y="200"/>
                  <a:pt x="14600" y="0"/>
                  <a:pt x="14400" y="0"/>
                </a:cubicBezTo>
                <a:lnTo>
                  <a:pt x="400" y="0"/>
                </a:lnTo>
              </a:path>
            </a:pathLst>
          </a:custGeom>
          <a:noFill/>
          <a:ln w="38160">
            <a:solidFill>
              <a:srgbClr val="680059"/>
            </a:solidFill>
            <a:round/>
          </a:ln>
        </p:spPr>
        <p:style>
          <a:lnRef idx="0"/>
          <a:fillRef idx="0"/>
          <a:effectRef idx="0"/>
          <a:fontRef idx="minor"/>
        </p:style>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MoveIt!</a:t>
            </a:r>
            <a:br/>
            <a:r>
              <a:rPr b="0" lang="en-GB" sz="3200" spc="-1" strike="noStrike">
                <a:solidFill>
                  <a:srgbClr val="000000"/>
                </a:solidFill>
                <a:latin typeface="Calibri Light"/>
              </a:rPr>
              <a:t>Python API</a:t>
            </a:r>
            <a:endParaRPr b="0" lang="en-GB" sz="3200" spc="-1" strike="noStrike">
              <a:latin typeface="Arial"/>
            </a:endParaRPr>
          </a:p>
        </p:txBody>
      </p:sp>
      <p:sp>
        <p:nvSpPr>
          <p:cNvPr id="617" name="CustomShape 2"/>
          <p:cNvSpPr/>
          <p:nvPr/>
        </p:nvSpPr>
        <p:spPr>
          <a:xfrm>
            <a:off x="1721160" y="1719000"/>
            <a:ext cx="8749080" cy="23630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2000" spc="-1" strike="noStrike">
                <a:solidFill>
                  <a:srgbClr val="cc7832"/>
                </a:solidFill>
                <a:latin typeface="Consolas"/>
              </a:rPr>
              <a:t>class </a:t>
            </a:r>
            <a:r>
              <a:rPr b="0" lang="en-GB" sz="2000" spc="-1" strike="noStrike">
                <a:solidFill>
                  <a:srgbClr val="000000"/>
                </a:solidFill>
                <a:latin typeface="Consolas"/>
              </a:rPr>
              <a:t>Planner():</a:t>
            </a:r>
            <a:br/>
            <a:br/>
            <a:r>
              <a:rPr b="0" lang="en-GB" sz="2000" spc="-1" strike="noStrike">
                <a:solidFill>
                  <a:srgbClr val="000000"/>
                </a:solidFill>
                <a:latin typeface="Consolas"/>
              </a:rPr>
              <a:t>  </a:t>
            </a:r>
            <a:r>
              <a:rPr b="0" lang="en-GB" sz="2000" spc="-1" strike="noStrike">
                <a:solidFill>
                  <a:srgbClr val="cc7832"/>
                </a:solidFill>
                <a:latin typeface="Consolas"/>
              </a:rPr>
              <a:t>def </a:t>
            </a:r>
            <a:r>
              <a:rPr b="0" lang="en-GB" sz="2000" spc="-1" strike="noStrike">
                <a:solidFill>
                  <a:srgbClr val="b200b2"/>
                </a:solidFill>
                <a:latin typeface="Consolas"/>
              </a:rPr>
              <a:t>__init__</a:t>
            </a:r>
            <a:r>
              <a:rPr b="0" lang="en-GB" sz="2000" spc="-1" strike="noStrike">
                <a:solidFill>
                  <a:srgbClr val="000000"/>
                </a:solidFill>
                <a:latin typeface="Consolas"/>
              </a:rPr>
              <a:t>(</a:t>
            </a:r>
            <a:r>
              <a:rPr b="0" lang="en-GB" sz="2000" spc="-1" strike="noStrike">
                <a:solidFill>
                  <a:srgbClr val="94558d"/>
                </a:solidFill>
                <a:latin typeface="Consolas"/>
              </a:rPr>
              <a:t>self</a:t>
            </a:r>
            <a:r>
              <a:rPr b="0" lang="en-GB" sz="2000" spc="-1" strike="noStrike">
                <a:solidFill>
                  <a:srgbClr val="000000"/>
                </a:solidFill>
                <a:latin typeface="Consolas"/>
              </a:rPr>
              <a:t>):</a:t>
            </a:r>
            <a:br/>
            <a:r>
              <a:rPr b="0" lang="en-GB" sz="2000" spc="-1" strike="noStrike">
                <a:solidFill>
                  <a:srgbClr val="000000"/>
                </a:solidFill>
                <a:latin typeface="Consolas"/>
              </a:rPr>
              <a:t>    moveit_commander.roscpp_initialize(sys.argv)</a:t>
            </a:r>
            <a:br/>
            <a:r>
              <a:rPr b="0" lang="en-GB" sz="2000" spc="-1" strike="noStrike">
                <a:solidFill>
                  <a:srgbClr val="000000"/>
                </a:solidFill>
                <a:latin typeface="Consolas"/>
              </a:rPr>
              <a:t>    </a:t>
            </a:r>
            <a:r>
              <a:rPr b="0" lang="en-GB" sz="2000" spc="-1" strike="noStrike">
                <a:solidFill>
                  <a:srgbClr val="94558d"/>
                </a:solidFill>
                <a:latin typeface="Consolas"/>
              </a:rPr>
              <a:t>self</a:t>
            </a:r>
            <a:r>
              <a:rPr b="0" lang="en-GB" sz="2000" spc="-1" strike="noStrike">
                <a:solidFill>
                  <a:srgbClr val="000000"/>
                </a:solidFill>
                <a:latin typeface="Consolas"/>
              </a:rPr>
              <a:t>.robot = moveit_commander.RobotCommander()</a:t>
            </a:r>
            <a:br/>
            <a:r>
              <a:rPr b="0" lang="en-GB" sz="2000" spc="-1" strike="noStrike">
                <a:solidFill>
                  <a:srgbClr val="000000"/>
                </a:solidFill>
                <a:latin typeface="Consolas"/>
              </a:rPr>
              <a:t>    </a:t>
            </a:r>
            <a:r>
              <a:rPr b="0" lang="en-GB" sz="2000" spc="-1" strike="noStrike">
                <a:solidFill>
                  <a:srgbClr val="94558d"/>
                </a:solidFill>
                <a:latin typeface="Consolas"/>
              </a:rPr>
              <a:t>self</a:t>
            </a:r>
            <a:r>
              <a:rPr b="0" lang="en-GB" sz="2000" spc="-1" strike="noStrike">
                <a:solidFill>
                  <a:srgbClr val="000000"/>
                </a:solidFill>
                <a:latin typeface="Consolas"/>
              </a:rPr>
              <a:t>.scene = moveit_commander.PlanningSceneInterface()</a:t>
            </a:r>
            <a:br/>
            <a:r>
              <a:rPr b="0" lang="en-GB" sz="2000" spc="-1" strike="noStrike">
                <a:solidFill>
                  <a:srgbClr val="a5c261"/>
                </a:solidFill>
                <a:latin typeface="Consolas"/>
              </a:rPr>
              <a:t>    </a:t>
            </a:r>
            <a:r>
              <a:rPr b="0" lang="en-GB" sz="2000" spc="-1" strike="noStrike">
                <a:solidFill>
                  <a:srgbClr val="94558d"/>
                </a:solidFill>
                <a:latin typeface="Consolas"/>
              </a:rPr>
              <a:t>self</a:t>
            </a:r>
            <a:r>
              <a:rPr b="0" lang="en-GB" sz="2000" spc="-1" strike="noStrike">
                <a:solidFill>
                  <a:srgbClr val="000000"/>
                </a:solidFill>
                <a:latin typeface="Consolas"/>
              </a:rPr>
              <a:t>.group = moveit_commander.MoveGroupCommander(</a:t>
            </a:r>
            <a:r>
              <a:rPr b="0" lang="en-GB" sz="2000" spc="-1" strike="noStrike">
                <a:solidFill>
                  <a:srgbClr val="a5c261"/>
                </a:solidFill>
                <a:latin typeface="Consolas"/>
              </a:rPr>
              <a:t>"xarm7"</a:t>
            </a:r>
            <a:r>
              <a:rPr b="0" lang="en-GB" sz="2000" spc="-1" strike="noStrike">
                <a:solidFill>
                  <a:srgbClr val="000000"/>
                </a:solidFill>
                <a:latin typeface="Consolas"/>
              </a:rPr>
              <a:t>)</a:t>
            </a:r>
            <a:br/>
            <a:r>
              <a:rPr b="0" lang="en-GB" sz="2000" spc="-1" strike="noStrike">
                <a:solidFill>
                  <a:srgbClr val="000000"/>
                </a:solidFill>
                <a:latin typeface="Consolas"/>
              </a:rPr>
              <a:t>    </a:t>
            </a:r>
            <a:r>
              <a:rPr b="0" lang="en-GB" sz="2000" spc="-1" strike="noStrike">
                <a:solidFill>
                  <a:srgbClr val="94558d"/>
                </a:solidFill>
                <a:latin typeface="Consolas"/>
              </a:rPr>
              <a:t>self</a:t>
            </a:r>
            <a:r>
              <a:rPr b="0" lang="en-GB" sz="2000" spc="-1" strike="noStrike">
                <a:solidFill>
                  <a:srgbClr val="000000"/>
                </a:solidFill>
                <a:latin typeface="Consolas"/>
              </a:rPr>
              <a:t>.link_ee = </a:t>
            </a:r>
            <a:r>
              <a:rPr b="0" lang="en-GB" sz="2000" spc="-1" strike="noStrike">
                <a:solidFill>
                  <a:srgbClr val="94558d"/>
                </a:solidFill>
                <a:latin typeface="Consolas"/>
              </a:rPr>
              <a:t>self</a:t>
            </a:r>
            <a:r>
              <a:rPr b="0" lang="en-GB" sz="2000" spc="-1" strike="noStrike">
                <a:solidFill>
                  <a:srgbClr val="000000"/>
                </a:solidFill>
                <a:latin typeface="Consolas"/>
              </a:rPr>
              <a:t>.group.get_end_effector_link()</a:t>
            </a:r>
            <a:endParaRPr b="0" lang="en-GB" sz="2000" spc="-1" strike="noStrike">
              <a:latin typeface="Arial"/>
            </a:endParaRPr>
          </a:p>
        </p:txBody>
      </p:sp>
      <p:grpSp>
        <p:nvGrpSpPr>
          <p:cNvPr id="618" name="Group 3"/>
          <p:cNvGrpSpPr/>
          <p:nvPr/>
        </p:nvGrpSpPr>
        <p:grpSpPr>
          <a:xfrm>
            <a:off x="845640" y="4308840"/>
            <a:ext cx="10121760" cy="1654200"/>
            <a:chOff x="845640" y="4308840"/>
            <a:chExt cx="10121760" cy="1654200"/>
          </a:xfrm>
        </p:grpSpPr>
        <p:sp>
          <p:nvSpPr>
            <p:cNvPr id="619" name="CustomShape 4"/>
            <p:cNvSpPr/>
            <p:nvPr/>
          </p:nvSpPr>
          <p:spPr>
            <a:xfrm>
              <a:off x="1117440" y="4378680"/>
              <a:ext cx="9577800" cy="1537200"/>
            </a:xfrm>
            <a:prstGeom prst="rect">
              <a:avLst/>
            </a:prstGeom>
            <a:noFill/>
            <a:ln>
              <a:noFill/>
            </a:ln>
          </p:spPr>
          <p:style>
            <a:lnRef idx="0"/>
            <a:fillRef idx="0"/>
            <a:effectRef idx="0"/>
            <a:fontRef idx="minor"/>
          </p:style>
          <p:txBody>
            <a:bodyPr lIns="90000" rIns="90000" tIns="45000" bIns="45000"/>
            <a:p>
              <a:pPr algn="just">
                <a:lnSpc>
                  <a:spcPct val="100000"/>
                </a:lnSpc>
              </a:pPr>
              <a:r>
                <a:rPr b="0" lang="en-GB" sz="1900" spc="-1" strike="noStrike">
                  <a:solidFill>
                    <a:srgbClr val="000000"/>
                  </a:solidFill>
                  <a:latin typeface="Calibri"/>
                  <a:ea typeface="DejaVu Sans"/>
                </a:rPr>
                <a:t>When coding with Move It! we need to consider three objects. Firstly, the </a:t>
              </a:r>
              <a:r>
                <a:rPr b="0" lang="en-GB" sz="1900" spc="-1" strike="noStrike">
                  <a:solidFill>
                    <a:srgbClr val="000000"/>
                  </a:solidFill>
                  <a:latin typeface="Consolas"/>
                  <a:ea typeface="DejaVu Sans"/>
                </a:rPr>
                <a:t>RobotCommander</a:t>
              </a:r>
              <a:r>
                <a:rPr b="0" lang="en-GB" sz="1900" spc="-1" strike="noStrike">
                  <a:solidFill>
                    <a:srgbClr val="000000"/>
                  </a:solidFill>
                  <a:latin typeface="Calibri"/>
                  <a:ea typeface="DejaVu Sans"/>
                </a:rPr>
                <a:t>, which controls the commands that are send to the arm. Secondly, the </a:t>
              </a:r>
              <a:r>
                <a:rPr b="0" lang="en-GB" sz="1900" spc="-1" strike="noStrike">
                  <a:solidFill>
                    <a:srgbClr val="000000"/>
                  </a:solidFill>
                  <a:latin typeface="Consolas"/>
                  <a:ea typeface="DejaVu Sans"/>
                </a:rPr>
                <a:t>PlanningSceneInterface, </a:t>
              </a:r>
              <a:r>
                <a:rPr b="0" lang="en-GB" sz="1900" spc="-1" strike="noStrike">
                  <a:solidFill>
                    <a:srgbClr val="000000"/>
                  </a:solidFill>
                  <a:latin typeface="Calibri"/>
                  <a:ea typeface="DejaVu Sans"/>
                </a:rPr>
                <a:t>which models the environment at which the plans will be derived. Finally, we need to take into account which group is going to be considered to derive a plan.</a:t>
              </a:r>
              <a:endParaRPr b="0" lang="en-GB" sz="1900" spc="-1" strike="noStrike">
                <a:latin typeface="Arial"/>
              </a:endParaRPr>
            </a:p>
          </p:txBody>
        </p:sp>
        <p:sp>
          <p:nvSpPr>
            <p:cNvPr id="620" name="CustomShape 5"/>
            <p:cNvSpPr/>
            <p:nvPr/>
          </p:nvSpPr>
          <p:spPr>
            <a:xfrm>
              <a:off x="845640" y="4308840"/>
              <a:ext cx="10121760" cy="165420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grpSp>
    </p:spTree>
  </p:cSld>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MoveIt!</a:t>
            </a:r>
            <a:br/>
            <a:r>
              <a:rPr b="0" lang="en-GB" sz="3200" spc="-1" strike="noStrike">
                <a:solidFill>
                  <a:srgbClr val="000000"/>
                </a:solidFill>
                <a:latin typeface="Calibri Light"/>
              </a:rPr>
              <a:t>Move</a:t>
            </a:r>
            <a:endParaRPr b="0" lang="en-GB" sz="3200" spc="-1" strike="noStrike">
              <a:latin typeface="Arial"/>
            </a:endParaRPr>
          </a:p>
        </p:txBody>
      </p:sp>
      <p:sp>
        <p:nvSpPr>
          <p:cNvPr id="622" name="CustomShape 2"/>
          <p:cNvSpPr/>
          <p:nvPr/>
        </p:nvSpPr>
        <p:spPr>
          <a:xfrm>
            <a:off x="794880" y="1839600"/>
            <a:ext cx="6590520" cy="435852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1800" spc="-1" strike="noStrike">
                <a:solidFill>
                  <a:srgbClr val="cc7832"/>
                </a:solidFill>
                <a:latin typeface="Consolas"/>
              </a:rPr>
              <a:t>def </a:t>
            </a:r>
            <a:r>
              <a:rPr b="0" lang="en-GB" sz="1800" spc="-1" strike="noStrike">
                <a:solidFill>
                  <a:srgbClr val="ffc66d"/>
                </a:solidFill>
                <a:latin typeface="Consolas"/>
              </a:rPr>
              <a:t>goToPose</a:t>
            </a:r>
            <a:r>
              <a:rPr b="0" lang="en-GB" sz="1800" spc="-1" strike="noStrike">
                <a:solidFill>
                  <a:srgbClr val="000000"/>
                </a:solidFill>
                <a:latin typeface="Consolas"/>
              </a:rPr>
              <a:t>(</a:t>
            </a:r>
            <a:r>
              <a:rPr b="0" lang="en-GB" sz="1800" spc="-1" strike="noStrike">
                <a:solidFill>
                  <a:srgbClr val="94558d"/>
                </a:solidFill>
                <a:latin typeface="Consolas"/>
              </a:rPr>
              <a:t>self</a:t>
            </a:r>
            <a:r>
              <a:rPr b="0" lang="en-GB" sz="1800" spc="-1" strike="noStrike">
                <a:solidFill>
                  <a:srgbClr val="cc7832"/>
                </a:solidFill>
                <a:latin typeface="Consolas"/>
              </a:rPr>
              <a:t>,</a:t>
            </a:r>
            <a:r>
              <a:rPr b="0" lang="en-GB" sz="1800" spc="-1" strike="noStrike">
                <a:solidFill>
                  <a:srgbClr val="000000"/>
                </a:solidFill>
                <a:latin typeface="Consolas"/>
              </a:rPr>
              <a:t>pose):</a:t>
            </a:r>
            <a:br/>
            <a:r>
              <a:rPr b="0" lang="en-GB" sz="1800" spc="-1" strike="noStrike">
                <a:solidFill>
                  <a:srgbClr val="6897bb"/>
                </a:solidFill>
                <a:latin typeface="Consolas"/>
              </a:rPr>
              <a:t>  </a:t>
            </a:r>
            <a:br/>
            <a:r>
              <a:rPr b="0" lang="en-GB" sz="1800" spc="-1" strike="noStrike">
                <a:solidFill>
                  <a:srgbClr val="000000"/>
                </a:solidFill>
                <a:latin typeface="Consolas"/>
              </a:rPr>
              <a:t>  </a:t>
            </a:r>
            <a:r>
              <a:rPr b="0" lang="en-GB" sz="1800" spc="-1" strike="noStrike">
                <a:solidFill>
                  <a:srgbClr val="94558d"/>
                </a:solidFill>
                <a:latin typeface="Consolas"/>
              </a:rPr>
              <a:t>self</a:t>
            </a:r>
            <a:r>
              <a:rPr b="0" lang="en-GB" sz="1800" spc="-1" strike="noStrike">
                <a:solidFill>
                  <a:srgbClr val="000000"/>
                </a:solidFill>
                <a:latin typeface="Consolas"/>
              </a:rPr>
              <a:t>.group.set_pose_target(target)</a:t>
            </a:r>
            <a:br/>
            <a:r>
              <a:rPr b="0" lang="en-GB" sz="1800" spc="-1" strike="noStrike">
                <a:solidFill>
                  <a:srgbClr val="000000"/>
                </a:solidFill>
                <a:latin typeface="Consolas"/>
              </a:rPr>
              <a:t>  </a:t>
            </a:r>
            <a:r>
              <a:rPr b="0" lang="en-GB" sz="1800" spc="-1" strike="noStrike">
                <a:solidFill>
                  <a:srgbClr val="94558d"/>
                </a:solidFill>
                <a:latin typeface="Consolas"/>
              </a:rPr>
              <a:t>self</a:t>
            </a:r>
            <a:r>
              <a:rPr b="0" lang="en-GB" sz="1800" spc="-1" strike="noStrike">
                <a:solidFill>
                  <a:srgbClr val="000000"/>
                </a:solidFill>
                <a:latin typeface="Consolas"/>
              </a:rPr>
              <a:t>.group.go(</a:t>
            </a:r>
            <a:r>
              <a:rPr b="0" lang="en-GB" sz="1800" spc="-1" strike="noStrike">
                <a:solidFill>
                  <a:srgbClr val="aa4926"/>
                </a:solidFill>
                <a:latin typeface="Consolas"/>
              </a:rPr>
              <a:t>wait</a:t>
            </a:r>
            <a:r>
              <a:rPr b="0" lang="en-GB" sz="1800" spc="-1" strike="noStrike">
                <a:solidFill>
                  <a:srgbClr val="000000"/>
                </a:solidFill>
                <a:latin typeface="Consolas"/>
              </a:rPr>
              <a:t>=</a:t>
            </a:r>
            <a:r>
              <a:rPr b="0" lang="en-GB" sz="1800" spc="-1" strike="noStrike">
                <a:solidFill>
                  <a:srgbClr val="8888c6"/>
                </a:solidFill>
                <a:latin typeface="Consolas"/>
              </a:rPr>
              <a:t>True</a:t>
            </a:r>
            <a:r>
              <a:rPr b="0" lang="en-GB" sz="1800" spc="-1" strike="noStrike">
                <a:solidFill>
                  <a:srgbClr val="000000"/>
                </a:solidFill>
                <a:latin typeface="Consolas"/>
              </a:rPr>
              <a:t>)</a:t>
            </a:r>
            <a:br/>
            <a:r>
              <a:rPr b="0" lang="en-GB" sz="1800" spc="-1" strike="noStrike">
                <a:solidFill>
                  <a:srgbClr val="000000"/>
                </a:solidFill>
                <a:latin typeface="Consolas"/>
              </a:rPr>
              <a:t>  </a:t>
            </a:r>
            <a:r>
              <a:rPr b="0" lang="en-GB" sz="1800" spc="-1" strike="noStrike">
                <a:solidFill>
                  <a:srgbClr val="94558d"/>
                </a:solidFill>
                <a:latin typeface="Consolas"/>
              </a:rPr>
              <a:t>self</a:t>
            </a:r>
            <a:r>
              <a:rPr b="0" lang="en-GB" sz="1800" spc="-1" strike="noStrike">
                <a:solidFill>
                  <a:srgbClr val="000000"/>
                </a:solidFill>
                <a:latin typeface="Consolas"/>
              </a:rPr>
              <a:t>.group.stop()</a:t>
            </a:r>
            <a:br/>
            <a:r>
              <a:rPr b="0" lang="en-GB" sz="1800" spc="-1" strike="noStrike">
                <a:solidFill>
                  <a:srgbClr val="000000"/>
                </a:solidFill>
                <a:latin typeface="Consolas"/>
              </a:rPr>
              <a:t>  </a:t>
            </a:r>
            <a:r>
              <a:rPr b="0" lang="en-GB" sz="1800" spc="-1" strike="noStrike">
                <a:solidFill>
                  <a:srgbClr val="94558d"/>
                </a:solidFill>
                <a:latin typeface="Consolas"/>
              </a:rPr>
              <a:t>self</a:t>
            </a:r>
            <a:r>
              <a:rPr b="0" lang="en-GB" sz="1800" spc="-1" strike="noStrike">
                <a:solidFill>
                  <a:srgbClr val="000000"/>
                </a:solidFill>
                <a:latin typeface="Consolas"/>
              </a:rPr>
              <a:t>.group.clear_pose_targets()</a:t>
            </a:r>
            <a:endParaRPr b="0" lang="en-GB" sz="1800" spc="-1" strike="noStrike">
              <a:latin typeface="Arial"/>
            </a:endParaRPr>
          </a:p>
          <a:p>
            <a:pPr>
              <a:lnSpc>
                <a:spcPct val="90000"/>
              </a:lnSpc>
              <a:spcBef>
                <a:spcPts val="1001"/>
              </a:spcBef>
            </a:pPr>
            <a:endParaRPr b="0" lang="en-GB" sz="1800" spc="-1" strike="noStrike">
              <a:latin typeface="Arial"/>
            </a:endParaRPr>
          </a:p>
          <a:p>
            <a:pPr>
              <a:lnSpc>
                <a:spcPct val="90000"/>
              </a:lnSpc>
              <a:spcBef>
                <a:spcPts val="1001"/>
              </a:spcBef>
            </a:pPr>
            <a:endParaRPr b="0" lang="en-GB" sz="1800" spc="-1" strike="noStrike">
              <a:latin typeface="Arial"/>
            </a:endParaRPr>
          </a:p>
          <a:p>
            <a:pPr>
              <a:lnSpc>
                <a:spcPct val="90000"/>
              </a:lnSpc>
              <a:spcBef>
                <a:spcPts val="1001"/>
              </a:spcBef>
            </a:pPr>
            <a:r>
              <a:rPr b="0" lang="en-GB" sz="1800" spc="-1" strike="noStrike">
                <a:solidFill>
                  <a:srgbClr val="cc7832"/>
                </a:solidFill>
                <a:latin typeface="Consolas"/>
              </a:rPr>
              <a:t>def </a:t>
            </a:r>
            <a:r>
              <a:rPr b="0" lang="en-GB" sz="1800" spc="-1" strike="noStrike">
                <a:solidFill>
                  <a:srgbClr val="ffc66d"/>
                </a:solidFill>
                <a:latin typeface="Consolas"/>
              </a:rPr>
              <a:t>go_to_joint_state</a:t>
            </a:r>
            <a:r>
              <a:rPr b="0" lang="en-GB" sz="1800" spc="-1" strike="noStrike">
                <a:solidFill>
                  <a:srgbClr val="000000"/>
                </a:solidFill>
                <a:latin typeface="Consolas"/>
              </a:rPr>
              <a:t>(</a:t>
            </a:r>
            <a:r>
              <a:rPr b="0" lang="en-GB" sz="1800" spc="-1" strike="noStrike">
                <a:solidFill>
                  <a:srgbClr val="94558d"/>
                </a:solidFill>
                <a:latin typeface="Consolas"/>
              </a:rPr>
              <a:t>self</a:t>
            </a:r>
            <a:r>
              <a:rPr b="0" lang="en-GB" sz="1800" spc="-1" strike="noStrike">
                <a:solidFill>
                  <a:srgbClr val="000000"/>
                </a:solidFill>
                <a:latin typeface="Consolas"/>
              </a:rPr>
              <a:t>):</a:t>
            </a:r>
            <a:br/>
            <a:br/>
            <a:r>
              <a:rPr b="0" lang="en-GB" sz="1800" spc="-1" strike="noStrike">
                <a:solidFill>
                  <a:srgbClr val="000000"/>
                </a:solidFill>
                <a:latin typeface="Consolas"/>
              </a:rPr>
              <a:t>  joint_goal[</a:t>
            </a:r>
            <a:r>
              <a:rPr b="0" lang="en-GB" sz="1800" spc="-1" strike="noStrike">
                <a:solidFill>
                  <a:srgbClr val="6897bb"/>
                </a:solidFill>
                <a:latin typeface="Consolas"/>
              </a:rPr>
              <a:t>0</a:t>
            </a:r>
            <a:r>
              <a:rPr b="0" lang="en-GB" sz="1800" spc="-1" strike="noStrike">
                <a:solidFill>
                  <a:srgbClr val="000000"/>
                </a:solidFill>
                <a:latin typeface="Consolas"/>
              </a:rPr>
              <a:t>] = [</a:t>
            </a:r>
            <a:r>
              <a:rPr b="0" lang="en-GB" sz="1800" spc="-1" strike="noStrike">
                <a:solidFill>
                  <a:srgbClr val="6897bb"/>
                </a:solidFill>
                <a:latin typeface="Consolas"/>
              </a:rPr>
              <a:t>0,0,0,pi/2,0,pi/4,0]</a:t>
            </a:r>
            <a:br/>
            <a:r>
              <a:rPr b="0" lang="en-GB" sz="1800" spc="-1" strike="noStrike">
                <a:solidFill>
                  <a:srgbClr val="808080"/>
                </a:solidFill>
                <a:latin typeface="Consolas"/>
              </a:rPr>
              <a:t>  </a:t>
            </a:r>
            <a:r>
              <a:rPr b="0" lang="en-GB" sz="1800" spc="-1" strike="noStrike">
                <a:solidFill>
                  <a:srgbClr val="94558d"/>
                </a:solidFill>
                <a:latin typeface="Consolas"/>
              </a:rPr>
              <a:t>self</a:t>
            </a:r>
            <a:r>
              <a:rPr b="0" lang="en-GB" sz="1800" spc="-1" strike="noStrike">
                <a:solidFill>
                  <a:srgbClr val="000000"/>
                </a:solidFill>
                <a:latin typeface="Consolas"/>
              </a:rPr>
              <a:t>.group.go(joint_goal</a:t>
            </a:r>
            <a:r>
              <a:rPr b="0" lang="en-GB" sz="1800" spc="-1" strike="noStrike">
                <a:solidFill>
                  <a:srgbClr val="cc7832"/>
                </a:solidFill>
                <a:latin typeface="Consolas"/>
              </a:rPr>
              <a:t>, </a:t>
            </a:r>
            <a:r>
              <a:rPr b="0" lang="en-GB" sz="1800" spc="-1" strike="noStrike">
                <a:solidFill>
                  <a:srgbClr val="aa4926"/>
                </a:solidFill>
                <a:latin typeface="Consolas"/>
              </a:rPr>
              <a:t>wait</a:t>
            </a:r>
            <a:r>
              <a:rPr b="0" lang="en-GB" sz="1800" spc="-1" strike="noStrike">
                <a:solidFill>
                  <a:srgbClr val="000000"/>
                </a:solidFill>
                <a:latin typeface="Consolas"/>
              </a:rPr>
              <a:t>=</a:t>
            </a:r>
            <a:r>
              <a:rPr b="0" lang="en-GB" sz="1800" spc="-1" strike="noStrike">
                <a:solidFill>
                  <a:srgbClr val="8888c6"/>
                </a:solidFill>
                <a:latin typeface="Consolas"/>
              </a:rPr>
              <a:t>True</a:t>
            </a:r>
            <a:r>
              <a:rPr b="0" lang="en-GB" sz="1800" spc="-1" strike="noStrike">
                <a:solidFill>
                  <a:srgbClr val="000000"/>
                </a:solidFill>
                <a:latin typeface="Consolas"/>
              </a:rPr>
              <a:t>)</a:t>
            </a:r>
            <a:br/>
            <a:r>
              <a:rPr b="0" lang="en-GB" sz="1800" spc="-1" strike="noStrike">
                <a:solidFill>
                  <a:srgbClr val="808080"/>
                </a:solidFill>
                <a:latin typeface="Consolas"/>
              </a:rPr>
              <a:t>  </a:t>
            </a:r>
            <a:r>
              <a:rPr b="0" lang="en-GB" sz="1800" spc="-1" strike="noStrike">
                <a:solidFill>
                  <a:srgbClr val="000000"/>
                </a:solidFill>
                <a:latin typeface="Consolas"/>
              </a:rPr>
              <a:t>group.stop()</a:t>
            </a:r>
            <a:endParaRPr b="0" lang="en-GB" sz="1800" spc="-1" strike="noStrike">
              <a:latin typeface="Arial"/>
            </a:endParaRPr>
          </a:p>
          <a:p>
            <a:pPr>
              <a:lnSpc>
                <a:spcPct val="90000"/>
              </a:lnSpc>
              <a:spcBef>
                <a:spcPts val="1001"/>
              </a:spcBef>
            </a:pPr>
            <a:endParaRPr b="0" lang="en-GB" sz="1800" spc="-1" strike="noStrike">
              <a:latin typeface="Arial"/>
            </a:endParaRPr>
          </a:p>
        </p:txBody>
      </p:sp>
      <p:grpSp>
        <p:nvGrpSpPr>
          <p:cNvPr id="623" name="Group 3"/>
          <p:cNvGrpSpPr/>
          <p:nvPr/>
        </p:nvGrpSpPr>
        <p:grpSpPr>
          <a:xfrm>
            <a:off x="6465960" y="1839600"/>
            <a:ext cx="4930560" cy="2106360"/>
            <a:chOff x="6465960" y="1839600"/>
            <a:chExt cx="4930560" cy="2106360"/>
          </a:xfrm>
        </p:grpSpPr>
        <p:sp>
          <p:nvSpPr>
            <p:cNvPr id="624" name="CustomShape 4"/>
            <p:cNvSpPr/>
            <p:nvPr/>
          </p:nvSpPr>
          <p:spPr>
            <a:xfrm>
              <a:off x="6598440" y="1928520"/>
              <a:ext cx="4665600" cy="1919520"/>
            </a:xfrm>
            <a:prstGeom prst="rect">
              <a:avLst/>
            </a:prstGeom>
            <a:noFill/>
            <a:ln>
              <a:noFill/>
            </a:ln>
          </p:spPr>
          <p:style>
            <a:lnRef idx="0"/>
            <a:fillRef idx="0"/>
            <a:effectRef idx="0"/>
            <a:fontRef idx="minor"/>
          </p:style>
          <p:txBody>
            <a:bodyPr lIns="90000" rIns="90000" tIns="45000" bIns="45000"/>
            <a:p>
              <a:pPr algn="just">
                <a:lnSpc>
                  <a:spcPct val="100000"/>
                </a:lnSpc>
              </a:pPr>
              <a:r>
                <a:rPr b="0" lang="en-GB" sz="2000" spc="-1" strike="noStrike">
                  <a:solidFill>
                    <a:srgbClr val="000000"/>
                  </a:solidFill>
                  <a:latin typeface="Calibri"/>
                  <a:ea typeface="DejaVu Sans"/>
                </a:rPr>
                <a:t>In order to send the robot to a desired pose we need to set it as a target and call go, blocking the code until the target is achieved. As a good practice is recommended to stop the robot and clean the current target afterwards.</a:t>
              </a:r>
              <a:endParaRPr b="0" lang="en-GB" sz="2000" spc="-1" strike="noStrike">
                <a:latin typeface="Arial"/>
              </a:endParaRPr>
            </a:p>
          </p:txBody>
        </p:sp>
        <p:sp>
          <p:nvSpPr>
            <p:cNvPr id="625" name="CustomShape 5"/>
            <p:cNvSpPr/>
            <p:nvPr/>
          </p:nvSpPr>
          <p:spPr>
            <a:xfrm>
              <a:off x="6465960" y="1839600"/>
              <a:ext cx="4930560" cy="210636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grpSp>
      <p:grpSp>
        <p:nvGrpSpPr>
          <p:cNvPr id="626" name="Group 6"/>
          <p:cNvGrpSpPr/>
          <p:nvPr/>
        </p:nvGrpSpPr>
        <p:grpSpPr>
          <a:xfrm>
            <a:off x="6465960" y="4558320"/>
            <a:ext cx="4930560" cy="1429560"/>
            <a:chOff x="6465960" y="4558320"/>
            <a:chExt cx="4930560" cy="1429560"/>
          </a:xfrm>
        </p:grpSpPr>
        <p:sp>
          <p:nvSpPr>
            <p:cNvPr id="627" name="CustomShape 7"/>
            <p:cNvSpPr/>
            <p:nvPr/>
          </p:nvSpPr>
          <p:spPr>
            <a:xfrm>
              <a:off x="6598440" y="4618800"/>
              <a:ext cx="4665600" cy="1309680"/>
            </a:xfrm>
            <a:prstGeom prst="rect">
              <a:avLst/>
            </a:prstGeom>
            <a:noFill/>
            <a:ln>
              <a:noFill/>
            </a:ln>
          </p:spPr>
          <p:style>
            <a:lnRef idx="0"/>
            <a:fillRef idx="0"/>
            <a:effectRef idx="0"/>
            <a:fontRef idx="minor"/>
          </p:style>
          <p:txBody>
            <a:bodyPr lIns="90000" rIns="90000" tIns="45000" bIns="45000"/>
            <a:p>
              <a:pPr algn="just">
                <a:lnSpc>
                  <a:spcPct val="100000"/>
                </a:lnSpc>
              </a:pPr>
              <a:r>
                <a:rPr b="0" lang="en-GB" sz="2000" spc="-1" strike="noStrike">
                  <a:solidFill>
                    <a:srgbClr val="000000"/>
                  </a:solidFill>
                  <a:latin typeface="Calibri"/>
                  <a:ea typeface="DejaVu Sans"/>
                </a:rPr>
                <a:t>Alternatively, you can drive the robot by setting a set of joint angles, and the planner will derive a suitable path and execute it.</a:t>
              </a:r>
              <a:endParaRPr b="0" lang="en-GB" sz="2000" spc="-1" strike="noStrike">
                <a:latin typeface="Arial"/>
              </a:endParaRPr>
            </a:p>
          </p:txBody>
        </p:sp>
        <p:sp>
          <p:nvSpPr>
            <p:cNvPr id="628" name="CustomShape 8"/>
            <p:cNvSpPr/>
            <p:nvPr/>
          </p:nvSpPr>
          <p:spPr>
            <a:xfrm>
              <a:off x="6465960" y="4558320"/>
              <a:ext cx="4930560" cy="142956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grpSp>
      <p:sp>
        <p:nvSpPr>
          <p:cNvPr id="629" name="CustomShape 9"/>
          <p:cNvSpPr/>
          <p:nvPr/>
        </p:nvSpPr>
        <p:spPr>
          <a:xfrm>
            <a:off x="8442000" y="2188080"/>
            <a:ext cx="183960" cy="368640"/>
          </a:xfrm>
          <a:prstGeom prst="rect">
            <a:avLst/>
          </a:prstGeom>
          <a:noFill/>
          <a:ln>
            <a:noFill/>
          </a:ln>
        </p:spPr>
        <p:style>
          <a:lnRef idx="0"/>
          <a:fillRef idx="0"/>
          <a:effectRef idx="0"/>
          <a:fontRef idx="minor"/>
        </p:style>
      </p:sp>
    </p:spTree>
  </p:cSld>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MoveIt!</a:t>
            </a:r>
            <a:br/>
            <a:r>
              <a:rPr b="0" lang="en-GB" sz="3200" spc="-1" strike="noStrike">
                <a:solidFill>
                  <a:srgbClr val="000000"/>
                </a:solidFill>
                <a:latin typeface="Calibri Light"/>
              </a:rPr>
              <a:t>Add Obstacles </a:t>
            </a:r>
            <a:endParaRPr b="0" lang="en-GB" sz="3200" spc="-1" strike="noStrike">
              <a:latin typeface="Arial"/>
            </a:endParaRPr>
          </a:p>
        </p:txBody>
      </p:sp>
      <p:sp>
        <p:nvSpPr>
          <p:cNvPr id="631" name="CustomShape 2"/>
          <p:cNvSpPr/>
          <p:nvPr/>
        </p:nvSpPr>
        <p:spPr>
          <a:xfrm>
            <a:off x="794880" y="1839600"/>
            <a:ext cx="6590520" cy="435852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1800" spc="-1" strike="noStrike">
                <a:solidFill>
                  <a:srgbClr val="cc7832"/>
                </a:solidFill>
                <a:latin typeface="Consolas"/>
              </a:rPr>
              <a:t>def </a:t>
            </a:r>
            <a:r>
              <a:rPr b="0" lang="en-GB" sz="1800" spc="-1" strike="noStrike">
                <a:solidFill>
                  <a:srgbClr val="ffc66d"/>
                </a:solidFill>
                <a:latin typeface="Consolas"/>
              </a:rPr>
              <a:t>add_box</a:t>
            </a:r>
            <a:r>
              <a:rPr b="0" lang="en-GB" sz="1800" spc="-1" strike="noStrike">
                <a:solidFill>
                  <a:srgbClr val="000000"/>
                </a:solidFill>
                <a:latin typeface="Consolas"/>
              </a:rPr>
              <a:t>(</a:t>
            </a:r>
            <a:r>
              <a:rPr b="0" lang="en-GB" sz="1800" spc="-1" strike="noStrike">
                <a:solidFill>
                  <a:srgbClr val="94558d"/>
                </a:solidFill>
                <a:latin typeface="Consolas"/>
              </a:rPr>
              <a:t>self</a:t>
            </a:r>
            <a:r>
              <a:rPr b="0" lang="en-GB" sz="1800" spc="-1" strike="noStrike">
                <a:solidFill>
                  <a:srgbClr val="cc7832"/>
                </a:solidFill>
                <a:latin typeface="Consolas"/>
              </a:rPr>
              <a:t>, </a:t>
            </a:r>
            <a:r>
              <a:rPr b="0" lang="en-GB" sz="1800" spc="-1" strike="noStrike">
                <a:solidFill>
                  <a:srgbClr val="000000"/>
                </a:solidFill>
                <a:latin typeface="Consolas"/>
              </a:rPr>
              <a:t>timeout=</a:t>
            </a:r>
            <a:r>
              <a:rPr b="0" lang="en-GB" sz="1800" spc="-1" strike="noStrike">
                <a:solidFill>
                  <a:srgbClr val="6897bb"/>
                </a:solidFill>
                <a:latin typeface="Consolas"/>
              </a:rPr>
              <a:t>4</a:t>
            </a:r>
            <a:r>
              <a:rPr b="0" lang="en-GB" sz="1800" spc="-1" strike="noStrike">
                <a:solidFill>
                  <a:srgbClr val="000000"/>
                </a:solidFill>
                <a:latin typeface="Consolas"/>
              </a:rPr>
              <a:t>):</a:t>
            </a:r>
            <a:br/>
            <a:br/>
            <a:r>
              <a:rPr b="0" lang="en-GB" sz="1800" spc="-1" strike="noStrike">
                <a:solidFill>
                  <a:srgbClr val="808080"/>
                </a:solidFill>
                <a:latin typeface="Consolas"/>
              </a:rPr>
              <a:t>  </a:t>
            </a:r>
            <a:r>
              <a:rPr b="0" lang="en-GB" sz="1800" spc="-1" strike="noStrike">
                <a:solidFill>
                  <a:srgbClr val="000000"/>
                </a:solidFill>
                <a:latin typeface="Consolas"/>
              </a:rPr>
              <a:t>box_pose = geometry_msgs.msg.PoseStamped()</a:t>
            </a:r>
            <a:br/>
            <a:r>
              <a:rPr b="0" lang="en-GB" sz="1800" spc="-1" strike="noStrike">
                <a:solidFill>
                  <a:srgbClr val="000000"/>
                </a:solidFill>
                <a:latin typeface="Consolas"/>
              </a:rPr>
              <a:t>  box_pose.header.frame_id = </a:t>
            </a:r>
            <a:r>
              <a:rPr b="0" lang="en-GB" sz="1800" spc="-1" strike="noStrike">
                <a:solidFill>
                  <a:srgbClr val="a5c261"/>
                </a:solidFill>
                <a:latin typeface="Consolas"/>
              </a:rPr>
              <a:t>"link_tcp”</a:t>
            </a:r>
            <a:endParaRPr b="0" lang="en-GB" sz="1800" spc="-1" strike="noStrike">
              <a:latin typeface="Arial"/>
            </a:endParaRPr>
          </a:p>
          <a:p>
            <a:pPr>
              <a:lnSpc>
                <a:spcPct val="90000"/>
              </a:lnSpc>
              <a:spcBef>
                <a:spcPts val="1001"/>
              </a:spcBef>
            </a:pPr>
            <a:r>
              <a:rPr b="0" lang="en-GB" sz="1800" spc="-1" strike="noStrike">
                <a:solidFill>
                  <a:srgbClr val="a5c261"/>
                </a:solidFill>
                <a:latin typeface="Consolas"/>
              </a:rPr>
              <a:t>  </a:t>
            </a:r>
            <a:r>
              <a:rPr b="0" lang="en-GB" sz="1800" spc="-1" strike="noStrike">
                <a:solidFill>
                  <a:srgbClr val="a5c261"/>
                </a:solidFill>
                <a:latin typeface="Consolas"/>
              </a:rPr>
              <a:t># Populate the vector with the position of the        obstacle</a:t>
            </a:r>
            <a:br/>
            <a:r>
              <a:rPr b="0" lang="en-GB" sz="1800" spc="-1" strike="noStrike">
                <a:solidFill>
                  <a:srgbClr val="a5c261"/>
                </a:solidFill>
                <a:latin typeface="Consolas"/>
              </a:rPr>
              <a:t>  </a:t>
            </a:r>
            <a:r>
              <a:rPr b="0" lang="en-GB" sz="1800" spc="-1" strike="noStrike">
                <a:solidFill>
                  <a:srgbClr val="000000"/>
                </a:solidFill>
                <a:latin typeface="Consolas"/>
              </a:rPr>
              <a:t>box_pose.pose.orientation.w = </a:t>
            </a:r>
            <a:r>
              <a:rPr b="0" lang="en-GB" sz="1800" spc="-1" strike="noStrike">
                <a:solidFill>
                  <a:srgbClr val="6897bb"/>
                </a:solidFill>
                <a:latin typeface="Consolas"/>
              </a:rPr>
              <a:t>1.0</a:t>
            </a:r>
            <a:endParaRPr b="0" lang="en-GB" sz="1800" spc="-1" strike="noStrike">
              <a:latin typeface="Arial"/>
            </a:endParaRPr>
          </a:p>
          <a:p>
            <a:pPr>
              <a:lnSpc>
                <a:spcPct val="90000"/>
              </a:lnSpc>
              <a:spcBef>
                <a:spcPts val="1001"/>
              </a:spcBef>
            </a:pPr>
            <a:r>
              <a:rPr b="0" lang="en-GB" sz="1800" spc="-1" strike="noStrike">
                <a:solidFill>
                  <a:srgbClr val="a5c261"/>
                </a:solidFill>
                <a:latin typeface="Consolas"/>
              </a:rPr>
              <a:t>  </a:t>
            </a:r>
            <a:r>
              <a:rPr b="0" lang="en-GB" sz="1800" spc="-1" strike="noStrike">
                <a:solidFill>
                  <a:srgbClr val="a5c261"/>
                </a:solidFill>
                <a:latin typeface="Consolas"/>
              </a:rPr>
              <a:t># Add the box to the scene</a:t>
            </a:r>
            <a:br/>
            <a:r>
              <a:rPr b="0" lang="en-GB" sz="1800" spc="-1" strike="noStrike">
                <a:solidFill>
                  <a:srgbClr val="a5c261"/>
                </a:solidFill>
                <a:latin typeface="Consolas"/>
              </a:rPr>
              <a:t>  </a:t>
            </a:r>
            <a:r>
              <a:rPr b="0" lang="en-GB" sz="1800" spc="-1" strike="noStrike">
                <a:solidFill>
                  <a:srgbClr val="94558d"/>
                </a:solidFill>
                <a:latin typeface="Consolas"/>
              </a:rPr>
              <a:t>self</a:t>
            </a:r>
            <a:r>
              <a:rPr b="0" lang="en-GB" sz="1800" spc="-1" strike="noStrike">
                <a:solidFill>
                  <a:srgbClr val="000000"/>
                </a:solidFill>
                <a:latin typeface="Consolas"/>
              </a:rPr>
              <a:t>.scene.add_box(</a:t>
            </a:r>
            <a:r>
              <a:rPr b="0" lang="en-GB" sz="1800" spc="-1" strike="noStrike">
                <a:solidFill>
                  <a:srgbClr val="a5c261"/>
                </a:solidFill>
                <a:latin typeface="Consolas"/>
              </a:rPr>
              <a:t>"box"</a:t>
            </a:r>
            <a:r>
              <a:rPr b="0" lang="en-GB" sz="1800" spc="-1" strike="noStrike">
                <a:solidFill>
                  <a:srgbClr val="cc7832"/>
                </a:solidFill>
                <a:latin typeface="Consolas"/>
              </a:rPr>
              <a:t>, </a:t>
            </a:r>
            <a:r>
              <a:rPr b="0" lang="en-GB" sz="1800" spc="-1" strike="noStrike">
                <a:solidFill>
                  <a:srgbClr val="000000"/>
                </a:solidFill>
                <a:latin typeface="Consolas"/>
              </a:rPr>
              <a:t>box_pose</a:t>
            </a:r>
            <a:r>
              <a:rPr b="0" lang="en-GB" sz="1800" spc="-1" strike="noStrike">
                <a:solidFill>
                  <a:srgbClr val="cc7832"/>
                </a:solidFill>
                <a:latin typeface="Consolas"/>
              </a:rPr>
              <a:t>, </a:t>
            </a:r>
            <a:r>
              <a:rPr b="0" lang="en-GB" sz="1800" spc="-1" strike="noStrike">
                <a:solidFill>
                  <a:srgbClr val="aa4926"/>
                </a:solidFill>
                <a:latin typeface="Consolas"/>
              </a:rPr>
              <a:t>size</a:t>
            </a:r>
            <a:r>
              <a:rPr b="0" lang="en-GB" sz="1800" spc="-1" strike="noStrike">
                <a:solidFill>
                  <a:srgbClr val="000000"/>
                </a:solidFill>
                <a:latin typeface="Consolas"/>
              </a:rPr>
              <a:t>=(</a:t>
            </a:r>
            <a:r>
              <a:rPr b="0" lang="en-GB" sz="1800" spc="-1" strike="noStrike">
                <a:solidFill>
                  <a:srgbClr val="6897bb"/>
                </a:solidFill>
                <a:latin typeface="Consolas"/>
              </a:rPr>
              <a:t>0.1</a:t>
            </a:r>
            <a:r>
              <a:rPr b="0" lang="en-GB" sz="1800" spc="-1" strike="noStrike">
                <a:solidFill>
                  <a:srgbClr val="cc7832"/>
                </a:solidFill>
                <a:latin typeface="Consolas"/>
              </a:rPr>
              <a:t>, </a:t>
            </a:r>
            <a:r>
              <a:rPr b="0" lang="en-GB" sz="1800" spc="-1" strike="noStrike">
                <a:solidFill>
                  <a:srgbClr val="6897bb"/>
                </a:solidFill>
                <a:latin typeface="Consolas"/>
              </a:rPr>
              <a:t>0.1</a:t>
            </a:r>
            <a:r>
              <a:rPr b="0" lang="en-GB" sz="1800" spc="-1" strike="noStrike">
                <a:solidFill>
                  <a:srgbClr val="cc7832"/>
                </a:solidFill>
                <a:latin typeface="Consolas"/>
              </a:rPr>
              <a:t>, </a:t>
            </a:r>
            <a:r>
              <a:rPr b="0" lang="en-GB" sz="1800" spc="-1" strike="noStrike">
                <a:solidFill>
                  <a:srgbClr val="6897bb"/>
                </a:solidFill>
                <a:latin typeface="Consolas"/>
              </a:rPr>
              <a:t>0.1</a:t>
            </a:r>
            <a:r>
              <a:rPr b="0" lang="en-GB" sz="1800" spc="-1" strike="noStrike">
                <a:solidFill>
                  <a:srgbClr val="000000"/>
                </a:solidFill>
                <a:latin typeface="Consolas"/>
              </a:rPr>
              <a:t>))</a:t>
            </a:r>
            <a:endParaRPr b="0" lang="en-GB" sz="1800" spc="-1" strike="noStrike">
              <a:latin typeface="Arial"/>
            </a:endParaRPr>
          </a:p>
          <a:p>
            <a:pPr>
              <a:lnSpc>
                <a:spcPct val="90000"/>
              </a:lnSpc>
              <a:spcBef>
                <a:spcPts val="1001"/>
              </a:spcBef>
            </a:pPr>
            <a:endParaRPr b="0" lang="en-GB" sz="1800" spc="-1" strike="noStrike">
              <a:latin typeface="Arial"/>
            </a:endParaRPr>
          </a:p>
          <a:p>
            <a:pPr>
              <a:lnSpc>
                <a:spcPct val="90000"/>
              </a:lnSpc>
              <a:spcBef>
                <a:spcPts val="1001"/>
              </a:spcBef>
            </a:pPr>
            <a:r>
              <a:rPr b="0" lang="en-GB" sz="1800" spc="-1" strike="noStrike">
                <a:solidFill>
                  <a:srgbClr val="cc7832"/>
                </a:solidFill>
                <a:latin typeface="Consolas"/>
              </a:rPr>
              <a:t>def </a:t>
            </a:r>
            <a:r>
              <a:rPr b="0" lang="en-GB" sz="1800" spc="-1" strike="noStrike">
                <a:solidFill>
                  <a:srgbClr val="ffc66d"/>
                </a:solidFill>
                <a:latin typeface="Consolas"/>
              </a:rPr>
              <a:t>remove_box</a:t>
            </a:r>
            <a:r>
              <a:rPr b="0" lang="en-GB" sz="1800" spc="-1" strike="noStrike">
                <a:solidFill>
                  <a:srgbClr val="000000"/>
                </a:solidFill>
                <a:latin typeface="Consolas"/>
              </a:rPr>
              <a:t>(</a:t>
            </a:r>
            <a:r>
              <a:rPr b="0" lang="en-GB" sz="1800" spc="-1" strike="noStrike">
                <a:solidFill>
                  <a:srgbClr val="94558d"/>
                </a:solidFill>
                <a:latin typeface="Consolas"/>
              </a:rPr>
              <a:t>self</a:t>
            </a:r>
            <a:r>
              <a:rPr b="0" lang="en-GB" sz="1800" spc="-1" strike="noStrike">
                <a:solidFill>
                  <a:srgbClr val="cc7832"/>
                </a:solidFill>
                <a:latin typeface="Consolas"/>
              </a:rPr>
              <a:t>, box_name,</a:t>
            </a:r>
            <a:r>
              <a:rPr b="0" lang="en-GB" sz="1800" spc="-1" strike="noStrike">
                <a:solidFill>
                  <a:srgbClr val="000000"/>
                </a:solidFill>
                <a:latin typeface="Consolas"/>
              </a:rPr>
              <a:t>timeout=</a:t>
            </a:r>
            <a:r>
              <a:rPr b="0" lang="en-GB" sz="1800" spc="-1" strike="noStrike">
                <a:solidFill>
                  <a:srgbClr val="6897bb"/>
                </a:solidFill>
                <a:latin typeface="Consolas"/>
              </a:rPr>
              <a:t>4</a:t>
            </a:r>
            <a:r>
              <a:rPr b="0" lang="en-GB" sz="1800" spc="-1" strike="noStrike">
                <a:solidFill>
                  <a:srgbClr val="000000"/>
                </a:solidFill>
                <a:latin typeface="Consolas"/>
              </a:rPr>
              <a:t>):</a:t>
            </a:r>
            <a:br/>
            <a:br/>
            <a:r>
              <a:rPr b="0" lang="en-GB" sz="1800" spc="-1" strike="noStrike">
                <a:solidFill>
                  <a:srgbClr val="808080"/>
                </a:solidFill>
                <a:latin typeface="Consolas"/>
              </a:rPr>
              <a:t>  </a:t>
            </a:r>
            <a:r>
              <a:rPr b="0" lang="en-GB" sz="1800" spc="-1" strike="noStrike">
                <a:solidFill>
                  <a:srgbClr val="94558d"/>
                </a:solidFill>
                <a:latin typeface="Consolas"/>
              </a:rPr>
              <a:t>self</a:t>
            </a:r>
            <a:r>
              <a:rPr b="0" lang="en-GB" sz="1800" spc="-1" strike="noStrike">
                <a:solidFill>
                  <a:srgbClr val="000000"/>
                </a:solidFill>
                <a:latin typeface="Consolas"/>
              </a:rPr>
              <a:t>.scene.remove_world_object(box_name)</a:t>
            </a:r>
            <a:endParaRPr b="0" lang="en-GB" sz="1800" spc="-1" strike="noStrike">
              <a:latin typeface="Arial"/>
            </a:endParaRPr>
          </a:p>
          <a:p>
            <a:pPr>
              <a:lnSpc>
                <a:spcPct val="90000"/>
              </a:lnSpc>
              <a:spcBef>
                <a:spcPts val="1001"/>
              </a:spcBef>
            </a:pPr>
            <a:endParaRPr b="0" lang="en-GB" sz="1800" spc="-1" strike="noStrike">
              <a:latin typeface="Arial"/>
            </a:endParaRPr>
          </a:p>
          <a:p>
            <a:pPr>
              <a:lnSpc>
                <a:spcPct val="90000"/>
              </a:lnSpc>
              <a:spcBef>
                <a:spcPts val="1001"/>
              </a:spcBef>
            </a:pPr>
            <a:endParaRPr b="0" lang="en-GB" sz="1800" spc="-1" strike="noStrike">
              <a:latin typeface="Arial"/>
            </a:endParaRPr>
          </a:p>
          <a:p>
            <a:pPr>
              <a:lnSpc>
                <a:spcPct val="90000"/>
              </a:lnSpc>
              <a:spcBef>
                <a:spcPts val="1001"/>
              </a:spcBef>
            </a:pPr>
            <a:endParaRPr b="0" lang="en-GB" sz="1800" spc="-1" strike="noStrike">
              <a:latin typeface="Arial"/>
            </a:endParaRPr>
          </a:p>
          <a:p>
            <a:pPr>
              <a:lnSpc>
                <a:spcPct val="90000"/>
              </a:lnSpc>
              <a:spcBef>
                <a:spcPts val="1001"/>
              </a:spcBef>
            </a:pPr>
            <a:endParaRPr b="0" lang="en-GB" sz="1800" spc="-1" strike="noStrike">
              <a:latin typeface="Arial"/>
            </a:endParaRPr>
          </a:p>
        </p:txBody>
      </p:sp>
      <p:grpSp>
        <p:nvGrpSpPr>
          <p:cNvPr id="632" name="Group 3"/>
          <p:cNvGrpSpPr/>
          <p:nvPr/>
        </p:nvGrpSpPr>
        <p:grpSpPr>
          <a:xfrm>
            <a:off x="7385760" y="1839600"/>
            <a:ext cx="4192200" cy="2787480"/>
            <a:chOff x="7385760" y="1839600"/>
            <a:chExt cx="4192200" cy="2787480"/>
          </a:xfrm>
        </p:grpSpPr>
        <p:sp>
          <p:nvSpPr>
            <p:cNvPr id="633" name="CustomShape 4"/>
            <p:cNvSpPr/>
            <p:nvPr/>
          </p:nvSpPr>
          <p:spPr>
            <a:xfrm>
              <a:off x="7498440" y="1957320"/>
              <a:ext cx="3966840" cy="2284560"/>
            </a:xfrm>
            <a:prstGeom prst="rect">
              <a:avLst/>
            </a:prstGeom>
            <a:noFill/>
            <a:ln>
              <a:noFill/>
            </a:ln>
          </p:spPr>
          <p:style>
            <a:lnRef idx="0"/>
            <a:fillRef idx="0"/>
            <a:effectRef idx="0"/>
            <a:fontRef idx="minor"/>
          </p:style>
          <p:txBody>
            <a:bodyPr lIns="90000" rIns="90000" tIns="45000" bIns="45000"/>
            <a:p>
              <a:pPr algn="just">
                <a:lnSpc>
                  <a:spcPct val="100000"/>
                </a:lnSpc>
              </a:pPr>
              <a:r>
                <a:rPr b="0" lang="en-GB" sz="1800" spc="-1" strike="noStrike">
                  <a:solidFill>
                    <a:srgbClr val="000000"/>
                  </a:solidFill>
                  <a:latin typeface="Calibri"/>
                  <a:ea typeface="DejaVu Sans"/>
                </a:rPr>
                <a:t>We can add obstacles to the environment by defining the position of and the shape of the object, either using a predefined shape (box, sphere or cylinder) or a custom 3D shape. In this case on of the predefined shapes is used to represent an obstacle that will be avoided by the planner.</a:t>
              </a:r>
              <a:endParaRPr b="0" lang="en-GB" sz="1800" spc="-1" strike="noStrike">
                <a:latin typeface="Arial"/>
              </a:endParaRPr>
            </a:p>
          </p:txBody>
        </p:sp>
        <p:sp>
          <p:nvSpPr>
            <p:cNvPr id="634" name="CustomShape 5"/>
            <p:cNvSpPr/>
            <p:nvPr/>
          </p:nvSpPr>
          <p:spPr>
            <a:xfrm>
              <a:off x="7385760" y="1839600"/>
              <a:ext cx="4192200" cy="278748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grpSp>
      <p:grpSp>
        <p:nvGrpSpPr>
          <p:cNvPr id="635" name="Group 6"/>
          <p:cNvGrpSpPr/>
          <p:nvPr/>
        </p:nvGrpSpPr>
        <p:grpSpPr>
          <a:xfrm>
            <a:off x="7385760" y="5043600"/>
            <a:ext cx="4192200" cy="1254600"/>
            <a:chOff x="7385760" y="5043600"/>
            <a:chExt cx="4192200" cy="1254600"/>
          </a:xfrm>
        </p:grpSpPr>
        <p:sp>
          <p:nvSpPr>
            <p:cNvPr id="636" name="CustomShape 7"/>
            <p:cNvSpPr/>
            <p:nvPr/>
          </p:nvSpPr>
          <p:spPr>
            <a:xfrm>
              <a:off x="7498440" y="5096520"/>
              <a:ext cx="3966840" cy="115200"/>
            </a:xfrm>
            <a:prstGeom prst="rect">
              <a:avLst/>
            </a:prstGeom>
            <a:noFill/>
            <a:ln>
              <a:noFill/>
            </a:ln>
          </p:spPr>
          <p:style>
            <a:lnRef idx="0"/>
            <a:fillRef idx="0"/>
            <a:effectRef idx="0"/>
            <a:fontRef idx="minor"/>
          </p:style>
        </p:sp>
        <p:sp>
          <p:nvSpPr>
            <p:cNvPr id="637" name="CustomShape 8"/>
            <p:cNvSpPr/>
            <p:nvPr/>
          </p:nvSpPr>
          <p:spPr>
            <a:xfrm>
              <a:off x="7385760" y="5043600"/>
              <a:ext cx="4192200" cy="125460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grpSp>
      <p:sp>
        <p:nvSpPr>
          <p:cNvPr id="638" name="CustomShape 9"/>
          <p:cNvSpPr/>
          <p:nvPr/>
        </p:nvSpPr>
        <p:spPr>
          <a:xfrm>
            <a:off x="7498440" y="5154480"/>
            <a:ext cx="3898080" cy="912960"/>
          </a:xfrm>
          <a:prstGeom prst="rect">
            <a:avLst/>
          </a:prstGeom>
          <a:noFill/>
          <a:ln>
            <a:noFill/>
          </a:ln>
        </p:spPr>
        <p:style>
          <a:lnRef idx="0"/>
          <a:fillRef idx="0"/>
          <a:effectRef idx="0"/>
          <a:fontRef idx="minor"/>
        </p:style>
        <p:txBody>
          <a:bodyPr lIns="90000" rIns="90000" tIns="45000" bIns="45000"/>
          <a:p>
            <a:pPr algn="just">
              <a:lnSpc>
                <a:spcPct val="100000"/>
              </a:lnSpc>
            </a:pPr>
            <a:r>
              <a:rPr b="0" lang="en-GB" sz="1800" spc="-1" strike="noStrike">
                <a:solidFill>
                  <a:srgbClr val="000000"/>
                </a:solidFill>
                <a:latin typeface="Calibri"/>
                <a:ea typeface="DejaVu Sans"/>
              </a:rPr>
              <a:t>Once the obstacle is not in the environment anymore we can remove it using the tag associated to it. </a:t>
            </a:r>
            <a:endParaRPr b="0" lang="en-GB" sz="1800" spc="-1" strike="noStrike">
              <a:latin typeface="Arial"/>
            </a:endParaRPr>
          </a:p>
        </p:txBody>
      </p:sp>
    </p:spTree>
  </p:cSld>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MoveIt!</a:t>
            </a:r>
            <a:br/>
            <a:r>
              <a:rPr b="0" lang="en-GB" sz="3200" spc="-1" strike="noStrike">
                <a:solidFill>
                  <a:srgbClr val="000000"/>
                </a:solidFill>
                <a:latin typeface="Calibri Light"/>
              </a:rPr>
              <a:t>Attach and detach</a:t>
            </a:r>
            <a:endParaRPr b="0" lang="en-GB" sz="3200" spc="-1" strike="noStrike">
              <a:latin typeface="Arial"/>
            </a:endParaRPr>
          </a:p>
        </p:txBody>
      </p:sp>
      <p:sp>
        <p:nvSpPr>
          <p:cNvPr id="640" name="CustomShape 2"/>
          <p:cNvSpPr/>
          <p:nvPr/>
        </p:nvSpPr>
        <p:spPr>
          <a:xfrm>
            <a:off x="1650960" y="4679640"/>
            <a:ext cx="9567720" cy="9212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1800" spc="-1" strike="noStrike">
                <a:solidFill>
                  <a:srgbClr val="cc7832"/>
                </a:solidFill>
                <a:latin typeface="Consolas"/>
              </a:rPr>
              <a:t>def </a:t>
            </a:r>
            <a:r>
              <a:rPr b="0" lang="en-GB" sz="1800" spc="-1" strike="noStrike">
                <a:solidFill>
                  <a:srgbClr val="ffc66d"/>
                </a:solidFill>
                <a:latin typeface="Consolas"/>
              </a:rPr>
              <a:t>detachBox</a:t>
            </a:r>
            <a:r>
              <a:rPr b="0" lang="en-GB" sz="1800" spc="-1" strike="noStrike">
                <a:solidFill>
                  <a:srgbClr val="000000"/>
                </a:solidFill>
                <a:latin typeface="Consolas"/>
              </a:rPr>
              <a:t>(</a:t>
            </a:r>
            <a:r>
              <a:rPr b="0" lang="en-GB" sz="1800" spc="-1" strike="noStrike">
                <a:solidFill>
                  <a:srgbClr val="94558d"/>
                </a:solidFill>
                <a:latin typeface="Consolas"/>
              </a:rPr>
              <a:t>self</a:t>
            </a:r>
            <a:r>
              <a:rPr b="0" lang="en-GB" sz="1800" spc="-1" strike="noStrike">
                <a:solidFill>
                  <a:srgbClr val="cc7832"/>
                </a:solidFill>
                <a:latin typeface="Consolas"/>
              </a:rPr>
              <a:t>,</a:t>
            </a:r>
            <a:r>
              <a:rPr b="0" lang="en-GB" sz="1800" spc="-1" strike="noStrike">
                <a:solidFill>
                  <a:srgbClr val="000000"/>
                </a:solidFill>
                <a:latin typeface="Consolas"/>
              </a:rPr>
              <a:t>box_name):</a:t>
            </a:r>
            <a:br/>
            <a:br/>
            <a:r>
              <a:rPr b="0" lang="en-GB" sz="1800" spc="-1" strike="noStrike">
                <a:solidFill>
                  <a:srgbClr val="000000"/>
                </a:solidFill>
                <a:latin typeface="Consolas"/>
              </a:rPr>
              <a:t>  </a:t>
            </a:r>
            <a:r>
              <a:rPr b="0" lang="en-GB" sz="1800" spc="-1" strike="noStrike">
                <a:solidFill>
                  <a:srgbClr val="94558d"/>
                </a:solidFill>
                <a:latin typeface="Consolas"/>
              </a:rPr>
              <a:t>self</a:t>
            </a:r>
            <a:r>
              <a:rPr b="0" lang="en-GB" sz="1800" spc="-1" strike="noStrike">
                <a:solidFill>
                  <a:srgbClr val="000000"/>
                </a:solidFill>
                <a:latin typeface="Consolas"/>
              </a:rPr>
              <a:t>.scene.remove_attached_object(</a:t>
            </a:r>
            <a:r>
              <a:rPr b="0" lang="en-GB" sz="1800" spc="-1" strike="noStrike">
                <a:solidFill>
                  <a:srgbClr val="94558d"/>
                </a:solidFill>
                <a:latin typeface="Consolas"/>
              </a:rPr>
              <a:t>self</a:t>
            </a:r>
            <a:r>
              <a:rPr b="0" lang="en-GB" sz="1800" spc="-1" strike="noStrike">
                <a:solidFill>
                  <a:srgbClr val="000000"/>
                </a:solidFill>
                <a:latin typeface="Consolas"/>
              </a:rPr>
              <a:t>.link_ee</a:t>
            </a:r>
            <a:r>
              <a:rPr b="0" lang="en-GB" sz="1800" spc="-1" strike="noStrike">
                <a:solidFill>
                  <a:srgbClr val="cc7832"/>
                </a:solidFill>
                <a:latin typeface="Consolas"/>
              </a:rPr>
              <a:t>, </a:t>
            </a:r>
            <a:r>
              <a:rPr b="0" lang="en-GB" sz="1800" spc="-1" strike="noStrike">
                <a:solidFill>
                  <a:srgbClr val="aa4926"/>
                </a:solidFill>
                <a:latin typeface="Consolas"/>
              </a:rPr>
              <a:t>name</a:t>
            </a:r>
            <a:r>
              <a:rPr b="0" lang="en-GB" sz="1800" spc="-1" strike="noStrike">
                <a:solidFill>
                  <a:srgbClr val="000000"/>
                </a:solidFill>
                <a:latin typeface="Consolas"/>
              </a:rPr>
              <a:t>=box_name)</a:t>
            </a:r>
            <a:endParaRPr b="0" lang="en-GB" sz="1800" spc="-1" strike="noStrike">
              <a:latin typeface="Arial"/>
            </a:endParaRPr>
          </a:p>
        </p:txBody>
      </p:sp>
      <p:grpSp>
        <p:nvGrpSpPr>
          <p:cNvPr id="641" name="Group 3"/>
          <p:cNvGrpSpPr/>
          <p:nvPr/>
        </p:nvGrpSpPr>
        <p:grpSpPr>
          <a:xfrm>
            <a:off x="1774080" y="5604120"/>
            <a:ext cx="7936200" cy="1031760"/>
            <a:chOff x="1774080" y="5604120"/>
            <a:chExt cx="7936200" cy="1031760"/>
          </a:xfrm>
        </p:grpSpPr>
        <p:sp>
          <p:nvSpPr>
            <p:cNvPr id="642" name="CustomShape 4"/>
            <p:cNvSpPr/>
            <p:nvPr/>
          </p:nvSpPr>
          <p:spPr>
            <a:xfrm>
              <a:off x="1987200" y="5722920"/>
              <a:ext cx="7509600" cy="9129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solidFill>
                    <a:srgbClr val="000000"/>
                  </a:solidFill>
                  <a:latin typeface="Calibri"/>
                  <a:ea typeface="DejaVu Sans"/>
                </a:rPr>
                <a:t>Once the cargo is no longer attached to the end effector we need to tell the planner that it shouldn’t consider anymore.</a:t>
              </a:r>
              <a:endParaRPr b="0" lang="en-GB" sz="1800" spc="-1" strike="noStrike">
                <a:latin typeface="Arial"/>
              </a:endParaRPr>
            </a:p>
            <a:p>
              <a:pPr>
                <a:lnSpc>
                  <a:spcPct val="100000"/>
                </a:lnSpc>
              </a:pPr>
              <a:endParaRPr b="0" lang="en-GB" sz="1800" spc="-1" strike="noStrike">
                <a:latin typeface="Arial"/>
              </a:endParaRPr>
            </a:p>
          </p:txBody>
        </p:sp>
        <p:sp>
          <p:nvSpPr>
            <p:cNvPr id="643" name="CustomShape 5"/>
            <p:cNvSpPr/>
            <p:nvPr/>
          </p:nvSpPr>
          <p:spPr>
            <a:xfrm>
              <a:off x="1774080" y="5604120"/>
              <a:ext cx="7936200" cy="87696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grpSp>
      <p:grpSp>
        <p:nvGrpSpPr>
          <p:cNvPr id="644" name="Group 6"/>
          <p:cNvGrpSpPr/>
          <p:nvPr/>
        </p:nvGrpSpPr>
        <p:grpSpPr>
          <a:xfrm>
            <a:off x="1235160" y="1743840"/>
            <a:ext cx="10031040" cy="2755080"/>
            <a:chOff x="1235160" y="1743840"/>
            <a:chExt cx="10031040" cy="2755080"/>
          </a:xfrm>
        </p:grpSpPr>
        <p:sp>
          <p:nvSpPr>
            <p:cNvPr id="645" name="CustomShape 7"/>
            <p:cNvSpPr/>
            <p:nvPr/>
          </p:nvSpPr>
          <p:spPr>
            <a:xfrm>
              <a:off x="1698480" y="1743840"/>
              <a:ext cx="9567720" cy="16354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1800" spc="-1" strike="noStrike">
                  <a:solidFill>
                    <a:srgbClr val="cc7832"/>
                  </a:solidFill>
                  <a:latin typeface="Consolas"/>
                  <a:ea typeface="DejaVu Sans"/>
                </a:rPr>
                <a:t>def </a:t>
              </a:r>
              <a:r>
                <a:rPr b="0" lang="en-GB" sz="1800" spc="-1" strike="noStrike">
                  <a:solidFill>
                    <a:srgbClr val="ffc66d"/>
                  </a:solidFill>
                  <a:latin typeface="Consolas"/>
                  <a:ea typeface="DejaVu Sans"/>
                </a:rPr>
                <a:t>attachBox</a:t>
              </a:r>
              <a:r>
                <a:rPr b="0" lang="en-GB" sz="1800" spc="-1" strike="noStrike">
                  <a:solidFill>
                    <a:srgbClr val="000000"/>
                  </a:solidFill>
                  <a:latin typeface="Consolas"/>
                  <a:ea typeface="DejaVu Sans"/>
                </a:rPr>
                <a:t>(</a:t>
              </a:r>
              <a:r>
                <a:rPr b="0" lang="en-GB" sz="1800" spc="-1" strike="noStrike">
                  <a:solidFill>
                    <a:srgbClr val="94558d"/>
                  </a:solidFill>
                  <a:latin typeface="Consolas"/>
                  <a:ea typeface="DejaVu Sans"/>
                </a:rPr>
                <a:t>self</a:t>
              </a:r>
              <a:r>
                <a:rPr b="0" lang="en-GB" sz="1800" spc="-1" strike="noStrike">
                  <a:solidFill>
                    <a:srgbClr val="cc7832"/>
                  </a:solidFill>
                  <a:latin typeface="Consolas"/>
                  <a:ea typeface="DejaVu Sans"/>
                </a:rPr>
                <a:t>,</a:t>
              </a:r>
              <a:r>
                <a:rPr b="0" lang="en-GB" sz="1800" spc="-1" strike="noStrike">
                  <a:solidFill>
                    <a:srgbClr val="000000"/>
                  </a:solidFill>
                  <a:latin typeface="Consolas"/>
                  <a:ea typeface="DejaVu Sans"/>
                </a:rPr>
                <a:t>box_name):</a:t>
              </a:r>
              <a:br/>
              <a:br/>
              <a:r>
                <a:rPr b="0" lang="en-GB" sz="1800" spc="-1" strike="noStrike">
                  <a:solidFill>
                    <a:srgbClr val="000000"/>
                  </a:solidFill>
                  <a:latin typeface="Consolas"/>
                  <a:ea typeface="DejaVu Sans"/>
                </a:rPr>
                <a:t>  grasping_group = </a:t>
              </a:r>
              <a:r>
                <a:rPr b="0" lang="en-GB" sz="1800" spc="-1" strike="noStrike">
                  <a:solidFill>
                    <a:srgbClr val="a5c261"/>
                  </a:solidFill>
                  <a:latin typeface="Consolas"/>
                  <a:ea typeface="DejaVu Sans"/>
                </a:rPr>
                <a:t>'vacuum_gripper'</a:t>
              </a:r>
              <a:br/>
              <a:r>
                <a:rPr b="0" lang="en-GB" sz="1800" spc="-1" strike="noStrike">
                  <a:solidFill>
                    <a:srgbClr val="a5c261"/>
                  </a:solidFill>
                  <a:latin typeface="Consolas"/>
                  <a:ea typeface="DejaVu Sans"/>
                </a:rPr>
                <a:t>  </a:t>
              </a:r>
              <a:r>
                <a:rPr b="0" lang="en-GB" sz="1800" spc="-1" strike="noStrike">
                  <a:solidFill>
                    <a:srgbClr val="000000"/>
                  </a:solidFill>
                  <a:latin typeface="Consolas"/>
                  <a:ea typeface="DejaVu Sans"/>
                </a:rPr>
                <a:t>touch_links = </a:t>
              </a:r>
              <a:r>
                <a:rPr b="0" lang="en-GB" sz="1800" spc="-1" strike="noStrike">
                  <a:solidFill>
                    <a:srgbClr val="94558d"/>
                  </a:solidFill>
                  <a:latin typeface="Consolas"/>
                  <a:ea typeface="DejaVu Sans"/>
                </a:rPr>
                <a:t>self</a:t>
              </a:r>
              <a:r>
                <a:rPr b="0" lang="en-GB" sz="1800" spc="-1" strike="noStrike">
                  <a:solidFill>
                    <a:srgbClr val="000000"/>
                  </a:solidFill>
                  <a:latin typeface="Consolas"/>
                  <a:ea typeface="DejaVu Sans"/>
                </a:rPr>
                <a:t>.robot.get_link_names(</a:t>
              </a:r>
              <a:r>
                <a:rPr b="0" lang="en-GB" sz="1800" spc="-1" strike="noStrike">
                  <a:solidFill>
                    <a:srgbClr val="aa4926"/>
                  </a:solidFill>
                  <a:latin typeface="Consolas"/>
                  <a:ea typeface="DejaVu Sans"/>
                </a:rPr>
                <a:t>group</a:t>
              </a:r>
              <a:r>
                <a:rPr b="0" lang="en-GB" sz="1800" spc="-1" strike="noStrike">
                  <a:solidFill>
                    <a:srgbClr val="000000"/>
                  </a:solidFill>
                  <a:latin typeface="Consolas"/>
                  <a:ea typeface="DejaVu Sans"/>
                </a:rPr>
                <a:t>=grasping_group)</a:t>
              </a:r>
              <a:br/>
              <a:r>
                <a:rPr b="0" lang="en-GB" sz="1800" spc="-1" strike="noStrike">
                  <a:solidFill>
                    <a:srgbClr val="000000"/>
                  </a:solidFill>
                  <a:latin typeface="Consolas"/>
                  <a:ea typeface="DejaVu Sans"/>
                </a:rPr>
                <a:t>  </a:t>
              </a:r>
              <a:r>
                <a:rPr b="0" lang="en-GB" sz="1800" spc="-1" strike="noStrike">
                  <a:solidFill>
                    <a:srgbClr val="94558d"/>
                  </a:solidFill>
                  <a:latin typeface="Consolas"/>
                  <a:ea typeface="DejaVu Sans"/>
                </a:rPr>
                <a:t>self</a:t>
              </a:r>
              <a:r>
                <a:rPr b="0" lang="en-GB" sz="1800" spc="-1" strike="noStrike">
                  <a:solidFill>
                    <a:srgbClr val="000000"/>
                  </a:solidFill>
                  <a:latin typeface="Consolas"/>
                  <a:ea typeface="DejaVu Sans"/>
                </a:rPr>
                <a:t>.scene.attach_box(</a:t>
              </a:r>
              <a:r>
                <a:rPr b="0" lang="en-GB" sz="1800" spc="-1" strike="noStrike">
                  <a:solidFill>
                    <a:srgbClr val="94558d"/>
                  </a:solidFill>
                  <a:latin typeface="Consolas"/>
                  <a:ea typeface="DejaVu Sans"/>
                </a:rPr>
                <a:t>self</a:t>
              </a:r>
              <a:r>
                <a:rPr b="0" lang="en-GB" sz="1800" spc="-1" strike="noStrike">
                  <a:solidFill>
                    <a:srgbClr val="000000"/>
                  </a:solidFill>
                  <a:latin typeface="Consolas"/>
                  <a:ea typeface="DejaVu Sans"/>
                </a:rPr>
                <a:t>.link_ee</a:t>
              </a:r>
              <a:r>
                <a:rPr b="0" lang="en-GB" sz="1800" spc="-1" strike="noStrike">
                  <a:solidFill>
                    <a:srgbClr val="cc7832"/>
                  </a:solidFill>
                  <a:latin typeface="Consolas"/>
                  <a:ea typeface="DejaVu Sans"/>
                </a:rPr>
                <a:t>, </a:t>
              </a:r>
              <a:r>
                <a:rPr b="0" lang="en-GB" sz="1800" spc="-1" strike="noStrike">
                  <a:solidFill>
                    <a:srgbClr val="000000"/>
                  </a:solidFill>
                  <a:latin typeface="Consolas"/>
                  <a:ea typeface="DejaVu Sans"/>
                </a:rPr>
                <a:t>box_name + </a:t>
              </a:r>
              <a:r>
                <a:rPr b="0" lang="en-GB" sz="1800" spc="-1" strike="noStrike">
                  <a:solidFill>
                    <a:srgbClr val="a5c261"/>
                  </a:solidFill>
                  <a:latin typeface="Consolas"/>
                  <a:ea typeface="DejaVu Sans"/>
                </a:rPr>
                <a:t>"_planner"</a:t>
              </a:r>
              <a:r>
                <a:rPr b="0" lang="en-GB" sz="1800" spc="-1" strike="noStrike">
                  <a:solidFill>
                    <a:srgbClr val="cc7832"/>
                  </a:solidFill>
                  <a:latin typeface="Consolas"/>
                  <a:ea typeface="DejaVu Sans"/>
                </a:rPr>
                <a:t>,      </a:t>
              </a:r>
              <a:r>
                <a:rPr b="0" lang="en-GB" sz="1800" spc="-1" strike="noStrike">
                  <a:solidFill>
                    <a:srgbClr val="cc7832"/>
                  </a:solidFill>
                  <a:latin typeface="Consolas"/>
                  <a:ea typeface="DejaVu Sans"/>
                </a:rPr>
                <a:t>	</a:t>
              </a:r>
              <a:r>
                <a:rPr b="0" lang="en-GB" sz="1800" spc="-1" strike="noStrike">
                  <a:solidFill>
                    <a:srgbClr val="aa4926"/>
                  </a:solidFill>
                  <a:latin typeface="Consolas"/>
                  <a:ea typeface="DejaVu Sans"/>
                </a:rPr>
                <a:t>touch_links</a:t>
              </a:r>
              <a:r>
                <a:rPr b="0" lang="en-GB" sz="1800" spc="-1" strike="noStrike">
                  <a:solidFill>
                    <a:srgbClr val="000000"/>
                  </a:solidFill>
                  <a:latin typeface="Consolas"/>
                  <a:ea typeface="DejaVu Sans"/>
                </a:rPr>
                <a:t>=touch_links)</a:t>
              </a:r>
              <a:endParaRPr b="0" lang="en-GB" sz="1800" spc="-1" strike="noStrike">
                <a:latin typeface="Arial"/>
              </a:endParaRPr>
            </a:p>
          </p:txBody>
        </p:sp>
        <p:grpSp>
          <p:nvGrpSpPr>
            <p:cNvPr id="646" name="Group 8"/>
            <p:cNvGrpSpPr/>
            <p:nvPr/>
          </p:nvGrpSpPr>
          <p:grpSpPr>
            <a:xfrm>
              <a:off x="1235160" y="3412800"/>
              <a:ext cx="9051120" cy="1086120"/>
              <a:chOff x="1235160" y="3412800"/>
              <a:chExt cx="9051120" cy="1086120"/>
            </a:xfrm>
          </p:grpSpPr>
          <p:grpSp>
            <p:nvGrpSpPr>
              <p:cNvPr id="647" name="Group 9"/>
              <p:cNvGrpSpPr/>
              <p:nvPr/>
            </p:nvGrpSpPr>
            <p:grpSpPr>
              <a:xfrm>
                <a:off x="1235160" y="3412800"/>
                <a:ext cx="9051120" cy="1086120"/>
                <a:chOff x="1235160" y="3412800"/>
                <a:chExt cx="9051120" cy="1086120"/>
              </a:xfrm>
            </p:grpSpPr>
            <p:sp>
              <p:nvSpPr>
                <p:cNvPr id="648" name="CustomShape 10"/>
                <p:cNvSpPr/>
                <p:nvPr/>
              </p:nvSpPr>
              <p:spPr>
                <a:xfrm>
                  <a:off x="1478520" y="3458520"/>
                  <a:ext cx="8564760" cy="99720"/>
                </a:xfrm>
                <a:prstGeom prst="rect">
                  <a:avLst/>
                </a:prstGeom>
                <a:noFill/>
                <a:ln>
                  <a:noFill/>
                </a:ln>
              </p:spPr>
              <p:style>
                <a:lnRef idx="0"/>
                <a:fillRef idx="0"/>
                <a:effectRef idx="0"/>
                <a:fontRef idx="minor"/>
              </p:style>
            </p:sp>
            <p:sp>
              <p:nvSpPr>
                <p:cNvPr id="649" name="CustomShape 11"/>
                <p:cNvSpPr/>
                <p:nvPr/>
              </p:nvSpPr>
              <p:spPr>
                <a:xfrm>
                  <a:off x="1235160" y="3412800"/>
                  <a:ext cx="9051120" cy="1086120"/>
                </a:xfrm>
                <a:prstGeom prst="roundRect">
                  <a:avLst>
                    <a:gd name="adj" fmla="val 16667"/>
                  </a:avLst>
                </a:prstGeom>
                <a:noFill/>
                <a:ln w="57240">
                  <a:solidFill>
                    <a:srgbClr val="7030a0"/>
                  </a:solidFill>
                  <a:round/>
                </a:ln>
              </p:spPr>
              <p:style>
                <a:lnRef idx="2">
                  <a:schemeClr val="accent1">
                    <a:shade val="50000"/>
                  </a:schemeClr>
                </a:lnRef>
                <a:fillRef idx="1">
                  <a:schemeClr val="accent1"/>
                </a:fillRef>
                <a:effectRef idx="0">
                  <a:schemeClr val="accent1"/>
                </a:effectRef>
                <a:fontRef idx="minor"/>
              </p:style>
            </p:sp>
          </p:grpSp>
          <p:sp>
            <p:nvSpPr>
              <p:cNvPr id="650" name="CustomShape 12"/>
              <p:cNvSpPr/>
              <p:nvPr/>
            </p:nvSpPr>
            <p:spPr>
              <a:xfrm>
                <a:off x="1333440" y="3461760"/>
                <a:ext cx="8807760" cy="912960"/>
              </a:xfrm>
              <a:prstGeom prst="rect">
                <a:avLst/>
              </a:prstGeom>
              <a:noFill/>
              <a:ln>
                <a:noFill/>
              </a:ln>
            </p:spPr>
            <p:style>
              <a:lnRef idx="0"/>
              <a:fillRef idx="0"/>
              <a:effectRef idx="0"/>
              <a:fontRef idx="minor"/>
            </p:style>
            <p:txBody>
              <a:bodyPr lIns="90000" rIns="90000" tIns="45000" bIns="45000"/>
              <a:p>
                <a:pPr algn="just">
                  <a:lnSpc>
                    <a:spcPct val="100000"/>
                  </a:lnSpc>
                </a:pPr>
                <a:r>
                  <a:rPr b="0" lang="en-GB" sz="1800" spc="-1" strike="noStrike">
                    <a:solidFill>
                      <a:srgbClr val="000000"/>
                    </a:solidFill>
                    <a:latin typeface="Calibri"/>
                    <a:ea typeface="DejaVu Sans"/>
                  </a:rPr>
                  <a:t>Sometimes the robot will be carrying some cargo, for instance when executing a pick and place. In those cases, both cargo and robot becomes a unique element for the planner, as trajectories have to be non-colliding considering both objects. In order to </a:t>
                </a:r>
                <a:endParaRPr b="0" lang="en-GB" sz="1800" spc="-1" strike="noStrike">
                  <a:latin typeface="Arial"/>
                </a:endParaRPr>
              </a:p>
            </p:txBody>
          </p:sp>
        </p:grpSp>
      </p:grpSp>
    </p:spTree>
  </p:cSld>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MoveIt!</a:t>
            </a:r>
            <a:br/>
            <a:r>
              <a:rPr b="0" lang="en-GB" sz="3200" spc="-1" strike="noStrike">
                <a:solidFill>
                  <a:srgbClr val="000000"/>
                </a:solidFill>
                <a:latin typeface="Calibri Light"/>
              </a:rPr>
              <a:t>Generate plans</a:t>
            </a:r>
            <a:endParaRPr b="0" lang="en-GB" sz="3200" spc="-1" strike="noStrike">
              <a:latin typeface="Arial"/>
            </a:endParaRPr>
          </a:p>
        </p:txBody>
      </p:sp>
      <p:sp>
        <p:nvSpPr>
          <p:cNvPr id="652" name="CustomShape 2"/>
          <p:cNvSpPr/>
          <p:nvPr/>
        </p:nvSpPr>
        <p:spPr>
          <a:xfrm>
            <a:off x="845640" y="1839600"/>
            <a:ext cx="10121760" cy="9126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1800" spc="-1" strike="noStrike">
                <a:solidFill>
                  <a:srgbClr val="cc7832"/>
                </a:solidFill>
                <a:latin typeface="Consolas"/>
              </a:rPr>
              <a:t>def </a:t>
            </a:r>
            <a:r>
              <a:rPr b="0" lang="en-GB" sz="1800" spc="-1" strike="noStrike">
                <a:solidFill>
                  <a:srgbClr val="ffc66d"/>
                </a:solidFill>
                <a:latin typeface="Consolas"/>
              </a:rPr>
              <a:t>plan_cartesian_path</a:t>
            </a:r>
            <a:r>
              <a:rPr b="0" lang="en-GB" sz="1800" spc="-1" strike="noStrike">
                <a:solidFill>
                  <a:srgbClr val="000000"/>
                </a:solidFill>
                <a:latin typeface="Consolas"/>
              </a:rPr>
              <a:t>(</a:t>
            </a:r>
            <a:r>
              <a:rPr b="0" lang="en-GB" sz="1800" spc="-1" strike="noStrike">
                <a:solidFill>
                  <a:srgbClr val="94558d"/>
                </a:solidFill>
                <a:latin typeface="Consolas"/>
              </a:rPr>
              <a:t>self</a:t>
            </a:r>
            <a:r>
              <a:rPr b="0" lang="en-GB" sz="1800" spc="-1" strike="noStrike">
                <a:solidFill>
                  <a:srgbClr val="cc7832"/>
                </a:solidFill>
                <a:latin typeface="Consolas"/>
              </a:rPr>
              <a:t>,</a:t>
            </a:r>
            <a:r>
              <a:rPr b="0" lang="en-GB" sz="1800" spc="-1" strike="noStrike">
                <a:solidFill>
                  <a:srgbClr val="6897bb"/>
                </a:solidFill>
                <a:latin typeface="Consolas"/>
              </a:rPr>
              <a:t> eef_step</a:t>
            </a:r>
            <a:r>
              <a:rPr b="0" lang="en-GB" sz="1800" spc="-1" strike="noStrike">
                <a:solidFill>
                  <a:srgbClr val="cc7832"/>
                </a:solidFill>
                <a:latin typeface="Consolas"/>
              </a:rPr>
              <a:t>,</a:t>
            </a:r>
            <a:r>
              <a:rPr b="0" lang="en-GB" sz="1800" spc="-1" strike="noStrike">
                <a:solidFill>
                  <a:srgbClr val="6897bb"/>
                </a:solidFill>
                <a:latin typeface="Consolas"/>
              </a:rPr>
              <a:t>jump_th</a:t>
            </a:r>
            <a:r>
              <a:rPr b="0" lang="en-GB" sz="1800" spc="-1" strike="noStrike">
                <a:solidFill>
                  <a:srgbClr val="cc7832"/>
                </a:solidFill>
                <a:latin typeface="Consolas"/>
              </a:rPr>
              <a:t> ,waypoints</a:t>
            </a:r>
            <a:r>
              <a:rPr b="0" lang="en-GB" sz="1800" spc="-1" strike="noStrike">
                <a:solidFill>
                  <a:srgbClr val="000000"/>
                </a:solidFill>
                <a:latin typeface="Consolas"/>
              </a:rPr>
              <a:t>):</a:t>
            </a:r>
            <a:endParaRPr b="0" lang="en-GB" sz="1800" spc="-1" strike="noStrike">
              <a:latin typeface="Arial"/>
            </a:endParaRPr>
          </a:p>
          <a:p>
            <a:pPr>
              <a:lnSpc>
                <a:spcPct val="90000"/>
              </a:lnSpc>
              <a:spcBef>
                <a:spcPts val="1001"/>
              </a:spcBef>
            </a:pPr>
            <a:r>
              <a:rPr b="0" lang="en-GB" sz="1800" spc="-1" strike="noStrike">
                <a:solidFill>
                  <a:srgbClr val="000000"/>
                </a:solidFill>
                <a:latin typeface="Consolas"/>
              </a:rPr>
              <a:t>   </a:t>
            </a:r>
            <a:r>
              <a:rPr b="0" lang="en-GB" sz="1800" spc="-1" strike="noStrike">
                <a:solidFill>
                  <a:srgbClr val="000000"/>
                </a:solidFill>
                <a:latin typeface="Consolas"/>
              </a:rPr>
              <a:t>(plan</a:t>
            </a:r>
            <a:r>
              <a:rPr b="0" lang="en-GB" sz="1800" spc="-1" strike="noStrike">
                <a:solidFill>
                  <a:srgbClr val="cc7832"/>
                </a:solidFill>
                <a:latin typeface="Consolas"/>
              </a:rPr>
              <a:t>, </a:t>
            </a:r>
            <a:r>
              <a:rPr b="0" lang="en-GB" sz="1800" spc="-1" strike="noStrike">
                <a:solidFill>
                  <a:srgbClr val="000000"/>
                </a:solidFill>
                <a:latin typeface="Consolas"/>
              </a:rPr>
              <a:t>fraction) = group.compute_cartesian_path(waypoints</a:t>
            </a:r>
            <a:r>
              <a:rPr b="0" lang="en-GB" sz="1800" spc="-1" strike="noStrike">
                <a:solidFill>
                  <a:srgbClr val="cc7832"/>
                </a:solidFill>
                <a:latin typeface="Consolas"/>
              </a:rPr>
              <a:t>,</a:t>
            </a:r>
            <a:r>
              <a:rPr b="0" lang="en-GB" sz="1800" spc="-1" strike="noStrike">
                <a:solidFill>
                  <a:srgbClr val="6897bb"/>
                </a:solidFill>
                <a:latin typeface="Consolas"/>
              </a:rPr>
              <a:t>eef_step</a:t>
            </a:r>
            <a:r>
              <a:rPr b="0" lang="en-GB" sz="1800" spc="-1" strike="noStrike">
                <a:solidFill>
                  <a:srgbClr val="cc7832"/>
                </a:solidFill>
                <a:latin typeface="Consolas"/>
              </a:rPr>
              <a:t>,</a:t>
            </a:r>
            <a:r>
              <a:rPr b="0" lang="en-GB" sz="1800" spc="-1" strike="noStrike">
                <a:solidFill>
                  <a:srgbClr val="6897bb"/>
                </a:solidFill>
                <a:latin typeface="Consolas"/>
              </a:rPr>
              <a:t>jump_th</a:t>
            </a:r>
            <a:r>
              <a:rPr b="0" lang="en-GB" sz="1800" spc="-1" strike="noStrike">
                <a:solidFill>
                  <a:srgbClr val="000000"/>
                </a:solidFill>
                <a:latin typeface="Consolas"/>
              </a:rPr>
              <a:t>)</a:t>
            </a:r>
            <a:br/>
            <a:endParaRPr b="0" lang="en-GB" sz="1800" spc="-1" strike="noStrike">
              <a:latin typeface="Arial"/>
            </a:endParaRPr>
          </a:p>
        </p:txBody>
      </p:sp>
      <p:sp>
        <p:nvSpPr>
          <p:cNvPr id="653" name="CustomShape 3"/>
          <p:cNvSpPr/>
          <p:nvPr/>
        </p:nvSpPr>
        <p:spPr>
          <a:xfrm>
            <a:off x="860040" y="3347280"/>
            <a:ext cx="4635360" cy="2148120"/>
          </a:xfrm>
          <a:prstGeom prst="roundRect">
            <a:avLst>
              <a:gd name="adj" fmla="val 16667"/>
            </a:avLst>
          </a:prstGeom>
          <a:noFill/>
          <a:ln w="50760">
            <a:round/>
          </a:ln>
        </p:spPr>
        <p:style>
          <a:lnRef idx="2">
            <a:schemeClr val="accent1">
              <a:shade val="50000"/>
            </a:schemeClr>
          </a:lnRef>
          <a:fillRef idx="1">
            <a:schemeClr val="accent1"/>
          </a:fillRef>
          <a:effectRef idx="0">
            <a:schemeClr val="accent1"/>
          </a:effectRef>
          <a:fontRef idx="minor"/>
        </p:style>
      </p:sp>
      <p:sp>
        <p:nvSpPr>
          <p:cNvPr id="654" name="Line 4"/>
          <p:cNvSpPr/>
          <p:nvPr/>
        </p:nvSpPr>
        <p:spPr>
          <a:xfrm flipV="1">
            <a:off x="1358640" y="3743280"/>
            <a:ext cx="1703880" cy="1197000"/>
          </a:xfrm>
          <a:prstGeom prst="line">
            <a:avLst/>
          </a:prstGeom>
          <a:ln w="63360">
            <a:solidFill>
              <a:srgbClr val="3f6ec2"/>
            </a:solidFill>
            <a:round/>
          </a:ln>
        </p:spPr>
        <p:style>
          <a:lnRef idx="1">
            <a:schemeClr val="accent1"/>
          </a:lnRef>
          <a:fillRef idx="0">
            <a:schemeClr val="accent1"/>
          </a:fillRef>
          <a:effectRef idx="0">
            <a:schemeClr val="accent1"/>
          </a:effectRef>
          <a:fontRef idx="minor"/>
        </p:style>
      </p:sp>
      <p:sp>
        <p:nvSpPr>
          <p:cNvPr id="655" name="Line 5"/>
          <p:cNvSpPr/>
          <p:nvPr/>
        </p:nvSpPr>
        <p:spPr>
          <a:xfrm>
            <a:off x="3103200" y="3660120"/>
            <a:ext cx="1861560" cy="823320"/>
          </a:xfrm>
          <a:prstGeom prst="line">
            <a:avLst/>
          </a:prstGeom>
          <a:ln w="63360">
            <a:solidFill>
              <a:srgbClr val="3f6ec2"/>
            </a:solidFill>
            <a:round/>
          </a:ln>
        </p:spPr>
        <p:style>
          <a:lnRef idx="1">
            <a:schemeClr val="accent1"/>
          </a:lnRef>
          <a:fillRef idx="0">
            <a:schemeClr val="accent1"/>
          </a:fillRef>
          <a:effectRef idx="0">
            <a:schemeClr val="accent1"/>
          </a:effectRef>
          <a:fontRef idx="minor"/>
        </p:style>
      </p:sp>
      <p:grpSp>
        <p:nvGrpSpPr>
          <p:cNvPr id="656" name="Group 6"/>
          <p:cNvGrpSpPr/>
          <p:nvPr/>
        </p:nvGrpSpPr>
        <p:grpSpPr>
          <a:xfrm>
            <a:off x="1078560" y="4846680"/>
            <a:ext cx="383400" cy="367560"/>
            <a:chOff x="1078560" y="4846680"/>
            <a:chExt cx="383400" cy="367560"/>
          </a:xfrm>
        </p:grpSpPr>
        <p:sp>
          <p:nvSpPr>
            <p:cNvPr id="657" name="CustomShape 7"/>
            <p:cNvSpPr/>
            <p:nvPr/>
          </p:nvSpPr>
          <p:spPr>
            <a:xfrm>
              <a:off x="1136520" y="4903920"/>
              <a:ext cx="259560" cy="25020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658" name="CustomShape 8"/>
            <p:cNvSpPr/>
            <p:nvPr/>
          </p:nvSpPr>
          <p:spPr>
            <a:xfrm>
              <a:off x="1078560" y="4846680"/>
              <a:ext cx="383400" cy="367560"/>
            </a:xfrm>
            <a:prstGeom prst="ellipse">
              <a:avLst/>
            </a:prstGeom>
            <a:noFill/>
            <a:ln>
              <a:solidFill>
                <a:schemeClr val="accent6"/>
              </a:solidFill>
              <a:round/>
            </a:ln>
          </p:spPr>
          <p:style>
            <a:lnRef idx="2">
              <a:schemeClr val="accent1">
                <a:shade val="50000"/>
              </a:schemeClr>
            </a:lnRef>
            <a:fillRef idx="1">
              <a:schemeClr val="accent1"/>
            </a:fillRef>
            <a:effectRef idx="0">
              <a:schemeClr val="accent1"/>
            </a:effectRef>
            <a:fontRef idx="minor"/>
          </p:style>
        </p:sp>
      </p:grpSp>
      <p:grpSp>
        <p:nvGrpSpPr>
          <p:cNvPr id="659" name="Group 9"/>
          <p:cNvGrpSpPr/>
          <p:nvPr/>
        </p:nvGrpSpPr>
        <p:grpSpPr>
          <a:xfrm>
            <a:off x="3004560" y="3560760"/>
            <a:ext cx="383400" cy="367560"/>
            <a:chOff x="3004560" y="3560760"/>
            <a:chExt cx="383400" cy="367560"/>
          </a:xfrm>
        </p:grpSpPr>
        <p:sp>
          <p:nvSpPr>
            <p:cNvPr id="660" name="CustomShape 10"/>
            <p:cNvSpPr/>
            <p:nvPr/>
          </p:nvSpPr>
          <p:spPr>
            <a:xfrm>
              <a:off x="3062520" y="3618000"/>
              <a:ext cx="259560" cy="25020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661" name="CustomShape 11"/>
            <p:cNvSpPr/>
            <p:nvPr/>
          </p:nvSpPr>
          <p:spPr>
            <a:xfrm>
              <a:off x="3004560" y="3560760"/>
              <a:ext cx="383400" cy="367560"/>
            </a:xfrm>
            <a:prstGeom prst="ellipse">
              <a:avLst/>
            </a:prstGeom>
            <a:noFill/>
            <a:ln>
              <a:solidFill>
                <a:schemeClr val="accent6"/>
              </a:solidFill>
              <a:round/>
            </a:ln>
          </p:spPr>
          <p:style>
            <a:lnRef idx="2">
              <a:schemeClr val="accent1">
                <a:shade val="50000"/>
              </a:schemeClr>
            </a:lnRef>
            <a:fillRef idx="1">
              <a:schemeClr val="accent1"/>
            </a:fillRef>
            <a:effectRef idx="0">
              <a:schemeClr val="accent1"/>
            </a:effectRef>
            <a:fontRef idx="minor"/>
          </p:style>
        </p:sp>
      </p:grpSp>
      <p:grpSp>
        <p:nvGrpSpPr>
          <p:cNvPr id="662" name="Group 12"/>
          <p:cNvGrpSpPr/>
          <p:nvPr/>
        </p:nvGrpSpPr>
        <p:grpSpPr>
          <a:xfrm>
            <a:off x="4848480" y="4329720"/>
            <a:ext cx="383400" cy="367560"/>
            <a:chOff x="4848480" y="4329720"/>
            <a:chExt cx="383400" cy="367560"/>
          </a:xfrm>
        </p:grpSpPr>
        <p:sp>
          <p:nvSpPr>
            <p:cNvPr id="663" name="CustomShape 13"/>
            <p:cNvSpPr/>
            <p:nvPr/>
          </p:nvSpPr>
          <p:spPr>
            <a:xfrm>
              <a:off x="4906440" y="4386960"/>
              <a:ext cx="259560" cy="250200"/>
            </a:xfrm>
            <a:prstGeom prst="ellipse">
              <a:avLst/>
            </a:prstGeom>
            <a:ln>
              <a:round/>
            </a:ln>
          </p:spPr>
          <p:style>
            <a:lnRef idx="2">
              <a:schemeClr val="accent1">
                <a:shade val="50000"/>
              </a:schemeClr>
            </a:lnRef>
            <a:fillRef idx="1">
              <a:schemeClr val="accent1"/>
            </a:fillRef>
            <a:effectRef idx="0">
              <a:schemeClr val="accent1"/>
            </a:effectRef>
            <a:fontRef idx="minor"/>
          </p:style>
        </p:sp>
        <p:sp>
          <p:nvSpPr>
            <p:cNvPr id="664" name="CustomShape 14"/>
            <p:cNvSpPr/>
            <p:nvPr/>
          </p:nvSpPr>
          <p:spPr>
            <a:xfrm>
              <a:off x="4848480" y="4329720"/>
              <a:ext cx="383400" cy="367560"/>
            </a:xfrm>
            <a:prstGeom prst="ellipse">
              <a:avLst/>
            </a:prstGeom>
            <a:noFill/>
            <a:ln>
              <a:solidFill>
                <a:schemeClr val="accent6"/>
              </a:solidFill>
              <a:round/>
            </a:ln>
          </p:spPr>
          <p:style>
            <a:lnRef idx="2">
              <a:schemeClr val="accent1">
                <a:shade val="50000"/>
              </a:schemeClr>
            </a:lnRef>
            <a:fillRef idx="1">
              <a:schemeClr val="accent1"/>
            </a:fillRef>
            <a:effectRef idx="0">
              <a:schemeClr val="accent1"/>
            </a:effectRef>
            <a:fontRef idx="minor"/>
          </p:style>
        </p:sp>
      </p:grpSp>
      <p:sp>
        <p:nvSpPr>
          <p:cNvPr id="665" name="CustomShape 15"/>
          <p:cNvSpPr/>
          <p:nvPr/>
        </p:nvSpPr>
        <p:spPr>
          <a:xfrm>
            <a:off x="6359400" y="2752920"/>
            <a:ext cx="4343400" cy="3451680"/>
          </a:xfrm>
          <a:prstGeom prst="roundRect">
            <a:avLst>
              <a:gd name="adj" fmla="val 16667"/>
            </a:avLst>
          </a:prstGeom>
          <a:noFill/>
          <a:ln w="50760">
            <a:round/>
          </a:ln>
        </p:spPr>
        <p:style>
          <a:lnRef idx="2">
            <a:schemeClr val="accent1">
              <a:shade val="50000"/>
            </a:schemeClr>
          </a:lnRef>
          <a:fillRef idx="1">
            <a:schemeClr val="accent1"/>
          </a:fillRef>
          <a:effectRef idx="0">
            <a:schemeClr val="accent1"/>
          </a:effectRef>
          <a:fontRef idx="minor"/>
        </p:style>
      </p:sp>
      <p:sp>
        <p:nvSpPr>
          <p:cNvPr id="666" name="CustomShape 16"/>
          <p:cNvSpPr/>
          <p:nvPr/>
        </p:nvSpPr>
        <p:spPr>
          <a:xfrm>
            <a:off x="6606720" y="2901600"/>
            <a:ext cx="3848040" cy="3107520"/>
          </a:xfrm>
          <a:prstGeom prst="rect">
            <a:avLst/>
          </a:prstGeom>
          <a:noFill/>
          <a:ln>
            <a:noFill/>
          </a:ln>
        </p:spPr>
        <p:style>
          <a:lnRef idx="0"/>
          <a:fillRef idx="0"/>
          <a:effectRef idx="0"/>
          <a:fontRef idx="minor"/>
        </p:style>
        <p:txBody>
          <a:bodyPr lIns="90000" rIns="90000" tIns="45000" bIns="45000"/>
          <a:p>
            <a:pPr algn="just">
              <a:lnSpc>
                <a:spcPct val="100000"/>
              </a:lnSpc>
            </a:pPr>
            <a:r>
              <a:rPr b="0" lang="en-GB" sz="1800" spc="-1" strike="noStrike">
                <a:solidFill>
                  <a:srgbClr val="000000"/>
                </a:solidFill>
                <a:latin typeface="Calibri"/>
                <a:ea typeface="DejaVu Sans"/>
              </a:rPr>
              <a:t>Compute a sequence of waypoints that make the end-effector move in straight line segments that follow the poses specified as waypoints. The resulting path has a point every </a:t>
            </a:r>
            <a:r>
              <a:rPr b="0" lang="en-GB" sz="1800" spc="-1" strike="noStrike">
                <a:solidFill>
                  <a:srgbClr val="6897bb"/>
                </a:solidFill>
                <a:latin typeface="Consolas"/>
                <a:ea typeface="DejaVu Sans"/>
              </a:rPr>
              <a:t>eef_step (m) </a:t>
            </a:r>
            <a:r>
              <a:rPr b="0" lang="en-GB" sz="1800" spc="-1" strike="noStrike">
                <a:solidFill>
                  <a:srgbClr val="000000"/>
                </a:solidFill>
                <a:latin typeface="Calibri"/>
                <a:ea typeface="DejaVu Sans"/>
              </a:rPr>
              <a:t>with a maximum distance jump of </a:t>
            </a:r>
            <a:r>
              <a:rPr b="0" lang="en-GB" sz="1800" spc="-1" strike="noStrike">
                <a:solidFill>
                  <a:srgbClr val="6897bb"/>
                </a:solidFill>
                <a:latin typeface="Consolas"/>
                <a:ea typeface="DejaVu Sans"/>
              </a:rPr>
              <a:t>jump_th (m). </a:t>
            </a:r>
            <a:r>
              <a:rPr b="0" lang="en-GB" sz="1800" spc="-1" strike="noStrike">
                <a:solidFill>
                  <a:srgbClr val="000000"/>
                </a:solidFill>
                <a:latin typeface="Calibri"/>
                <a:ea typeface="DejaVu Sans"/>
              </a:rPr>
              <a:t>The return value is a tuple containing a </a:t>
            </a:r>
            <a:r>
              <a:rPr b="0" lang="en-GB" sz="1800" spc="-1" strike="noStrike">
                <a:solidFill>
                  <a:srgbClr val="000000"/>
                </a:solidFill>
                <a:latin typeface="Consolas"/>
                <a:ea typeface="DejaVu Sans"/>
              </a:rPr>
              <a:t>fraction</a:t>
            </a:r>
            <a:r>
              <a:rPr b="0" lang="en-GB" sz="1800" spc="-1" strike="noStrike">
                <a:solidFill>
                  <a:srgbClr val="000000"/>
                </a:solidFill>
                <a:latin typeface="Calibri"/>
                <a:ea typeface="DejaVu Sans"/>
              </a:rPr>
              <a:t> of how much of the path was followed and the actual </a:t>
            </a:r>
            <a:r>
              <a:rPr b="0" lang="en-GB" sz="1800" spc="-1" strike="noStrike">
                <a:solidFill>
                  <a:srgbClr val="000000"/>
                </a:solidFill>
                <a:latin typeface="Consolas"/>
                <a:ea typeface="DejaVu Sans"/>
              </a:rPr>
              <a:t>plan</a:t>
            </a:r>
            <a:r>
              <a:rPr b="0" lang="en-GB" sz="1800" spc="-1" strike="noStrike">
                <a:solidFill>
                  <a:srgbClr val="000000"/>
                </a:solidFill>
                <a:latin typeface="Calibri"/>
                <a:ea typeface="DejaVu Sans"/>
              </a:rPr>
              <a:t>. </a:t>
            </a:r>
            <a:endParaRPr b="0" lang="en-GB" sz="1800" spc="-1" strike="noStrike">
              <a:latin typeface="Arial"/>
            </a:endParaRPr>
          </a:p>
          <a:p>
            <a:pPr>
              <a:lnSpc>
                <a:spcPct val="100000"/>
              </a:lnSpc>
            </a:pPr>
            <a:endParaRPr b="0" lang="en-GB" sz="1800" spc="-1" strike="noStrike">
              <a:latin typeface="Arial"/>
            </a:endParaRPr>
          </a:p>
        </p:txBody>
      </p:sp>
      <p:sp>
        <p:nvSpPr>
          <p:cNvPr id="667" name="CustomShape 17"/>
          <p:cNvSpPr/>
          <p:nvPr/>
        </p:nvSpPr>
        <p:spPr>
          <a:xfrm>
            <a:off x="635040" y="2973600"/>
            <a:ext cx="3926880" cy="4284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2000" spc="-1" strike="noStrike">
                <a:solidFill>
                  <a:srgbClr val="4472c4"/>
                </a:solidFill>
                <a:latin typeface="Calibri"/>
                <a:ea typeface="DejaVu Sans"/>
              </a:rPr>
              <a:t>Cartesian path</a:t>
            </a:r>
            <a:endParaRPr b="0" lang="en-GB" sz="2000" spc="-1" strike="noStrike">
              <a:latin typeface="Arial"/>
            </a:endParaRPr>
          </a:p>
        </p:txBody>
      </p:sp>
    </p:spTree>
  </p:cSld>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CustomShape 1"/>
          <p:cNvSpPr/>
          <p:nvPr/>
        </p:nvSpPr>
        <p:spPr>
          <a:xfrm>
            <a:off x="831240" y="1691280"/>
            <a:ext cx="5000760" cy="4487760"/>
          </a:xfrm>
          <a:prstGeom prst="roundRect">
            <a:avLst>
              <a:gd name="adj" fmla="val 16667"/>
            </a:avLst>
          </a:prstGeom>
          <a:noFill/>
          <a:ln w="50760">
            <a:round/>
          </a:ln>
        </p:spPr>
        <p:style>
          <a:lnRef idx="2">
            <a:schemeClr val="accent1">
              <a:shade val="50000"/>
            </a:schemeClr>
          </a:lnRef>
          <a:fillRef idx="1">
            <a:schemeClr val="accent1"/>
          </a:fillRef>
          <a:effectRef idx="0">
            <a:schemeClr val="accent1"/>
          </a:effectRef>
          <a:fontRef idx="minor"/>
        </p:style>
      </p:sp>
      <p:sp>
        <p:nvSpPr>
          <p:cNvPr id="669" name="CustomShape 2"/>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MoveIt !</a:t>
            </a:r>
            <a:br/>
            <a:r>
              <a:rPr b="0" lang="en-GB" sz="3200" spc="-1" strike="noStrike">
                <a:solidFill>
                  <a:srgbClr val="000000"/>
                </a:solidFill>
                <a:latin typeface="Calibri Light"/>
              </a:rPr>
              <a:t>Useful functions</a:t>
            </a:r>
            <a:endParaRPr b="0" lang="en-GB" sz="3200" spc="-1" strike="noStrike">
              <a:latin typeface="Arial"/>
            </a:endParaRPr>
          </a:p>
        </p:txBody>
      </p:sp>
      <p:sp>
        <p:nvSpPr>
          <p:cNvPr id="670" name="CustomShape 3"/>
          <p:cNvSpPr/>
          <p:nvPr/>
        </p:nvSpPr>
        <p:spPr>
          <a:xfrm>
            <a:off x="1077480" y="1849680"/>
            <a:ext cx="4550400" cy="404784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1800" spc="-1" strike="noStrike">
                <a:solidFill>
                  <a:srgbClr val="000000"/>
                </a:solidFill>
                <a:latin typeface="Consolas"/>
              </a:rPr>
              <a:t>group.get_planning_frame()</a:t>
            </a:r>
            <a:endParaRPr b="0" lang="en-GB" sz="1800" spc="-1" strike="noStrike">
              <a:latin typeface="Arial"/>
            </a:endParaRPr>
          </a:p>
          <a:p>
            <a:pPr>
              <a:lnSpc>
                <a:spcPct val="90000"/>
              </a:lnSpc>
              <a:spcBef>
                <a:spcPts val="1001"/>
              </a:spcBef>
            </a:pPr>
            <a:r>
              <a:rPr b="0" lang="en-GB" sz="1800" spc="-1" strike="noStrike">
                <a:solidFill>
                  <a:srgbClr val="000000"/>
                </a:solidFill>
                <a:latin typeface="Consolas"/>
              </a:rPr>
              <a:t>group.get_end_effector_link()</a:t>
            </a:r>
            <a:endParaRPr b="0" lang="en-GB" sz="1800" spc="-1" strike="noStrike">
              <a:latin typeface="Arial"/>
            </a:endParaRPr>
          </a:p>
          <a:p>
            <a:pPr>
              <a:lnSpc>
                <a:spcPct val="90000"/>
              </a:lnSpc>
              <a:spcBef>
                <a:spcPts val="1001"/>
              </a:spcBef>
            </a:pPr>
            <a:r>
              <a:rPr b="0" lang="en-GB" sz="1800" spc="-1" strike="noStrike">
                <a:solidFill>
                  <a:srgbClr val="000000"/>
                </a:solidFill>
                <a:latin typeface="Consolas"/>
              </a:rPr>
              <a:t>group.clear_target()</a:t>
            </a:r>
            <a:endParaRPr b="0" lang="en-GB" sz="1800" spc="-1" strike="noStrike">
              <a:latin typeface="Arial"/>
            </a:endParaRPr>
          </a:p>
          <a:p>
            <a:pPr>
              <a:lnSpc>
                <a:spcPct val="90000"/>
              </a:lnSpc>
              <a:spcBef>
                <a:spcPts val="1001"/>
              </a:spcBef>
            </a:pPr>
            <a:r>
              <a:rPr b="0" lang="en-GB" sz="1800" spc="-1" strike="noStrike">
                <a:solidFill>
                  <a:srgbClr val="000000"/>
                </a:solidFill>
                <a:latin typeface="Consolas"/>
              </a:rPr>
              <a:t>group.get_active_joints()</a:t>
            </a:r>
            <a:endParaRPr b="0" lang="en-GB" sz="1800" spc="-1" strike="noStrike">
              <a:latin typeface="Arial"/>
            </a:endParaRPr>
          </a:p>
          <a:p>
            <a:pPr>
              <a:lnSpc>
                <a:spcPct val="90000"/>
              </a:lnSpc>
              <a:spcBef>
                <a:spcPts val="1001"/>
              </a:spcBef>
            </a:pPr>
            <a:r>
              <a:rPr b="0" lang="en-GB" sz="1800" spc="-1" strike="noStrike">
                <a:solidFill>
                  <a:srgbClr val="000000"/>
                </a:solidFill>
                <a:latin typeface="Consolas"/>
              </a:rPr>
              <a:t>group.execute()</a:t>
            </a:r>
            <a:endParaRPr b="0" lang="en-GB" sz="1800" spc="-1" strike="noStrike">
              <a:latin typeface="Arial"/>
            </a:endParaRPr>
          </a:p>
          <a:p>
            <a:pPr>
              <a:lnSpc>
                <a:spcPct val="90000"/>
              </a:lnSpc>
              <a:spcBef>
                <a:spcPts val="1001"/>
              </a:spcBef>
            </a:pPr>
            <a:r>
              <a:rPr b="0" lang="en-GB" sz="1800" spc="-1" strike="noStrike">
                <a:solidFill>
                  <a:srgbClr val="000000"/>
                </a:solidFill>
                <a:latin typeface="Consolas"/>
              </a:rPr>
              <a:t>group.get_current_joint_values()</a:t>
            </a:r>
            <a:endParaRPr b="0" lang="en-GB" sz="1800" spc="-1" strike="noStrike">
              <a:latin typeface="Arial"/>
            </a:endParaRPr>
          </a:p>
          <a:p>
            <a:pPr>
              <a:lnSpc>
                <a:spcPct val="90000"/>
              </a:lnSpc>
              <a:spcBef>
                <a:spcPts val="1001"/>
              </a:spcBef>
            </a:pPr>
            <a:r>
              <a:rPr b="0" lang="en-GB" sz="1800" spc="-1" strike="noStrike">
                <a:solidFill>
                  <a:srgbClr val="000000"/>
                </a:solidFill>
                <a:latin typeface="Consolas"/>
              </a:rPr>
              <a:t>group.get_current_pose()</a:t>
            </a:r>
            <a:endParaRPr b="0" lang="en-GB" sz="1800" spc="-1" strike="noStrike">
              <a:latin typeface="Arial"/>
            </a:endParaRPr>
          </a:p>
          <a:p>
            <a:pPr>
              <a:lnSpc>
                <a:spcPct val="90000"/>
              </a:lnSpc>
              <a:spcBef>
                <a:spcPts val="1001"/>
              </a:spcBef>
            </a:pPr>
            <a:r>
              <a:rPr b="0" lang="en-GB" sz="1800" spc="-1" strike="noStrike">
                <a:solidFill>
                  <a:srgbClr val="000000"/>
                </a:solidFill>
                <a:latin typeface="Consolas"/>
              </a:rPr>
              <a:t>group.get_current_rpy()</a:t>
            </a:r>
            <a:endParaRPr b="0" lang="en-GB" sz="1800" spc="-1" strike="noStrike">
              <a:latin typeface="Arial"/>
            </a:endParaRPr>
          </a:p>
          <a:p>
            <a:pPr>
              <a:lnSpc>
                <a:spcPct val="90000"/>
              </a:lnSpc>
              <a:spcBef>
                <a:spcPts val="1001"/>
              </a:spcBef>
            </a:pPr>
            <a:r>
              <a:rPr b="0" lang="en-GB" sz="1800" spc="-1" strike="noStrike">
                <a:solidFill>
                  <a:srgbClr val="000000"/>
                </a:solidFill>
                <a:latin typeface="Consolas"/>
              </a:rPr>
              <a:t>robot.get_group_names()</a:t>
            </a:r>
            <a:endParaRPr b="0" lang="en-GB" sz="1800" spc="-1" strike="noStrike">
              <a:latin typeface="Arial"/>
            </a:endParaRPr>
          </a:p>
          <a:p>
            <a:pPr>
              <a:lnSpc>
                <a:spcPct val="90000"/>
              </a:lnSpc>
              <a:spcBef>
                <a:spcPts val="1001"/>
              </a:spcBef>
            </a:pPr>
            <a:r>
              <a:rPr b="0" lang="en-GB" sz="1800" spc="-1" strike="noStrike">
                <a:solidFill>
                  <a:srgbClr val="000000"/>
                </a:solidFill>
                <a:latin typeface="Consolas"/>
              </a:rPr>
              <a:t>robot.get_current_state()</a:t>
            </a:r>
            <a:endParaRPr b="0" lang="en-GB" sz="1800" spc="-1" strike="noStrike">
              <a:latin typeface="Arial"/>
            </a:endParaRPr>
          </a:p>
        </p:txBody>
      </p:sp>
      <p:sp>
        <p:nvSpPr>
          <p:cNvPr id="671" name="CustomShape 4"/>
          <p:cNvSpPr/>
          <p:nvPr/>
        </p:nvSpPr>
        <p:spPr>
          <a:xfrm>
            <a:off x="6359400" y="1716480"/>
            <a:ext cx="5000760" cy="4487760"/>
          </a:xfrm>
          <a:prstGeom prst="roundRect">
            <a:avLst>
              <a:gd name="adj" fmla="val 16667"/>
            </a:avLst>
          </a:prstGeom>
          <a:noFill/>
          <a:ln w="50760">
            <a:round/>
          </a:ln>
        </p:spPr>
        <p:style>
          <a:lnRef idx="2">
            <a:schemeClr val="accent1">
              <a:shade val="50000"/>
            </a:schemeClr>
          </a:lnRef>
          <a:fillRef idx="1">
            <a:schemeClr val="accent1"/>
          </a:fillRef>
          <a:effectRef idx="0">
            <a:schemeClr val="accent1"/>
          </a:effectRef>
          <a:fontRef idx="minor"/>
        </p:style>
      </p:sp>
    </p:spTree>
  </p:cSld>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p>
            <a:pPr>
              <a:lnSpc>
                <a:spcPct val="90000"/>
              </a:lnSpc>
            </a:pPr>
            <a:r>
              <a:rPr b="0" lang="en-GB" sz="4000" spc="-1" strike="noStrike">
                <a:solidFill>
                  <a:srgbClr val="000000"/>
                </a:solidFill>
                <a:latin typeface="Calibri Light"/>
              </a:rPr>
              <a:t>Activity</a:t>
            </a:r>
            <a:br/>
            <a:r>
              <a:rPr b="0" lang="en-GB" sz="3200" spc="-1" strike="noStrike">
                <a:solidFill>
                  <a:srgbClr val="000000"/>
                </a:solidFill>
                <a:latin typeface="Calibri Light"/>
              </a:rPr>
              <a:t>Pick and Place </a:t>
            </a:r>
            <a:endParaRPr b="0" lang="en-GB" sz="3200" spc="-1" strike="noStrike">
              <a:latin typeface="Arial"/>
            </a:endParaRPr>
          </a:p>
        </p:txBody>
      </p:sp>
      <p:sp>
        <p:nvSpPr>
          <p:cNvPr id="673" name="CustomShape 2"/>
          <p:cNvSpPr/>
          <p:nvPr/>
        </p:nvSpPr>
        <p:spPr>
          <a:xfrm>
            <a:off x="838080" y="1825560"/>
            <a:ext cx="10514880" cy="4350600"/>
          </a:xfrm>
          <a:prstGeom prst="rect">
            <a:avLst/>
          </a:prstGeom>
          <a:noFill/>
          <a:ln>
            <a:noFill/>
          </a:ln>
        </p:spPr>
        <p:style>
          <a:lnRef idx="0"/>
          <a:fillRef idx="0"/>
          <a:effectRef idx="0"/>
          <a:fontRef idx="minor"/>
        </p:style>
        <p:txBody>
          <a:bodyPr lIns="90000" rIns="90000" tIns="45000" bIns="45000"/>
          <a:p>
            <a:pPr marL="228600" indent="-227880" algn="just">
              <a:lnSpc>
                <a:spcPct val="90000"/>
              </a:lnSpc>
              <a:spcBef>
                <a:spcPts val="1001"/>
              </a:spcBef>
              <a:buClr>
                <a:srgbClr val="000000"/>
              </a:buClr>
              <a:buFont typeface="Arial"/>
              <a:buChar char="•"/>
            </a:pPr>
            <a:r>
              <a:rPr b="0" lang="en-GB" sz="2800" spc="-1" strike="noStrike">
                <a:solidFill>
                  <a:srgbClr val="000000"/>
                </a:solidFill>
                <a:latin typeface="Calibri"/>
              </a:rPr>
              <a:t>Load the gazebo world that we provided to you</a:t>
            </a:r>
            <a:endParaRPr b="0" lang="en-GB" sz="2800" spc="-1" strike="noStrike">
              <a:latin typeface="Arial"/>
            </a:endParaRPr>
          </a:p>
          <a:p>
            <a:pPr marL="228600" indent="-227880" algn="just">
              <a:lnSpc>
                <a:spcPct val="90000"/>
              </a:lnSpc>
              <a:spcBef>
                <a:spcPts val="1001"/>
              </a:spcBef>
              <a:buClr>
                <a:srgbClr val="000000"/>
              </a:buClr>
              <a:buFont typeface="Arial"/>
              <a:buChar char="•"/>
            </a:pPr>
            <a:r>
              <a:rPr b="0" lang="en-GB" sz="2800" spc="-1" strike="noStrike">
                <a:solidFill>
                  <a:srgbClr val="000000"/>
                </a:solidFill>
                <a:latin typeface="Calibri"/>
              </a:rPr>
              <a:t>Make a pick-and-place application, moving each object to the container with the matching color. </a:t>
            </a:r>
            <a:endParaRPr b="0" lang="en-GB" sz="2800" spc="-1" strike="noStrike">
              <a:latin typeface="Arial"/>
            </a:endParaRPr>
          </a:p>
        </p:txBody>
      </p:sp>
      <p:grpSp>
        <p:nvGrpSpPr>
          <p:cNvPr id="674" name="Group 3"/>
          <p:cNvGrpSpPr/>
          <p:nvPr/>
        </p:nvGrpSpPr>
        <p:grpSpPr>
          <a:xfrm>
            <a:off x="2446560" y="3802680"/>
            <a:ext cx="7297920" cy="2191320"/>
            <a:chOff x="2446560" y="3802680"/>
            <a:chExt cx="7297920" cy="2191320"/>
          </a:xfrm>
        </p:grpSpPr>
        <p:sp>
          <p:nvSpPr>
            <p:cNvPr id="675" name="CustomShape 4"/>
            <p:cNvSpPr/>
            <p:nvPr/>
          </p:nvSpPr>
          <p:spPr>
            <a:xfrm>
              <a:off x="2446560" y="3802680"/>
              <a:ext cx="7297920" cy="2191320"/>
            </a:xfrm>
            <a:prstGeom prst="roundRect">
              <a:avLst>
                <a:gd name="adj" fmla="val 16667"/>
              </a:avLst>
            </a:prstGeom>
            <a:noFill/>
            <a:ln w="50760">
              <a:round/>
            </a:ln>
          </p:spPr>
          <p:style>
            <a:lnRef idx="2">
              <a:schemeClr val="accent1">
                <a:shade val="50000"/>
              </a:schemeClr>
            </a:lnRef>
            <a:fillRef idx="1">
              <a:schemeClr val="accent1"/>
            </a:fillRef>
            <a:effectRef idx="0">
              <a:schemeClr val="accent1"/>
            </a:effectRef>
            <a:fontRef idx="minor"/>
          </p:style>
        </p:sp>
        <p:grpSp>
          <p:nvGrpSpPr>
            <p:cNvPr id="676" name="Group 5"/>
            <p:cNvGrpSpPr/>
            <p:nvPr/>
          </p:nvGrpSpPr>
          <p:grpSpPr>
            <a:xfrm>
              <a:off x="2680560" y="4315680"/>
              <a:ext cx="1375560" cy="1179000"/>
              <a:chOff x="2680560" y="4315680"/>
              <a:chExt cx="1375560" cy="1179000"/>
            </a:xfrm>
          </p:grpSpPr>
          <p:pic>
            <p:nvPicPr>
              <p:cNvPr id="677" name="Picture 2" descr=""/>
              <p:cNvPicPr/>
              <p:nvPr/>
            </p:nvPicPr>
            <p:blipFill>
              <a:blip r:embed="rId1"/>
              <a:srcRect l="9689" t="12570" r="12455" b="18394"/>
              <a:stretch/>
            </p:blipFill>
            <p:spPr>
              <a:xfrm>
                <a:off x="2680560" y="4315680"/>
                <a:ext cx="1231200" cy="1179000"/>
              </a:xfrm>
              <a:prstGeom prst="rect">
                <a:avLst/>
              </a:prstGeom>
              <a:ln>
                <a:noFill/>
              </a:ln>
            </p:spPr>
          </p:pic>
          <p:sp>
            <p:nvSpPr>
              <p:cNvPr id="678" name="CustomShape 6"/>
              <p:cNvSpPr/>
              <p:nvPr/>
            </p:nvSpPr>
            <p:spPr>
              <a:xfrm>
                <a:off x="3825720" y="5155560"/>
                <a:ext cx="230400" cy="210960"/>
              </a:xfrm>
              <a:prstGeom prst="roundRect">
                <a:avLst>
                  <a:gd name="adj" fmla="val 16667"/>
                </a:avLst>
              </a:prstGeom>
              <a:ln>
                <a:round/>
              </a:ln>
            </p:spPr>
            <p:style>
              <a:lnRef idx="2">
                <a:schemeClr val="accent1">
                  <a:shade val="50000"/>
                </a:schemeClr>
              </a:lnRef>
              <a:fillRef idx="1">
                <a:schemeClr val="accent1"/>
              </a:fillRef>
              <a:effectRef idx="0">
                <a:schemeClr val="accent1"/>
              </a:effectRef>
              <a:fontRef idx="minor"/>
            </p:style>
          </p:sp>
        </p:grpSp>
        <p:grpSp>
          <p:nvGrpSpPr>
            <p:cNvPr id="679" name="Group 7"/>
            <p:cNvGrpSpPr/>
            <p:nvPr/>
          </p:nvGrpSpPr>
          <p:grpSpPr>
            <a:xfrm>
              <a:off x="5433120" y="4315680"/>
              <a:ext cx="1231200" cy="1179000"/>
              <a:chOff x="5433120" y="4315680"/>
              <a:chExt cx="1231200" cy="1179000"/>
            </a:xfrm>
          </p:grpSpPr>
          <p:pic>
            <p:nvPicPr>
              <p:cNvPr id="680" name="Picture 2" descr=""/>
              <p:cNvPicPr/>
              <p:nvPr/>
            </p:nvPicPr>
            <p:blipFill>
              <a:blip r:embed="rId2"/>
              <a:srcRect l="9689" t="12570" r="12455" b="18394"/>
              <a:stretch/>
            </p:blipFill>
            <p:spPr>
              <a:xfrm>
                <a:off x="5433120" y="4315680"/>
                <a:ext cx="1231200" cy="1179000"/>
              </a:xfrm>
              <a:prstGeom prst="rect">
                <a:avLst/>
              </a:prstGeom>
              <a:ln>
                <a:noFill/>
              </a:ln>
            </p:spPr>
          </p:pic>
          <p:sp>
            <p:nvSpPr>
              <p:cNvPr id="681" name="CustomShape 8"/>
              <p:cNvSpPr/>
              <p:nvPr/>
            </p:nvSpPr>
            <p:spPr>
              <a:xfrm rot="18072000">
                <a:off x="6446160" y="4699440"/>
                <a:ext cx="152640" cy="152640"/>
              </a:xfrm>
              <a:prstGeom prst="roundRect">
                <a:avLst>
                  <a:gd name="adj" fmla="val 16667"/>
                </a:avLst>
              </a:prstGeom>
              <a:ln>
                <a:round/>
              </a:ln>
            </p:spPr>
            <p:style>
              <a:lnRef idx="2">
                <a:schemeClr val="accent1">
                  <a:shade val="50000"/>
                </a:schemeClr>
              </a:lnRef>
              <a:fillRef idx="1">
                <a:schemeClr val="accent1"/>
              </a:fillRef>
              <a:effectRef idx="0">
                <a:schemeClr val="accent1"/>
              </a:effectRef>
              <a:fontRef idx="minor"/>
            </p:style>
          </p:sp>
        </p:grpSp>
        <p:grpSp>
          <p:nvGrpSpPr>
            <p:cNvPr id="682" name="Group 9"/>
            <p:cNvGrpSpPr/>
            <p:nvPr/>
          </p:nvGrpSpPr>
          <p:grpSpPr>
            <a:xfrm>
              <a:off x="8041680" y="4315680"/>
              <a:ext cx="1375920" cy="1179000"/>
              <a:chOff x="8041680" y="4315680"/>
              <a:chExt cx="1375920" cy="1179000"/>
            </a:xfrm>
          </p:grpSpPr>
          <p:pic>
            <p:nvPicPr>
              <p:cNvPr id="683" name="Picture 2" descr=""/>
              <p:cNvPicPr/>
              <p:nvPr/>
            </p:nvPicPr>
            <p:blipFill>
              <a:blip r:embed="rId3"/>
              <a:srcRect l="9689" t="12570" r="12455" b="18394"/>
              <a:stretch/>
            </p:blipFill>
            <p:spPr>
              <a:xfrm>
                <a:off x="8041680" y="4315680"/>
                <a:ext cx="1231200" cy="1179000"/>
              </a:xfrm>
              <a:prstGeom prst="rect">
                <a:avLst/>
              </a:prstGeom>
              <a:ln>
                <a:noFill/>
              </a:ln>
            </p:spPr>
          </p:pic>
          <p:sp>
            <p:nvSpPr>
              <p:cNvPr id="684" name="CustomShape 10"/>
              <p:cNvSpPr/>
              <p:nvPr/>
            </p:nvSpPr>
            <p:spPr>
              <a:xfrm>
                <a:off x="9187200" y="5078520"/>
                <a:ext cx="230400" cy="210960"/>
              </a:xfrm>
              <a:prstGeom prst="roundRect">
                <a:avLst>
                  <a:gd name="adj" fmla="val 16667"/>
                </a:avLst>
              </a:prstGeom>
              <a:ln>
                <a:round/>
              </a:ln>
            </p:spPr>
            <p:style>
              <a:lnRef idx="2">
                <a:schemeClr val="accent1">
                  <a:shade val="50000"/>
                </a:schemeClr>
              </a:lnRef>
              <a:fillRef idx="1">
                <a:schemeClr val="accent1"/>
              </a:fillRef>
              <a:effectRef idx="0">
                <a:schemeClr val="accent1"/>
              </a:effectRef>
              <a:fontRef idx="minor"/>
            </p:style>
          </p:sp>
        </p:grpSp>
        <p:sp>
          <p:nvSpPr>
            <p:cNvPr id="685" name="CustomShape 11"/>
            <p:cNvSpPr/>
            <p:nvPr/>
          </p:nvSpPr>
          <p:spPr>
            <a:xfrm>
              <a:off x="9033120" y="4992120"/>
              <a:ext cx="153360" cy="413280"/>
            </a:xfrm>
            <a:prstGeom prst="corner">
              <a:avLst>
                <a:gd name="adj1" fmla="val 50000"/>
                <a:gd name="adj2" fmla="val 50000"/>
              </a:avLst>
            </a:prstGeom>
            <a:ln>
              <a:noFill/>
            </a:ln>
          </p:spPr>
          <p:style>
            <a:lnRef idx="2">
              <a:schemeClr val="accent1">
                <a:shade val="50000"/>
              </a:schemeClr>
            </a:lnRef>
            <a:fillRef idx="1">
              <a:schemeClr val="accent1"/>
            </a:fillRef>
            <a:effectRef idx="0">
              <a:schemeClr val="accent1"/>
            </a:effectRef>
            <a:fontRef idx="minor"/>
          </p:style>
        </p:sp>
        <p:sp>
          <p:nvSpPr>
            <p:cNvPr id="686" name="CustomShape 12"/>
            <p:cNvSpPr/>
            <p:nvPr/>
          </p:nvSpPr>
          <p:spPr>
            <a:xfrm flipH="1">
              <a:off x="9426960" y="4992120"/>
              <a:ext cx="153360" cy="413280"/>
            </a:xfrm>
            <a:prstGeom prst="corner">
              <a:avLst>
                <a:gd name="adj1" fmla="val 50000"/>
                <a:gd name="adj2" fmla="val 50000"/>
              </a:avLst>
            </a:prstGeom>
            <a:ln>
              <a:noFill/>
            </a:ln>
          </p:spPr>
          <p:style>
            <a:lnRef idx="2">
              <a:schemeClr val="accent1">
                <a:shade val="50000"/>
              </a:schemeClr>
            </a:lnRef>
            <a:fillRef idx="1">
              <a:schemeClr val="accent1"/>
            </a:fillRef>
            <a:effectRef idx="0">
              <a:schemeClr val="accent1"/>
            </a:effectRef>
            <a:fontRef idx="minor"/>
          </p:style>
        </p:sp>
        <p:sp>
          <p:nvSpPr>
            <p:cNvPr id="687" name="CustomShape 13"/>
            <p:cNvSpPr/>
            <p:nvPr/>
          </p:nvSpPr>
          <p:spPr>
            <a:xfrm>
              <a:off x="9187200" y="5329440"/>
              <a:ext cx="239760" cy="75960"/>
            </a:xfrm>
            <a:prstGeom prst="rect">
              <a:avLst/>
            </a:prstGeom>
            <a:ln>
              <a:noFill/>
            </a:ln>
          </p:spPr>
          <p:style>
            <a:lnRef idx="2">
              <a:schemeClr val="accent1">
                <a:shade val="50000"/>
              </a:schemeClr>
            </a:lnRef>
            <a:fillRef idx="1">
              <a:schemeClr val="accent1"/>
            </a:fillRef>
            <a:effectRef idx="0">
              <a:schemeClr val="accent1"/>
            </a:effectRef>
            <a:fontRef idx="minor"/>
          </p:style>
        </p:sp>
      </p:grpSp>
      <p:sp>
        <p:nvSpPr>
          <p:cNvPr id="688" name="CustomShape 14"/>
          <p:cNvSpPr/>
          <p:nvPr/>
        </p:nvSpPr>
        <p:spPr>
          <a:xfrm>
            <a:off x="4312440" y="4881600"/>
            <a:ext cx="1004040" cy="360"/>
          </a:xfrm>
          <a:custGeom>
            <a:avLst/>
            <a:gdLst/>
            <a:ahLst/>
            <a:rect l="l" t="t" r="r" b="b"/>
            <a:pathLst>
              <a:path w="21600" h="21600">
                <a:moveTo>
                  <a:pt x="0" y="0"/>
                </a:moveTo>
                <a:lnTo>
                  <a:pt x="21600" y="21600"/>
                </a:lnTo>
              </a:path>
            </a:pathLst>
          </a:custGeom>
          <a:noFill/>
          <a:ln w="76320">
            <a:solidFill>
              <a:schemeClr val="accent6"/>
            </a:solidFill>
            <a:round/>
            <a:tailEnd len="med" type="triangle" w="med"/>
          </a:ln>
        </p:spPr>
        <p:style>
          <a:lnRef idx="1">
            <a:schemeClr val="accent1"/>
          </a:lnRef>
          <a:fillRef idx="0">
            <a:schemeClr val="accent1"/>
          </a:fillRef>
          <a:effectRef idx="0">
            <a:schemeClr val="accent1"/>
          </a:effectRef>
          <a:fontRef idx="minor"/>
        </p:style>
      </p:sp>
      <p:sp>
        <p:nvSpPr>
          <p:cNvPr id="689" name="CustomShape 15"/>
          <p:cNvSpPr/>
          <p:nvPr/>
        </p:nvSpPr>
        <p:spPr>
          <a:xfrm>
            <a:off x="7036920" y="4881600"/>
            <a:ext cx="1004040" cy="360"/>
          </a:xfrm>
          <a:custGeom>
            <a:avLst/>
            <a:gdLst/>
            <a:ahLst/>
            <a:rect l="l" t="t" r="r" b="b"/>
            <a:pathLst>
              <a:path w="21600" h="21600">
                <a:moveTo>
                  <a:pt x="0" y="0"/>
                </a:moveTo>
                <a:lnTo>
                  <a:pt x="21600" y="21600"/>
                </a:lnTo>
              </a:path>
            </a:pathLst>
          </a:custGeom>
          <a:noFill/>
          <a:ln w="76320">
            <a:solidFill>
              <a:schemeClr val="accent6"/>
            </a:solidFill>
            <a:round/>
            <a:tailEnd len="med" type="triangle" w="med"/>
          </a:ln>
        </p:spPr>
        <p:style>
          <a:lnRef idx="1">
            <a:schemeClr val="accent1"/>
          </a:lnRef>
          <a:fillRef idx="0">
            <a:schemeClr val="accent1"/>
          </a:fillRef>
          <a:effectRef idx="0">
            <a:schemeClr val="accent1"/>
          </a:effectRef>
          <a:fontRef idx="minor"/>
        </p:style>
      </p:sp>
      <p:sp>
        <p:nvSpPr>
          <p:cNvPr id="690" name="CustomShape 16"/>
          <p:cNvSpPr/>
          <p:nvPr/>
        </p:nvSpPr>
        <p:spPr>
          <a:xfrm>
            <a:off x="2446560" y="3350520"/>
            <a:ext cx="3926880" cy="42840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r>
              <a:rPr b="0" lang="en-GB" sz="2000" spc="-1" strike="noStrike">
                <a:solidFill>
                  <a:srgbClr val="4472c4"/>
                </a:solidFill>
                <a:latin typeface="Calibri"/>
                <a:ea typeface="DejaVu Sans"/>
              </a:rPr>
              <a:t>Python Code</a:t>
            </a:r>
            <a:endParaRPr b="0" lang="en-GB" sz="2000" spc="-1" strike="noStrike">
              <a:latin typeface="Arial"/>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28" name="Group 1"/>
          <p:cNvGrpSpPr/>
          <p:nvPr/>
        </p:nvGrpSpPr>
        <p:grpSpPr>
          <a:xfrm>
            <a:off x="8628120" y="2633040"/>
            <a:ext cx="2676600" cy="2741400"/>
            <a:chOff x="8628120" y="2633040"/>
            <a:chExt cx="2676600" cy="2741400"/>
          </a:xfrm>
        </p:grpSpPr>
        <p:sp>
          <p:nvSpPr>
            <p:cNvPr id="129" name="CustomShape 2"/>
            <p:cNvSpPr/>
            <p:nvPr/>
          </p:nvSpPr>
          <p:spPr>
            <a:xfrm>
              <a:off x="8628120" y="5010120"/>
              <a:ext cx="1963800" cy="364320"/>
            </a:xfrm>
            <a:prstGeom prst="rect">
              <a:avLst/>
            </a:prstGeom>
            <a:noFill/>
            <a:ln>
              <a:noFill/>
            </a:ln>
          </p:spPr>
          <p:style>
            <a:lnRef idx="0"/>
            <a:fillRef idx="0"/>
            <a:effectRef idx="0"/>
            <a:fontRef idx="minor"/>
          </p:style>
          <p:txBody>
            <a:bodyPr wrap="none" lIns="90000" rIns="90000" tIns="45000" bIns="45000"/>
            <a:p>
              <a:pPr>
                <a:lnSpc>
                  <a:spcPct val="100000"/>
                </a:lnSpc>
              </a:pPr>
              <a:r>
                <a:rPr b="0" lang="en-GB" sz="1800" spc="-1" strike="noStrike">
                  <a:solidFill>
                    <a:srgbClr val="000000"/>
                  </a:solidFill>
                  <a:latin typeface="Calibri"/>
                  <a:ea typeface="DejaVu Sans"/>
                </a:rPr>
                <a:t>SIMULATED ROBOT</a:t>
              </a:r>
              <a:endParaRPr b="0" lang="en-GB" sz="1800" spc="-1" strike="noStrike">
                <a:latin typeface="Arial"/>
              </a:endParaRPr>
            </a:p>
          </p:txBody>
        </p:sp>
        <p:grpSp>
          <p:nvGrpSpPr>
            <p:cNvPr id="130" name="Group 3"/>
            <p:cNvGrpSpPr/>
            <p:nvPr/>
          </p:nvGrpSpPr>
          <p:grpSpPr>
            <a:xfrm>
              <a:off x="9105840" y="2633040"/>
              <a:ext cx="2198880" cy="2133000"/>
              <a:chOff x="9105840" y="2633040"/>
              <a:chExt cx="2198880" cy="2133000"/>
            </a:xfrm>
          </p:grpSpPr>
          <p:sp>
            <p:nvSpPr>
              <p:cNvPr id="131" name="CustomShape 4"/>
              <p:cNvSpPr/>
              <p:nvPr/>
            </p:nvSpPr>
            <p:spPr>
              <a:xfrm rot="16200000">
                <a:off x="9408600" y="3301560"/>
                <a:ext cx="286920" cy="416160"/>
              </a:xfrm>
              <a:prstGeom prst="flowChartMagneticDisk">
                <a:avLst/>
              </a:prstGeom>
              <a:ln>
                <a:round/>
              </a:ln>
            </p:spPr>
            <p:style>
              <a:lnRef idx="2">
                <a:schemeClr val="accent1">
                  <a:shade val="50000"/>
                </a:schemeClr>
              </a:lnRef>
              <a:fillRef idx="1">
                <a:schemeClr val="accent1"/>
              </a:fillRef>
              <a:effectRef idx="0">
                <a:schemeClr val="accent1"/>
              </a:effectRef>
              <a:fontRef idx="minor"/>
            </p:style>
          </p:sp>
          <p:sp>
            <p:nvSpPr>
              <p:cNvPr id="132" name="CustomShape 5"/>
              <p:cNvSpPr/>
              <p:nvPr/>
            </p:nvSpPr>
            <p:spPr>
              <a:xfrm>
                <a:off x="9105840" y="3551040"/>
                <a:ext cx="915480" cy="1215000"/>
              </a:xfrm>
              <a:prstGeom prst="can">
                <a:avLst>
                  <a:gd name="adj" fmla="val 25000"/>
                </a:avLst>
              </a:prstGeom>
              <a:noFill/>
              <a:ln w="28440">
                <a:solidFill>
                  <a:schemeClr val="accent3">
                    <a:lumMod val="50000"/>
                  </a:schemeClr>
                </a:solidFill>
                <a:round/>
              </a:ln>
            </p:spPr>
            <p:style>
              <a:lnRef idx="2">
                <a:schemeClr val="accent1">
                  <a:shade val="50000"/>
                </a:schemeClr>
              </a:lnRef>
              <a:fillRef idx="1">
                <a:schemeClr val="accent1"/>
              </a:fillRef>
              <a:effectRef idx="0">
                <a:schemeClr val="accent1"/>
              </a:effectRef>
              <a:fontRef idx="minor"/>
            </p:style>
          </p:sp>
          <p:sp>
            <p:nvSpPr>
              <p:cNvPr id="133" name="CustomShape 6"/>
              <p:cNvSpPr/>
              <p:nvPr/>
            </p:nvSpPr>
            <p:spPr>
              <a:xfrm rot="2820000">
                <a:off x="9731160" y="2682000"/>
                <a:ext cx="470160" cy="1043640"/>
              </a:xfrm>
              <a:prstGeom prst="cube">
                <a:avLst>
                  <a:gd name="adj" fmla="val 25000"/>
                </a:avLst>
              </a:prstGeom>
              <a:solidFill>
                <a:schemeClr val="bg1"/>
              </a:solidFill>
              <a:ln w="28440">
                <a:solidFill>
                  <a:schemeClr val="accent3">
                    <a:lumMod val="50000"/>
                  </a:schemeClr>
                </a:solidFill>
                <a:round/>
              </a:ln>
            </p:spPr>
            <p:style>
              <a:lnRef idx="2">
                <a:schemeClr val="accent1">
                  <a:shade val="50000"/>
                </a:schemeClr>
              </a:lnRef>
              <a:fillRef idx="1">
                <a:schemeClr val="accent1"/>
              </a:fillRef>
              <a:effectRef idx="0">
                <a:schemeClr val="accent1"/>
              </a:effectRef>
              <a:fontRef idx="minor"/>
            </p:style>
          </p:sp>
          <p:sp>
            <p:nvSpPr>
              <p:cNvPr id="134" name="CustomShape 7"/>
              <p:cNvSpPr/>
              <p:nvPr/>
            </p:nvSpPr>
            <p:spPr>
              <a:xfrm rot="16200000">
                <a:off x="10357560" y="2568240"/>
                <a:ext cx="286920" cy="416160"/>
              </a:xfrm>
              <a:prstGeom prst="flowChartMagneticDisk">
                <a:avLst/>
              </a:prstGeom>
              <a:ln>
                <a:round/>
              </a:ln>
            </p:spPr>
            <p:style>
              <a:lnRef idx="2">
                <a:schemeClr val="accent1">
                  <a:shade val="50000"/>
                </a:schemeClr>
              </a:lnRef>
              <a:fillRef idx="1">
                <a:schemeClr val="accent1"/>
              </a:fillRef>
              <a:effectRef idx="0">
                <a:schemeClr val="accent1"/>
              </a:effectRef>
              <a:fontRef idx="minor"/>
            </p:style>
          </p:sp>
          <p:sp>
            <p:nvSpPr>
              <p:cNvPr id="135" name="CustomShape 8"/>
              <p:cNvSpPr/>
              <p:nvPr/>
            </p:nvSpPr>
            <p:spPr>
              <a:xfrm rot="7740000">
                <a:off x="10629000" y="2722320"/>
                <a:ext cx="470160" cy="752760"/>
              </a:xfrm>
              <a:prstGeom prst="cube">
                <a:avLst>
                  <a:gd name="adj" fmla="val 25000"/>
                </a:avLst>
              </a:prstGeom>
              <a:solidFill>
                <a:schemeClr val="bg1"/>
              </a:solidFill>
              <a:ln w="28440">
                <a:solidFill>
                  <a:schemeClr val="accent3">
                    <a:lumMod val="50000"/>
                  </a:schemeClr>
                </a:solidFill>
                <a:round/>
              </a:ln>
            </p:spPr>
            <p:style>
              <a:lnRef idx="2">
                <a:schemeClr val="accent1">
                  <a:shade val="50000"/>
                </a:schemeClr>
              </a:lnRef>
              <a:fillRef idx="1">
                <a:schemeClr val="accent1"/>
              </a:fillRef>
              <a:effectRef idx="0">
                <a:schemeClr val="accent1"/>
              </a:effectRef>
              <a:fontRef idx="minor"/>
            </p:style>
          </p:sp>
        </p:grpSp>
      </p:grpSp>
      <p:sp>
        <p:nvSpPr>
          <p:cNvPr id="136" name="CustomShape 9"/>
          <p:cNvSpPr/>
          <p:nvPr/>
        </p:nvSpPr>
        <p:spPr>
          <a:xfrm>
            <a:off x="1667880" y="370440"/>
            <a:ext cx="765576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900" spc="-1" strike="noStrike">
                <a:solidFill>
                  <a:srgbClr val="000000"/>
                </a:solidFill>
                <a:latin typeface="Calibri Light"/>
                <a:ea typeface="DejaVu Sans"/>
              </a:rPr>
              <a:t>Robot modelling</a:t>
            </a:r>
            <a:br/>
            <a:r>
              <a:rPr b="0" lang="en-GB" sz="3600" spc="-1" strike="noStrike">
                <a:solidFill>
                  <a:srgbClr val="000000"/>
                </a:solidFill>
                <a:latin typeface="Calibri Light"/>
                <a:ea typeface="DejaVu Sans"/>
              </a:rPr>
              <a:t>URDF  (Unified Robotic Description Format)</a:t>
            </a:r>
            <a:endParaRPr b="0" lang="en-GB" sz="3600" spc="-1" strike="noStrike">
              <a:latin typeface="Arial"/>
            </a:endParaRPr>
          </a:p>
        </p:txBody>
      </p:sp>
      <p:sp>
        <p:nvSpPr>
          <p:cNvPr id="137" name="CustomShape 10"/>
          <p:cNvSpPr/>
          <p:nvPr/>
        </p:nvSpPr>
        <p:spPr>
          <a:xfrm>
            <a:off x="4659840" y="2750400"/>
            <a:ext cx="440280" cy="470160"/>
          </a:xfrm>
          <a:custGeom>
            <a:avLst/>
            <a:gdLst/>
            <a:ahLst/>
            <a:rect l="l" t="t" r="r" b="b"/>
            <a:pathLst>
              <a:path w="21600" h="21600">
                <a:moveTo>
                  <a:pt x="0" y="0"/>
                </a:moveTo>
                <a:lnTo>
                  <a:pt x="21600" y="21600"/>
                </a:lnTo>
              </a:path>
            </a:pathLst>
          </a:custGeom>
          <a:noFill/>
          <a:ln w="38160">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138" name="CustomShape 11"/>
          <p:cNvSpPr/>
          <p:nvPr/>
        </p:nvSpPr>
        <p:spPr>
          <a:xfrm>
            <a:off x="4665600" y="2002320"/>
            <a:ext cx="1028160" cy="516600"/>
          </a:xfrm>
          <a:prstGeom prst="rect">
            <a:avLst/>
          </a:prstGeom>
          <a:noFill/>
          <a:ln>
            <a:noFill/>
          </a:ln>
        </p:spPr>
        <p:style>
          <a:lnRef idx="0"/>
          <a:fillRef idx="0"/>
          <a:effectRef idx="0"/>
          <a:fontRef idx="minor"/>
        </p:style>
        <p:txBody>
          <a:bodyPr wrap="none" lIns="90000" rIns="90000" tIns="45000" bIns="45000"/>
          <a:p>
            <a:pPr>
              <a:lnSpc>
                <a:spcPct val="100000"/>
              </a:lnSpc>
            </a:pPr>
            <a:r>
              <a:rPr b="1" lang="en-GB" sz="2800" spc="-1" strike="noStrike">
                <a:solidFill>
                  <a:srgbClr val="4472c4"/>
                </a:solidFill>
                <a:latin typeface="Calibri"/>
                <a:ea typeface="DejaVu Sans"/>
              </a:rPr>
              <a:t>Joints</a:t>
            </a:r>
            <a:endParaRPr b="0" lang="en-GB" sz="2800" spc="-1" strike="noStrike">
              <a:latin typeface="Arial"/>
            </a:endParaRPr>
          </a:p>
        </p:txBody>
      </p:sp>
      <p:sp>
        <p:nvSpPr>
          <p:cNvPr id="139" name="CustomShape 12"/>
          <p:cNvSpPr/>
          <p:nvPr/>
        </p:nvSpPr>
        <p:spPr>
          <a:xfrm flipH="1" flipV="1">
            <a:off x="6159600" y="4521240"/>
            <a:ext cx="722880" cy="39348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140" name="CustomShape 13"/>
          <p:cNvSpPr/>
          <p:nvPr/>
        </p:nvSpPr>
        <p:spPr>
          <a:xfrm>
            <a:off x="6929640" y="4521960"/>
            <a:ext cx="918360" cy="516600"/>
          </a:xfrm>
          <a:prstGeom prst="rect">
            <a:avLst/>
          </a:prstGeom>
          <a:noFill/>
          <a:ln>
            <a:noFill/>
          </a:ln>
        </p:spPr>
        <p:style>
          <a:lnRef idx="0"/>
          <a:fillRef idx="0"/>
          <a:effectRef idx="0"/>
          <a:fontRef idx="minor"/>
        </p:style>
        <p:txBody>
          <a:bodyPr wrap="none" lIns="90000" rIns="90000" tIns="45000" bIns="45000"/>
          <a:p>
            <a:pPr>
              <a:lnSpc>
                <a:spcPct val="100000"/>
              </a:lnSpc>
            </a:pPr>
            <a:r>
              <a:rPr b="1" lang="en-GB" sz="2800" spc="-1" strike="noStrike">
                <a:solidFill>
                  <a:srgbClr val="000000"/>
                </a:solidFill>
                <a:latin typeface="Calibri"/>
                <a:ea typeface="DejaVu Sans"/>
              </a:rPr>
              <a:t>Links</a:t>
            </a:r>
            <a:endParaRPr b="0" lang="en-GB" sz="2800" spc="-1" strike="noStrike">
              <a:latin typeface="Arial"/>
            </a:endParaRPr>
          </a:p>
        </p:txBody>
      </p:sp>
      <p:sp>
        <p:nvSpPr>
          <p:cNvPr id="141" name="CustomShape 14"/>
          <p:cNvSpPr/>
          <p:nvPr/>
        </p:nvSpPr>
        <p:spPr>
          <a:xfrm>
            <a:off x="5829840" y="2264040"/>
            <a:ext cx="455760" cy="367920"/>
          </a:xfrm>
          <a:custGeom>
            <a:avLst/>
            <a:gdLst/>
            <a:ahLst/>
            <a:rect l="l" t="t" r="r" b="b"/>
            <a:pathLst>
              <a:path w="21600" h="21600">
                <a:moveTo>
                  <a:pt x="0" y="0"/>
                </a:moveTo>
                <a:lnTo>
                  <a:pt x="21600" y="21600"/>
                </a:lnTo>
              </a:path>
            </a:pathLst>
          </a:custGeom>
          <a:noFill/>
          <a:ln w="38160">
            <a:solidFill>
              <a:srgbClr val="3f6ec2"/>
            </a:solidFill>
            <a:round/>
            <a:tailEnd len="med" type="triangle" w="med"/>
          </a:ln>
        </p:spPr>
        <p:style>
          <a:lnRef idx="1">
            <a:schemeClr val="accent1"/>
          </a:lnRef>
          <a:fillRef idx="0">
            <a:schemeClr val="accent1"/>
          </a:fillRef>
          <a:effectRef idx="0">
            <a:schemeClr val="accent1"/>
          </a:effectRef>
          <a:fontRef idx="minor"/>
        </p:style>
      </p:sp>
      <p:sp>
        <p:nvSpPr>
          <p:cNvPr id="142" name="CustomShape 15"/>
          <p:cNvSpPr/>
          <p:nvPr/>
        </p:nvSpPr>
        <p:spPr>
          <a:xfrm flipH="1" flipV="1">
            <a:off x="6095160" y="3550320"/>
            <a:ext cx="787680" cy="96984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143" name="CustomShape 16"/>
          <p:cNvSpPr/>
          <p:nvPr/>
        </p:nvSpPr>
        <p:spPr>
          <a:xfrm flipH="1" flipV="1">
            <a:off x="6963840" y="3518280"/>
            <a:ext cx="344160" cy="657720"/>
          </a:xfrm>
          <a:custGeom>
            <a:avLst/>
            <a:gdLst/>
            <a:ahLst/>
            <a:rect l="l" t="t" r="r" b="b"/>
            <a:pathLst>
              <a:path w="21600" h="21600">
                <a:moveTo>
                  <a:pt x="0" y="0"/>
                </a:moveTo>
                <a:lnTo>
                  <a:pt x="21600" y="21600"/>
                </a:lnTo>
              </a:path>
            </a:pathLst>
          </a:custGeom>
          <a:noFill/>
          <a:ln w="38160">
            <a:solidFill>
              <a:schemeClr val="tx1"/>
            </a:solidFill>
            <a:round/>
            <a:tailEnd len="med" type="triangle" w="med"/>
          </a:ln>
        </p:spPr>
        <p:style>
          <a:lnRef idx="1">
            <a:schemeClr val="accent1"/>
          </a:lnRef>
          <a:fillRef idx="0">
            <a:schemeClr val="accent1"/>
          </a:fillRef>
          <a:effectRef idx="0">
            <a:schemeClr val="accent1"/>
          </a:effectRef>
          <a:fontRef idx="minor"/>
        </p:style>
      </p:sp>
    </p:spTree>
  </p:cSld>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path" presetID="35">
                                  <p:stCondLst>
                                    <p:cond delay="0"/>
                                  </p:stCondLst>
                                  <p:childTnLst>
                                    <p:animMotion path="M -3.125E-6 2.22222E-6 L -0.32968 -0.00417">
                                      <p:cBhvr>
                                        <p:cTn id="20" dur="2000" fill="hold"/>
                                        <p:tgtEl>
                                          <p:spTgt spid="128"/>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143"/>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142"/>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139"/>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1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141"/>
                                        </p:tgtEl>
                                        <p:attrNameLst>
                                          <p:attrName>style.visibility</p:attrName>
                                        </p:attrNameLst>
                                      </p:cBhvr>
                                      <p:to>
                                        <p:strVal val="visible"/>
                                      </p:to>
                                    </p:set>
                                  </p:childTnLst>
                                </p:cTn>
                              </p:par>
                              <p:par>
                                <p:cTn id="35" nodeType="withEffect" fill="hold" presetClass="entr" presetID="1">
                                  <p:stCondLst>
                                    <p:cond delay="0"/>
                                  </p:stCondLst>
                                  <p:childTnLst>
                                    <p:set>
                                      <p:cBhvr>
                                        <p:cTn id="36" dur="1" fill="hold">
                                          <p:stCondLst>
                                            <p:cond delay="0"/>
                                          </p:stCondLst>
                                        </p:cTn>
                                        <p:tgtEl>
                                          <p:spTgt spid="138"/>
                                        </p:tgtEl>
                                        <p:attrNameLst>
                                          <p:attrName>style.visibility</p:attrName>
                                        </p:attrNameLst>
                                      </p:cBhvr>
                                      <p:to>
                                        <p:strVal val="visible"/>
                                      </p:to>
                                    </p:set>
                                  </p:childTnLst>
                                </p:cTn>
                              </p:par>
                              <p:par>
                                <p:cTn id="37" nodeType="withEffect" fill="hold" presetClass="entr" presetID="1">
                                  <p:stCondLst>
                                    <p:cond delay="0"/>
                                  </p:stCondLst>
                                  <p:childTnLst>
                                    <p:set>
                                      <p:cBhvr>
                                        <p:cTn id="38" dur="1" fill="hold">
                                          <p:stCondLst>
                                            <p:cond delay="0"/>
                                          </p:stCondLst>
                                        </p:cTn>
                                        <p:tgtEl>
                                          <p:spTgt spid="1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xit" presetID="9">
                                  <p:stCondLst>
                                    <p:cond delay="0"/>
                                  </p:stCondLst>
                                  <p:childTnLst>
                                    <p:animEffect filter="dissolve" transition="out">
                                      <p:cBhvr additive="repl">
                                        <p:cTn id="42" dur="500"/>
                                        <p:tgtEl>
                                          <p:spTgt spid="143"/>
                                        </p:tgtEl>
                                      </p:cBhvr>
                                    </p:animEffect>
                                    <p:set>
                                      <p:cBhvr>
                                        <p:cTn id="43" dur="1" fill="hold">
                                          <p:stCondLst>
                                            <p:cond delay="499"/>
                                          </p:stCondLst>
                                        </p:cTn>
                                        <p:tgtEl>
                                          <p:spTgt spid="143"/>
                                        </p:tgtEl>
                                        <p:attrNameLst>
                                          <p:attrName>style.visibility</p:attrName>
                                        </p:attrNameLst>
                                      </p:cBhvr>
                                      <p:to>
                                        <p:strVal val="hidden"/>
                                      </p:to>
                                    </p:set>
                                  </p:childTnLst>
                                </p:cTn>
                              </p:par>
                              <p:par>
                                <p:cTn id="44" nodeType="withEffect" fill="hold" presetClass="exit" presetID="9">
                                  <p:stCondLst>
                                    <p:cond delay="0"/>
                                  </p:stCondLst>
                                  <p:childTnLst>
                                    <p:animEffect filter="dissolve" transition="out">
                                      <p:cBhvr additive="repl">
                                        <p:cTn id="45" dur="500"/>
                                        <p:tgtEl>
                                          <p:spTgt spid="142"/>
                                        </p:tgtEl>
                                      </p:cBhvr>
                                    </p:animEffect>
                                    <p:set>
                                      <p:cBhvr>
                                        <p:cTn id="46" dur="1" fill="hold">
                                          <p:stCondLst>
                                            <p:cond delay="499"/>
                                          </p:stCondLst>
                                        </p:cTn>
                                        <p:tgtEl>
                                          <p:spTgt spid="142"/>
                                        </p:tgtEl>
                                        <p:attrNameLst>
                                          <p:attrName>style.visibility</p:attrName>
                                        </p:attrNameLst>
                                      </p:cBhvr>
                                      <p:to>
                                        <p:strVal val="hidden"/>
                                      </p:to>
                                    </p:set>
                                  </p:childTnLst>
                                </p:cTn>
                              </p:par>
                              <p:par>
                                <p:cTn id="47" nodeType="withEffect" fill="hold" presetClass="exit" presetID="9">
                                  <p:stCondLst>
                                    <p:cond delay="0"/>
                                  </p:stCondLst>
                                  <p:childTnLst>
                                    <p:animEffect filter="dissolve" transition="out">
                                      <p:cBhvr additive="repl">
                                        <p:cTn id="48" dur="500"/>
                                        <p:tgtEl>
                                          <p:spTgt spid="139"/>
                                        </p:tgtEl>
                                      </p:cBhvr>
                                    </p:animEffect>
                                    <p:set>
                                      <p:cBhvr>
                                        <p:cTn id="49" dur="1" fill="hold">
                                          <p:stCondLst>
                                            <p:cond delay="499"/>
                                          </p:stCondLst>
                                        </p:cTn>
                                        <p:tgtEl>
                                          <p:spTgt spid="139"/>
                                        </p:tgtEl>
                                        <p:attrNameLst>
                                          <p:attrName>style.visibility</p:attrName>
                                        </p:attrNameLst>
                                      </p:cBhvr>
                                      <p:to>
                                        <p:strVal val="hidden"/>
                                      </p:to>
                                    </p:set>
                                  </p:childTnLst>
                                </p:cTn>
                              </p:par>
                              <p:par>
                                <p:cTn id="50" nodeType="withEffect" fill="hold" presetClass="exit" presetID="9">
                                  <p:stCondLst>
                                    <p:cond delay="0"/>
                                  </p:stCondLst>
                                  <p:childTnLst>
                                    <p:animEffect filter="dissolve" transition="out">
                                      <p:cBhvr additive="repl">
                                        <p:cTn id="51" dur="500"/>
                                        <p:tgtEl>
                                          <p:spTgt spid="140"/>
                                        </p:tgtEl>
                                      </p:cBhvr>
                                    </p:animEffect>
                                    <p:set>
                                      <p:cBhvr>
                                        <p:cTn id="52" dur="1" fill="hold">
                                          <p:stCondLst>
                                            <p:cond delay="499"/>
                                          </p:stCondLst>
                                        </p:cTn>
                                        <p:tgtEl>
                                          <p:spTgt spid="140"/>
                                        </p:tgtEl>
                                        <p:attrNameLst>
                                          <p:attrName>style.visibility</p:attrName>
                                        </p:attrNameLst>
                                      </p:cBhvr>
                                      <p:to>
                                        <p:strVal val="hidden"/>
                                      </p:to>
                                    </p:set>
                                  </p:childTnLst>
                                </p:cTn>
                              </p:par>
                              <p:par>
                                <p:cTn id="53" nodeType="withEffect" fill="hold" presetClass="exit" presetID="9">
                                  <p:stCondLst>
                                    <p:cond delay="0"/>
                                  </p:stCondLst>
                                  <p:childTnLst>
                                    <p:animEffect filter="dissolve" transition="out">
                                      <p:cBhvr additive="repl">
                                        <p:cTn id="54" dur="500"/>
                                        <p:tgtEl>
                                          <p:spTgt spid="141"/>
                                        </p:tgtEl>
                                      </p:cBhvr>
                                    </p:animEffect>
                                    <p:set>
                                      <p:cBhvr>
                                        <p:cTn id="55" dur="1" fill="hold">
                                          <p:stCondLst>
                                            <p:cond delay="499"/>
                                          </p:stCondLst>
                                        </p:cTn>
                                        <p:tgtEl>
                                          <p:spTgt spid="141"/>
                                        </p:tgtEl>
                                        <p:attrNameLst>
                                          <p:attrName>style.visibility</p:attrName>
                                        </p:attrNameLst>
                                      </p:cBhvr>
                                      <p:to>
                                        <p:strVal val="hidden"/>
                                      </p:to>
                                    </p:set>
                                  </p:childTnLst>
                                </p:cTn>
                              </p:par>
                              <p:par>
                                <p:cTn id="56" nodeType="withEffect" fill="hold" presetClass="exit" presetID="9">
                                  <p:stCondLst>
                                    <p:cond delay="0"/>
                                  </p:stCondLst>
                                  <p:childTnLst>
                                    <p:animEffect filter="dissolve" transition="out">
                                      <p:cBhvr additive="repl">
                                        <p:cTn id="57" dur="500"/>
                                        <p:tgtEl>
                                          <p:spTgt spid="138"/>
                                        </p:tgtEl>
                                      </p:cBhvr>
                                    </p:animEffect>
                                    <p:set>
                                      <p:cBhvr>
                                        <p:cTn id="58" dur="1" fill="hold">
                                          <p:stCondLst>
                                            <p:cond delay="499"/>
                                          </p:stCondLst>
                                        </p:cTn>
                                        <p:tgtEl>
                                          <p:spTgt spid="138"/>
                                        </p:tgtEl>
                                        <p:attrNameLst>
                                          <p:attrName>style.visibility</p:attrName>
                                        </p:attrNameLst>
                                      </p:cBhvr>
                                      <p:to>
                                        <p:strVal val="hidden"/>
                                      </p:to>
                                    </p:set>
                                  </p:childTnLst>
                                </p:cTn>
                              </p:par>
                              <p:par>
                                <p:cTn id="59" nodeType="withEffect" fill="hold" presetClass="exit" presetID="9">
                                  <p:stCondLst>
                                    <p:cond delay="0"/>
                                  </p:stCondLst>
                                  <p:childTnLst>
                                    <p:animEffect filter="dissolve" transition="out">
                                      <p:cBhvr additive="repl">
                                        <p:cTn id="60" dur="500"/>
                                        <p:tgtEl>
                                          <p:spTgt spid="137"/>
                                        </p:tgtEl>
                                      </p:cBhvr>
                                    </p:animEffect>
                                    <p:set>
                                      <p:cBhvr>
                                        <p:cTn id="61" dur="1" fill="hold">
                                          <p:stCondLst>
                                            <p:cond delay="499"/>
                                          </p:stCondLst>
                                        </p:cTn>
                                        <p:tgtEl>
                                          <p:spTgt spid="137"/>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1597320" y="365040"/>
            <a:ext cx="7655760" cy="132480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GB" sz="4900" spc="-1" strike="noStrike">
                <a:solidFill>
                  <a:srgbClr val="000000"/>
                </a:solidFill>
                <a:latin typeface="Calibri Light"/>
              </a:rPr>
              <a:t>Robot modelling</a:t>
            </a:r>
            <a:br/>
            <a:r>
              <a:rPr b="0" lang="en-GB" sz="3600" spc="-1" strike="noStrike">
                <a:solidFill>
                  <a:srgbClr val="000000"/>
                </a:solidFill>
                <a:latin typeface="Calibri Light"/>
              </a:rPr>
              <a:t>URDF Model - Links</a:t>
            </a:r>
            <a:endParaRPr b="0" lang="en-GB" sz="3600" spc="-1" strike="noStrike">
              <a:latin typeface="Arial"/>
            </a:endParaRPr>
          </a:p>
        </p:txBody>
      </p:sp>
      <p:sp>
        <p:nvSpPr>
          <p:cNvPr id="145" name="CustomShape 2"/>
          <p:cNvSpPr/>
          <p:nvPr/>
        </p:nvSpPr>
        <p:spPr>
          <a:xfrm rot="10800000">
            <a:off x="9046800" y="11242800"/>
            <a:ext cx="838440" cy="4699800"/>
          </a:xfrm>
          <a:prstGeom prst="rightBrace">
            <a:avLst>
              <a:gd name="adj1" fmla="val 8333"/>
              <a:gd name="adj2" fmla="val 50000"/>
            </a:avLst>
          </a:prstGeom>
          <a:noFill/>
          <a:ln w="28440">
            <a:solidFill>
              <a:schemeClr val="accent5">
                <a:lumMod val="75000"/>
              </a:schemeClr>
            </a:solidFill>
            <a:round/>
          </a:ln>
        </p:spPr>
        <p:style>
          <a:lnRef idx="1">
            <a:schemeClr val="accent1"/>
          </a:lnRef>
          <a:fillRef idx="0">
            <a:schemeClr val="accent1"/>
          </a:fillRef>
          <a:effectRef idx="0">
            <a:schemeClr val="accent1"/>
          </a:effectRef>
          <a:fontRef idx="minor"/>
        </p:style>
      </p:sp>
      <p:sp>
        <p:nvSpPr>
          <p:cNvPr id="146" name="CustomShape 3"/>
          <p:cNvSpPr/>
          <p:nvPr/>
        </p:nvSpPr>
        <p:spPr>
          <a:xfrm>
            <a:off x="6314040" y="3954240"/>
            <a:ext cx="987480" cy="548280"/>
          </a:xfrm>
          <a:prstGeom prst="rect">
            <a:avLst/>
          </a:prstGeom>
          <a:noFill/>
          <a:ln>
            <a:noFill/>
          </a:ln>
        </p:spPr>
        <p:style>
          <a:lnRef idx="0"/>
          <a:fillRef idx="0"/>
          <a:effectRef idx="0"/>
          <a:fontRef idx="minor"/>
        </p:style>
        <p:txBody>
          <a:bodyPr lIns="90000" rIns="90000" tIns="45000" bIns="45000"/>
          <a:p>
            <a:pPr>
              <a:lnSpc>
                <a:spcPct val="100000"/>
              </a:lnSpc>
            </a:pPr>
            <a:r>
              <a:rPr b="0" lang="en-GB" sz="3000" spc="-1" strike="noStrike">
                <a:solidFill>
                  <a:srgbClr val="000000"/>
                </a:solidFill>
                <a:latin typeface="Calibri"/>
                <a:ea typeface="DejaVu Sans"/>
              </a:rPr>
              <a:t>Link</a:t>
            </a:r>
            <a:endParaRPr b="0" lang="en-GB" sz="3000" spc="-1" strike="noStrike">
              <a:latin typeface="Arial"/>
            </a:endParaRPr>
          </a:p>
        </p:txBody>
      </p:sp>
      <p:grpSp>
        <p:nvGrpSpPr>
          <p:cNvPr id="147" name="Group 4"/>
          <p:cNvGrpSpPr/>
          <p:nvPr/>
        </p:nvGrpSpPr>
        <p:grpSpPr>
          <a:xfrm>
            <a:off x="8614800" y="1807560"/>
            <a:ext cx="2730600" cy="1531800"/>
            <a:chOff x="8614800" y="1807560"/>
            <a:chExt cx="2730600" cy="1531800"/>
          </a:xfrm>
        </p:grpSpPr>
        <p:sp>
          <p:nvSpPr>
            <p:cNvPr id="148" name="CustomShape 5"/>
            <p:cNvSpPr/>
            <p:nvPr/>
          </p:nvSpPr>
          <p:spPr>
            <a:xfrm>
              <a:off x="8614800" y="1807560"/>
              <a:ext cx="2730600" cy="1531800"/>
            </a:xfrm>
            <a:prstGeom prst="roundRect">
              <a:avLst>
                <a:gd name="adj" fmla="val 16667"/>
              </a:avLst>
            </a:prstGeom>
            <a:noFill/>
            <a:ln w="28440">
              <a:solidFill>
                <a:srgbClr val="7030a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endParaRPr b="0" lang="en-GB" sz="1800" spc="-1" strike="noStrike">
                <a:latin typeface="Arial"/>
              </a:endParaRPr>
            </a:p>
            <a:p>
              <a:pPr algn="ctr">
                <a:lnSpc>
                  <a:spcPct val="100000"/>
                </a:lnSpc>
              </a:pPr>
              <a:endParaRPr b="0" lang="en-GB" sz="1800" spc="-1" strike="noStrike">
                <a:latin typeface="Arial"/>
              </a:endParaRPr>
            </a:p>
            <a:p>
              <a:pPr algn="ctr">
                <a:lnSpc>
                  <a:spcPct val="100000"/>
                </a:lnSpc>
              </a:pPr>
              <a:endParaRPr b="0" lang="en-GB" sz="1800" spc="-1" strike="noStrike">
                <a:latin typeface="Arial"/>
              </a:endParaRPr>
            </a:p>
          </p:txBody>
        </p:sp>
        <p:sp>
          <p:nvSpPr>
            <p:cNvPr id="149" name="CustomShape 6"/>
            <p:cNvSpPr/>
            <p:nvPr/>
          </p:nvSpPr>
          <p:spPr>
            <a:xfrm>
              <a:off x="9444600" y="1859040"/>
              <a:ext cx="1159560" cy="456480"/>
            </a:xfrm>
            <a:prstGeom prst="rect">
              <a:avLst/>
            </a:prstGeom>
            <a:noFill/>
            <a:ln>
              <a:noFill/>
            </a:ln>
          </p:spPr>
          <p:style>
            <a:lnRef idx="0"/>
            <a:fillRef idx="0"/>
            <a:effectRef idx="0"/>
            <a:fontRef idx="minor"/>
          </p:style>
          <p:txBody>
            <a:bodyPr lIns="90000" rIns="90000" tIns="45000" bIns="45000"/>
            <a:p>
              <a:pPr>
                <a:lnSpc>
                  <a:spcPct val="100000"/>
                </a:lnSpc>
              </a:pPr>
              <a:r>
                <a:rPr b="0" lang="en-GB" sz="2400" spc="-1" strike="noStrike">
                  <a:solidFill>
                    <a:srgbClr val="000000"/>
                  </a:solidFill>
                  <a:latin typeface="Calibri"/>
                  <a:ea typeface="DejaVu Sans"/>
                </a:rPr>
                <a:t>VISUAL</a:t>
              </a:r>
              <a:endParaRPr b="0" lang="en-GB" sz="2400" spc="-1" strike="noStrike">
                <a:latin typeface="Arial"/>
              </a:endParaRPr>
            </a:p>
          </p:txBody>
        </p:sp>
        <p:sp>
          <p:nvSpPr>
            <p:cNvPr id="150" name="CustomShape 7"/>
            <p:cNvSpPr/>
            <p:nvPr/>
          </p:nvSpPr>
          <p:spPr>
            <a:xfrm>
              <a:off x="8841240" y="2203920"/>
              <a:ext cx="2278080" cy="109620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000000"/>
                </a:buClr>
                <a:buFont typeface="Arial"/>
                <a:buChar char="•"/>
              </a:pPr>
              <a:r>
                <a:rPr b="0" lang="en-GB" sz="2200" spc="-1" strike="noStrike">
                  <a:solidFill>
                    <a:srgbClr val="000000"/>
                  </a:solidFill>
                  <a:latin typeface="Calibri"/>
                  <a:ea typeface="DejaVu Sans"/>
                </a:rPr>
                <a:t>Origin</a:t>
              </a:r>
              <a:endParaRPr b="0" lang="en-GB" sz="2200" spc="-1" strike="noStrike">
                <a:latin typeface="Arial"/>
              </a:endParaRPr>
            </a:p>
            <a:p>
              <a:pPr marL="343080" indent="-342360">
                <a:lnSpc>
                  <a:spcPct val="100000"/>
                </a:lnSpc>
                <a:buClr>
                  <a:srgbClr val="000000"/>
                </a:buClr>
                <a:buFont typeface="Arial"/>
                <a:buChar char="•"/>
              </a:pPr>
              <a:r>
                <a:rPr b="0" lang="en-GB" sz="2200" spc="-1" strike="noStrike">
                  <a:solidFill>
                    <a:srgbClr val="000000"/>
                  </a:solidFill>
                  <a:latin typeface="Calibri"/>
                  <a:ea typeface="DejaVu Sans"/>
                </a:rPr>
                <a:t>Geometry</a:t>
              </a:r>
              <a:endParaRPr b="0" lang="en-GB" sz="2200" spc="-1" strike="noStrike">
                <a:latin typeface="Arial"/>
              </a:endParaRPr>
            </a:p>
            <a:p>
              <a:pPr marL="343080" indent="-342360">
                <a:lnSpc>
                  <a:spcPct val="100000"/>
                </a:lnSpc>
                <a:buClr>
                  <a:srgbClr val="000000"/>
                </a:buClr>
                <a:buFont typeface="Arial"/>
                <a:buChar char="•"/>
              </a:pPr>
              <a:r>
                <a:rPr b="0" lang="en-GB" sz="2200" spc="-1" strike="noStrike">
                  <a:solidFill>
                    <a:srgbClr val="000000"/>
                  </a:solidFill>
                  <a:latin typeface="Calibri"/>
                  <a:ea typeface="DejaVu Sans"/>
                </a:rPr>
                <a:t>Material</a:t>
              </a:r>
              <a:endParaRPr b="0" lang="en-GB" sz="2200" spc="-1" strike="noStrike">
                <a:latin typeface="Arial"/>
              </a:endParaRPr>
            </a:p>
          </p:txBody>
        </p:sp>
      </p:grpSp>
      <p:sp>
        <p:nvSpPr>
          <p:cNvPr id="151" name="CustomShape 8"/>
          <p:cNvSpPr/>
          <p:nvPr/>
        </p:nvSpPr>
        <p:spPr>
          <a:xfrm>
            <a:off x="8613360" y="3436200"/>
            <a:ext cx="2756160" cy="1531800"/>
          </a:xfrm>
          <a:prstGeom prst="roundRect">
            <a:avLst>
              <a:gd name="adj" fmla="val 16667"/>
            </a:avLst>
          </a:prstGeom>
          <a:noFill/>
          <a:ln w="28440">
            <a:solidFill>
              <a:schemeClr val="accent4"/>
            </a:solidFill>
            <a:round/>
          </a:ln>
        </p:spPr>
        <p:style>
          <a:lnRef idx="2">
            <a:schemeClr val="accent1">
              <a:shade val="50000"/>
            </a:schemeClr>
          </a:lnRef>
          <a:fillRef idx="1">
            <a:schemeClr val="accent1"/>
          </a:fillRef>
          <a:effectRef idx="0">
            <a:schemeClr val="accent1"/>
          </a:effectRef>
          <a:fontRef idx="minor"/>
        </p:style>
      </p:sp>
      <p:sp>
        <p:nvSpPr>
          <p:cNvPr id="152" name="CustomShape 9"/>
          <p:cNvSpPr/>
          <p:nvPr/>
        </p:nvSpPr>
        <p:spPr>
          <a:xfrm>
            <a:off x="8614800" y="5155560"/>
            <a:ext cx="2730600" cy="1531800"/>
          </a:xfrm>
          <a:prstGeom prst="roundRect">
            <a:avLst>
              <a:gd name="adj" fmla="val 16667"/>
            </a:avLst>
          </a:prstGeom>
          <a:noFill/>
          <a:ln w="28440">
            <a:solidFill>
              <a:schemeClr val="accent6"/>
            </a:solidFill>
            <a:round/>
          </a:ln>
        </p:spPr>
        <p:style>
          <a:lnRef idx="2">
            <a:schemeClr val="accent1">
              <a:shade val="50000"/>
            </a:schemeClr>
          </a:lnRef>
          <a:fillRef idx="1">
            <a:schemeClr val="accent1"/>
          </a:fillRef>
          <a:effectRef idx="0">
            <a:schemeClr val="accent1"/>
          </a:effectRef>
          <a:fontRef idx="minor"/>
        </p:style>
      </p:sp>
      <p:sp>
        <p:nvSpPr>
          <p:cNvPr id="153" name="CustomShape 10"/>
          <p:cNvSpPr/>
          <p:nvPr/>
        </p:nvSpPr>
        <p:spPr>
          <a:xfrm>
            <a:off x="6170400" y="3866400"/>
            <a:ext cx="1223640" cy="555840"/>
          </a:xfrm>
          <a:prstGeom prst="cube">
            <a:avLst>
              <a:gd name="adj" fmla="val 25000"/>
            </a:avLst>
          </a:prstGeom>
          <a:noFill/>
          <a:ln w="28440">
            <a:solidFill>
              <a:schemeClr val="bg2">
                <a:lumMod val="25000"/>
              </a:schemeClr>
            </a:solidFill>
            <a:round/>
          </a:ln>
        </p:spPr>
        <p:style>
          <a:lnRef idx="2">
            <a:schemeClr val="accent1">
              <a:shade val="50000"/>
            </a:schemeClr>
          </a:lnRef>
          <a:fillRef idx="1">
            <a:schemeClr val="accent1"/>
          </a:fillRef>
          <a:effectRef idx="0">
            <a:schemeClr val="accent1"/>
          </a:effectRef>
          <a:fontRef idx="minor"/>
        </p:style>
      </p:sp>
      <p:grpSp>
        <p:nvGrpSpPr>
          <p:cNvPr id="154" name="Group 11"/>
          <p:cNvGrpSpPr/>
          <p:nvPr/>
        </p:nvGrpSpPr>
        <p:grpSpPr>
          <a:xfrm>
            <a:off x="633600" y="2882160"/>
            <a:ext cx="2318040" cy="2133000"/>
            <a:chOff x="633600" y="2882160"/>
            <a:chExt cx="2318040" cy="2133000"/>
          </a:xfrm>
        </p:grpSpPr>
        <p:sp>
          <p:nvSpPr>
            <p:cNvPr id="155" name="CustomShape 12"/>
            <p:cNvSpPr/>
            <p:nvPr/>
          </p:nvSpPr>
          <p:spPr>
            <a:xfrm rot="16200000">
              <a:off x="960840" y="3539160"/>
              <a:ext cx="286920" cy="438840"/>
            </a:xfrm>
            <a:prstGeom prst="flowChartMagneticDisk">
              <a:avLst/>
            </a:prstGeom>
            <a:ln>
              <a:round/>
            </a:ln>
          </p:spPr>
          <p:style>
            <a:lnRef idx="2">
              <a:schemeClr val="accent1">
                <a:shade val="50000"/>
              </a:schemeClr>
            </a:lnRef>
            <a:fillRef idx="1">
              <a:schemeClr val="accent1"/>
            </a:fillRef>
            <a:effectRef idx="0">
              <a:schemeClr val="accent1"/>
            </a:effectRef>
            <a:fontRef idx="minor"/>
          </p:style>
        </p:sp>
        <p:sp>
          <p:nvSpPr>
            <p:cNvPr id="156" name="CustomShape 13"/>
            <p:cNvSpPr/>
            <p:nvPr/>
          </p:nvSpPr>
          <p:spPr>
            <a:xfrm>
              <a:off x="633600" y="3800160"/>
              <a:ext cx="965160" cy="1215000"/>
            </a:xfrm>
            <a:prstGeom prst="can">
              <a:avLst>
                <a:gd name="adj" fmla="val 25000"/>
              </a:avLst>
            </a:prstGeom>
            <a:noFill/>
            <a:ln w="28440">
              <a:solidFill>
                <a:schemeClr val="accent3">
                  <a:lumMod val="50000"/>
                </a:schemeClr>
              </a:solidFill>
              <a:round/>
            </a:ln>
          </p:spPr>
          <p:style>
            <a:lnRef idx="2">
              <a:schemeClr val="accent1">
                <a:shade val="50000"/>
              </a:schemeClr>
            </a:lnRef>
            <a:fillRef idx="1">
              <a:schemeClr val="accent1"/>
            </a:fillRef>
            <a:effectRef idx="0">
              <a:schemeClr val="accent1"/>
            </a:effectRef>
            <a:fontRef idx="minor"/>
          </p:style>
        </p:sp>
        <p:sp>
          <p:nvSpPr>
            <p:cNvPr id="157" name="CustomShape 14"/>
            <p:cNvSpPr/>
            <p:nvPr/>
          </p:nvSpPr>
          <p:spPr>
            <a:xfrm rot="2728800">
              <a:off x="1319760" y="2936880"/>
              <a:ext cx="482400" cy="1073160"/>
            </a:xfrm>
            <a:prstGeom prst="cube">
              <a:avLst>
                <a:gd name="adj" fmla="val 25000"/>
              </a:avLst>
            </a:prstGeom>
            <a:solidFill>
              <a:schemeClr val="bg1"/>
            </a:solidFill>
            <a:ln w="28440">
              <a:solidFill>
                <a:schemeClr val="accent3">
                  <a:lumMod val="50000"/>
                </a:schemeClr>
              </a:solidFill>
              <a:round/>
            </a:ln>
          </p:spPr>
          <p:style>
            <a:lnRef idx="2">
              <a:schemeClr val="accent1">
                <a:shade val="50000"/>
              </a:schemeClr>
            </a:lnRef>
            <a:fillRef idx="1">
              <a:schemeClr val="accent1"/>
            </a:fillRef>
            <a:effectRef idx="0">
              <a:schemeClr val="accent1"/>
            </a:effectRef>
            <a:fontRef idx="minor"/>
          </p:style>
        </p:sp>
        <p:sp>
          <p:nvSpPr>
            <p:cNvPr id="158" name="CustomShape 15"/>
            <p:cNvSpPr/>
            <p:nvPr/>
          </p:nvSpPr>
          <p:spPr>
            <a:xfrm rot="16200000">
              <a:off x="1961280" y="2806200"/>
              <a:ext cx="286920" cy="438840"/>
            </a:xfrm>
            <a:prstGeom prst="flowChartMagneticDisk">
              <a:avLst/>
            </a:prstGeom>
            <a:ln>
              <a:round/>
            </a:ln>
          </p:spPr>
          <p:style>
            <a:lnRef idx="2">
              <a:schemeClr val="accent1">
                <a:shade val="50000"/>
              </a:schemeClr>
            </a:lnRef>
            <a:fillRef idx="1">
              <a:schemeClr val="accent1"/>
            </a:fillRef>
            <a:effectRef idx="0">
              <a:schemeClr val="accent1"/>
            </a:effectRef>
            <a:fontRef idx="minor"/>
          </p:style>
        </p:sp>
        <p:sp>
          <p:nvSpPr>
            <p:cNvPr id="159" name="CustomShape 16"/>
            <p:cNvSpPr/>
            <p:nvPr/>
          </p:nvSpPr>
          <p:spPr>
            <a:xfrm rot="7829400">
              <a:off x="2259720" y="2944080"/>
              <a:ext cx="480600" cy="776520"/>
            </a:xfrm>
            <a:prstGeom prst="cube">
              <a:avLst>
                <a:gd name="adj" fmla="val 25000"/>
              </a:avLst>
            </a:prstGeom>
            <a:solidFill>
              <a:schemeClr val="bg1"/>
            </a:solidFill>
            <a:ln w="28440">
              <a:solidFill>
                <a:schemeClr val="accent3">
                  <a:lumMod val="50000"/>
                </a:schemeClr>
              </a:solidFill>
              <a:round/>
            </a:ln>
          </p:spPr>
          <p:style>
            <a:lnRef idx="2">
              <a:schemeClr val="accent1">
                <a:shade val="50000"/>
              </a:schemeClr>
            </a:lnRef>
            <a:fillRef idx="1">
              <a:schemeClr val="accent1"/>
            </a:fillRef>
            <a:effectRef idx="0">
              <a:schemeClr val="accent1"/>
            </a:effectRef>
            <a:fontRef idx="minor"/>
          </p:style>
        </p:sp>
      </p:grpSp>
      <p:sp>
        <p:nvSpPr>
          <p:cNvPr id="160" name="CustomShape 17"/>
          <p:cNvSpPr/>
          <p:nvPr/>
        </p:nvSpPr>
        <p:spPr>
          <a:xfrm>
            <a:off x="9171000" y="3526920"/>
            <a:ext cx="1553400" cy="456480"/>
          </a:xfrm>
          <a:prstGeom prst="rect">
            <a:avLst/>
          </a:prstGeom>
          <a:noFill/>
          <a:ln>
            <a:noFill/>
          </a:ln>
        </p:spPr>
        <p:style>
          <a:lnRef idx="0"/>
          <a:fillRef idx="0"/>
          <a:effectRef idx="0"/>
          <a:fontRef idx="minor"/>
        </p:style>
        <p:txBody>
          <a:bodyPr lIns="90000" rIns="90000" tIns="45000" bIns="45000"/>
          <a:p>
            <a:pPr>
              <a:lnSpc>
                <a:spcPct val="100000"/>
              </a:lnSpc>
            </a:pPr>
            <a:r>
              <a:rPr b="0" lang="en-GB" sz="2400" spc="-1" strike="noStrike">
                <a:solidFill>
                  <a:srgbClr val="000000"/>
                </a:solidFill>
                <a:latin typeface="Calibri"/>
                <a:ea typeface="DejaVu Sans"/>
              </a:rPr>
              <a:t>COLLISION</a:t>
            </a:r>
            <a:endParaRPr b="0" lang="en-GB" sz="2400" spc="-1" strike="noStrike">
              <a:latin typeface="Arial"/>
            </a:endParaRPr>
          </a:p>
        </p:txBody>
      </p:sp>
      <p:sp>
        <p:nvSpPr>
          <p:cNvPr id="161" name="CustomShape 18"/>
          <p:cNvSpPr/>
          <p:nvPr/>
        </p:nvSpPr>
        <p:spPr>
          <a:xfrm>
            <a:off x="8865720" y="3854880"/>
            <a:ext cx="2299680" cy="76176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000000"/>
              </a:buClr>
              <a:buFont typeface="Arial"/>
              <a:buChar char="•"/>
            </a:pPr>
            <a:r>
              <a:rPr b="0" lang="en-GB" sz="2200" spc="-1" strike="noStrike">
                <a:solidFill>
                  <a:srgbClr val="000000"/>
                </a:solidFill>
                <a:latin typeface="Calibri"/>
                <a:ea typeface="DejaVu Sans"/>
              </a:rPr>
              <a:t>Origin</a:t>
            </a:r>
            <a:endParaRPr b="0" lang="en-GB" sz="2200" spc="-1" strike="noStrike">
              <a:latin typeface="Arial"/>
            </a:endParaRPr>
          </a:p>
          <a:p>
            <a:pPr marL="343080" indent="-342360">
              <a:lnSpc>
                <a:spcPct val="100000"/>
              </a:lnSpc>
              <a:buClr>
                <a:srgbClr val="000000"/>
              </a:buClr>
              <a:buFont typeface="Arial"/>
              <a:buChar char="•"/>
            </a:pPr>
            <a:r>
              <a:rPr b="0" lang="en-GB" sz="2200" spc="-1" strike="noStrike">
                <a:solidFill>
                  <a:srgbClr val="000000"/>
                </a:solidFill>
                <a:latin typeface="Calibri"/>
                <a:ea typeface="DejaVu Sans"/>
              </a:rPr>
              <a:t>Geometry</a:t>
            </a:r>
            <a:endParaRPr b="0" lang="en-GB" sz="2200" spc="-1" strike="noStrike">
              <a:latin typeface="Arial"/>
            </a:endParaRPr>
          </a:p>
        </p:txBody>
      </p:sp>
      <p:sp>
        <p:nvSpPr>
          <p:cNvPr id="162" name="CustomShape 19"/>
          <p:cNvSpPr/>
          <p:nvPr/>
        </p:nvSpPr>
        <p:spPr>
          <a:xfrm>
            <a:off x="9325440" y="5145120"/>
            <a:ext cx="1585440" cy="456480"/>
          </a:xfrm>
          <a:prstGeom prst="rect">
            <a:avLst/>
          </a:prstGeom>
          <a:noFill/>
          <a:ln>
            <a:noFill/>
          </a:ln>
        </p:spPr>
        <p:style>
          <a:lnRef idx="0"/>
          <a:fillRef idx="0"/>
          <a:effectRef idx="0"/>
          <a:fontRef idx="minor"/>
        </p:style>
        <p:txBody>
          <a:bodyPr lIns="90000" rIns="90000" tIns="45000" bIns="45000"/>
          <a:p>
            <a:pPr>
              <a:lnSpc>
                <a:spcPct val="100000"/>
              </a:lnSpc>
            </a:pPr>
            <a:r>
              <a:rPr b="0" lang="en-GB" sz="2400" spc="-1" strike="noStrike">
                <a:solidFill>
                  <a:srgbClr val="000000"/>
                </a:solidFill>
                <a:latin typeface="Calibri"/>
                <a:ea typeface="DejaVu Sans"/>
              </a:rPr>
              <a:t>INERTIAL</a:t>
            </a:r>
            <a:endParaRPr b="0" lang="en-GB" sz="2400" spc="-1" strike="noStrike">
              <a:latin typeface="Arial"/>
            </a:endParaRPr>
          </a:p>
        </p:txBody>
      </p:sp>
      <p:sp>
        <p:nvSpPr>
          <p:cNvPr id="163" name="CustomShape 20"/>
          <p:cNvSpPr/>
          <p:nvPr/>
        </p:nvSpPr>
        <p:spPr>
          <a:xfrm>
            <a:off x="8840880" y="5478120"/>
            <a:ext cx="2278080" cy="109692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000000"/>
              </a:buClr>
              <a:buFont typeface="Arial"/>
              <a:buChar char="•"/>
            </a:pPr>
            <a:r>
              <a:rPr b="0" lang="en-GB" sz="2200" spc="-1" strike="noStrike">
                <a:solidFill>
                  <a:srgbClr val="000000"/>
                </a:solidFill>
                <a:latin typeface="Calibri"/>
                <a:ea typeface="DejaVu Sans"/>
              </a:rPr>
              <a:t>Mass</a:t>
            </a:r>
            <a:endParaRPr b="0" lang="en-GB" sz="2200" spc="-1" strike="noStrike">
              <a:latin typeface="Arial"/>
            </a:endParaRPr>
          </a:p>
          <a:p>
            <a:pPr marL="343080" indent="-342360">
              <a:lnSpc>
                <a:spcPct val="100000"/>
              </a:lnSpc>
              <a:buClr>
                <a:srgbClr val="000000"/>
              </a:buClr>
              <a:buFont typeface="Arial"/>
              <a:buChar char="•"/>
            </a:pPr>
            <a:r>
              <a:rPr b="0" lang="en-GB" sz="2200" spc="-1" strike="noStrike">
                <a:solidFill>
                  <a:srgbClr val="000000"/>
                </a:solidFill>
                <a:latin typeface="Calibri"/>
                <a:ea typeface="DejaVu Sans"/>
              </a:rPr>
              <a:t>Rotational inertia matrix</a:t>
            </a:r>
            <a:endParaRPr b="0" lang="en-GB" sz="2200" spc="-1" strike="noStrike">
              <a:latin typeface="Arial"/>
            </a:endParaRPr>
          </a:p>
        </p:txBody>
      </p:sp>
      <p:sp>
        <p:nvSpPr>
          <p:cNvPr id="164" name="CustomShape 21"/>
          <p:cNvSpPr/>
          <p:nvPr/>
        </p:nvSpPr>
        <p:spPr>
          <a:xfrm>
            <a:off x="2160000" y="4968000"/>
            <a:ext cx="4175640" cy="1095480"/>
          </a:xfrm>
          <a:prstGeom prst="rect">
            <a:avLst/>
          </a:prstGeom>
          <a:noFill/>
          <a:ln>
            <a:noFill/>
          </a:ln>
        </p:spPr>
        <p:style>
          <a:lnRef idx="0"/>
          <a:fillRef idx="0"/>
          <a:effectRef idx="0"/>
          <a:fontRef idx="minor"/>
        </p:style>
        <p:txBody>
          <a:bodyPr lIns="90000" rIns="90000" tIns="45000" bIns="45000"/>
          <a:p>
            <a:pPr>
              <a:lnSpc>
                <a:spcPct val="100000"/>
              </a:lnSpc>
            </a:pPr>
            <a:r>
              <a:rPr b="0" lang="en-GB" sz="2200" spc="-1" strike="noStrike">
                <a:solidFill>
                  <a:srgbClr val="000000"/>
                </a:solidFill>
                <a:latin typeface="Calibri"/>
                <a:ea typeface="DejaVu Sans"/>
              </a:rPr>
              <a:t>&lt;link name="base_link"&gt;</a:t>
            </a:r>
            <a:endParaRPr b="0" lang="en-GB" sz="2200" spc="-1" strike="noStrike">
              <a:latin typeface="Arial"/>
            </a:endParaRPr>
          </a:p>
          <a:p>
            <a:pPr>
              <a:lnSpc>
                <a:spcPct val="100000"/>
              </a:lnSpc>
            </a:pPr>
            <a:r>
              <a:rPr b="0" lang="en-GB" sz="2200" spc="-1" strike="noStrike">
                <a:solidFill>
                  <a:srgbClr val="000000"/>
                </a:solidFill>
                <a:latin typeface="Calibri"/>
                <a:ea typeface="DejaVu Sans"/>
              </a:rPr>
              <a:t>  …</a:t>
            </a:r>
            <a:r>
              <a:rPr b="0" lang="en-GB" sz="2200" spc="-1" strike="noStrike">
                <a:solidFill>
                  <a:srgbClr val="000000"/>
                </a:solidFill>
                <a:latin typeface="Calibri"/>
                <a:ea typeface="DejaVu Sans"/>
              </a:rPr>
              <a:t>..</a:t>
            </a:r>
            <a:endParaRPr b="0" lang="en-GB" sz="2200" spc="-1" strike="noStrike">
              <a:latin typeface="Arial"/>
            </a:endParaRPr>
          </a:p>
          <a:p>
            <a:pPr>
              <a:lnSpc>
                <a:spcPct val="100000"/>
              </a:lnSpc>
            </a:pPr>
            <a:r>
              <a:rPr b="0" lang="en-GB" sz="2200" spc="-1" strike="noStrike">
                <a:solidFill>
                  <a:srgbClr val="000000"/>
                </a:solidFill>
                <a:latin typeface="Calibri"/>
                <a:ea typeface="DejaVu Sans"/>
              </a:rPr>
              <a:t>   </a:t>
            </a:r>
            <a:r>
              <a:rPr b="0" lang="en-GB" sz="2200" spc="-1" strike="noStrike">
                <a:solidFill>
                  <a:srgbClr val="000000"/>
                </a:solidFill>
                <a:latin typeface="Calibri"/>
                <a:ea typeface="DejaVu Sans"/>
              </a:rPr>
              <a:t>&lt;/link&gt;</a:t>
            </a:r>
            <a:endParaRPr b="0" lang="en-GB" sz="2200" spc="-1" strike="noStrike">
              <a:latin typeface="Arial"/>
            </a:endParaRPr>
          </a:p>
        </p:txBody>
      </p:sp>
      <p:sp>
        <p:nvSpPr>
          <p:cNvPr id="165" name="CustomShape 22"/>
          <p:cNvSpPr/>
          <p:nvPr/>
        </p:nvSpPr>
        <p:spPr>
          <a:xfrm>
            <a:off x="2160000" y="4881600"/>
            <a:ext cx="3671640" cy="1295640"/>
          </a:xfrm>
          <a:custGeom>
            <a:avLst/>
            <a:gdLst/>
            <a:ahLst/>
            <a:rect l="l" t="t" r="r" b="b"/>
            <a:pathLst>
              <a:path w="10202" h="3601">
                <a:moveTo>
                  <a:pt x="600" y="0"/>
                </a:moveTo>
                <a:cubicBezTo>
                  <a:pt x="300" y="0"/>
                  <a:pt x="0" y="300"/>
                  <a:pt x="0" y="600"/>
                </a:cubicBezTo>
                <a:lnTo>
                  <a:pt x="0" y="3000"/>
                </a:lnTo>
                <a:cubicBezTo>
                  <a:pt x="0" y="3300"/>
                  <a:pt x="300" y="3600"/>
                  <a:pt x="600" y="3600"/>
                </a:cubicBezTo>
                <a:lnTo>
                  <a:pt x="9600" y="3600"/>
                </a:lnTo>
                <a:cubicBezTo>
                  <a:pt x="9900" y="3600"/>
                  <a:pt x="10201" y="3300"/>
                  <a:pt x="10201" y="3000"/>
                </a:cubicBezTo>
                <a:lnTo>
                  <a:pt x="10201" y="600"/>
                </a:lnTo>
                <a:cubicBezTo>
                  <a:pt x="10201" y="300"/>
                  <a:pt x="9900" y="0"/>
                  <a:pt x="9600" y="0"/>
                </a:cubicBezTo>
                <a:lnTo>
                  <a:pt x="600" y="0"/>
                </a:lnTo>
              </a:path>
            </a:pathLst>
          </a:custGeom>
          <a:noFill/>
          <a:ln w="38160">
            <a:solidFill>
              <a:srgbClr val="3465a4"/>
            </a:solidFill>
            <a:round/>
          </a:ln>
        </p:spPr>
        <p:style>
          <a:lnRef idx="0"/>
          <a:fillRef idx="0"/>
          <a:effectRef idx="0"/>
          <a:fontRef idx="minor"/>
        </p:style>
      </p:sp>
      <p:sp>
        <p:nvSpPr>
          <p:cNvPr id="166" name="CustomShape 23"/>
          <p:cNvSpPr/>
          <p:nvPr/>
        </p:nvSpPr>
        <p:spPr>
          <a:xfrm>
            <a:off x="2173680" y="4572000"/>
            <a:ext cx="1242720" cy="345960"/>
          </a:xfrm>
          <a:prstGeom prst="rect">
            <a:avLst/>
          </a:prstGeom>
          <a:noFill/>
          <a:ln>
            <a:noFill/>
          </a:ln>
        </p:spPr>
        <p:style>
          <a:lnRef idx="0"/>
          <a:fillRef idx="0"/>
          <a:effectRef idx="0"/>
          <a:fontRef idx="minor"/>
        </p:style>
        <p:txBody>
          <a:bodyPr lIns="90000" rIns="90000" tIns="45000" bIns="45000"/>
          <a:p>
            <a:pPr>
              <a:lnSpc>
                <a:spcPct val="100000"/>
              </a:lnSpc>
            </a:pPr>
            <a:r>
              <a:rPr b="1" lang="en-GB" sz="1800" spc="-1" strike="noStrike">
                <a:solidFill>
                  <a:srgbClr val="0066b3"/>
                </a:solidFill>
                <a:latin typeface="Arial"/>
              </a:rPr>
              <a:t>LINK TAG</a:t>
            </a:r>
            <a:endParaRPr b="0" lang="en-GB" sz="1800" spc="-1" strike="noStrike">
              <a:latin typeface="Arial"/>
            </a:endParaRPr>
          </a:p>
        </p:txBody>
      </p:sp>
      <p:sp>
        <p:nvSpPr>
          <p:cNvPr id="167" name="CustomShape 24"/>
          <p:cNvSpPr/>
          <p:nvPr/>
        </p:nvSpPr>
        <p:spPr>
          <a:xfrm>
            <a:off x="950760" y="6336000"/>
            <a:ext cx="6418080" cy="345960"/>
          </a:xfrm>
          <a:prstGeom prst="rect">
            <a:avLst/>
          </a:prstGeom>
          <a:noFill/>
          <a:ln>
            <a:noFill/>
          </a:ln>
        </p:spPr>
        <p:style>
          <a:lnRef idx="0"/>
          <a:fillRef idx="0"/>
          <a:effectRef idx="0"/>
          <a:fontRef idx="minor"/>
        </p:style>
        <p:txBody>
          <a:bodyPr lIns="90000" rIns="90000" tIns="45000" bIns="45000"/>
          <a:p>
            <a:pPr>
              <a:lnSpc>
                <a:spcPct val="100000"/>
              </a:lnSpc>
            </a:pPr>
            <a:r>
              <a:rPr b="0" lang="en-GB" sz="1800" spc="-1" strike="noStrike">
                <a:latin typeface="Arial"/>
              </a:rPr>
              <a:t>NOTE: For simularion the main link is usually called base_link</a:t>
            </a:r>
            <a:endParaRPr b="0" lang="en-GB" sz="1800" spc="-1" strike="noStrike">
              <a:latin typeface="Arial"/>
            </a:endParaRPr>
          </a:p>
        </p:txBody>
      </p:sp>
    </p:spTree>
  </p:cSld>
  <p:timing>
    <p:tnLst>
      <p:par>
        <p:cTn id="62" dur="indefinite" restart="never" nodeType="tmRoot">
          <p:childTnLst>
            <p:seq>
              <p:cTn id="63"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14462</TotalTime>
  <Application>LibreOffice/6.0.7.3$Linux_X86_64 LibreOffice_project/00m0$Build-3</Application>
  <Words>5869</Words>
  <Paragraphs>648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2021-08-23T09:28:39Z</dcterms:created>
  <dc:creator>Mario Martínez Guerrero</dc:creator>
  <dc:description/>
  <dc:language>en-GB</dc:language>
  <cp:lastModifiedBy/>
  <dcterms:modified xsi:type="dcterms:W3CDTF">2022-01-11T20:27:59Z</dcterms:modified>
  <cp:revision>57</cp:revision>
  <dc:subject/>
  <dc:title>Puzzle-Bot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14</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41</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69</vt:i4>
  </property>
</Properties>
</file>